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8" r:id="rId3"/>
    <p:sldId id="277" r:id="rId4"/>
    <p:sldId id="262" r:id="rId5"/>
    <p:sldId id="261" r:id="rId6"/>
    <p:sldId id="263" r:id="rId7"/>
    <p:sldId id="279" r:id="rId8"/>
    <p:sldId id="270" r:id="rId9"/>
    <p:sldId id="271" r:id="rId10"/>
    <p:sldId id="272" r:id="rId11"/>
    <p:sldId id="274" r:id="rId12"/>
    <p:sldId id="280" r:id="rId13"/>
    <p:sldId id="281" r:id="rId14"/>
    <p:sldId id="269"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4AD8BDB-FC3D-4426-A7DD-409093AB30E0}" type="datetimeFigureOut">
              <a:rPr lang="en-US" smtClean="0"/>
              <a:t>10/8/2019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9EEDED5-0E79-422C-BC57-3C8D7E7F27CD}" type="slidenum">
              <a:rPr lang="en-US" smtClean="0"/>
              <a:t>‹#›</a:t>
            </a:fld>
            <a:endParaRPr lang="en-US"/>
          </a:p>
        </p:txBody>
      </p:sp>
    </p:spTree>
    <p:extLst>
      <p:ext uri="{BB962C8B-B14F-4D97-AF65-F5344CB8AC3E}">
        <p14:creationId xmlns:p14="http://schemas.microsoft.com/office/powerpoint/2010/main" val="855557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2</a:t>
            </a:fld>
            <a:endParaRPr lang="en-US" dirty="0"/>
          </a:p>
        </p:txBody>
      </p:sp>
    </p:spTree>
    <p:extLst>
      <p:ext uri="{BB962C8B-B14F-4D97-AF65-F5344CB8AC3E}">
        <p14:creationId xmlns:p14="http://schemas.microsoft.com/office/powerpoint/2010/main" val="2760069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11</a:t>
            </a:fld>
            <a:endParaRPr lang="en-US" dirty="0"/>
          </a:p>
        </p:txBody>
      </p:sp>
    </p:spTree>
    <p:extLst>
      <p:ext uri="{BB962C8B-B14F-4D97-AF65-F5344CB8AC3E}">
        <p14:creationId xmlns:p14="http://schemas.microsoft.com/office/powerpoint/2010/main" val="736546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12</a:t>
            </a:fld>
            <a:endParaRPr lang="en-US" dirty="0"/>
          </a:p>
        </p:txBody>
      </p:sp>
    </p:spTree>
    <p:extLst>
      <p:ext uri="{BB962C8B-B14F-4D97-AF65-F5344CB8AC3E}">
        <p14:creationId xmlns:p14="http://schemas.microsoft.com/office/powerpoint/2010/main" val="3516542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13</a:t>
            </a:fld>
            <a:endParaRPr lang="en-US" dirty="0"/>
          </a:p>
        </p:txBody>
      </p:sp>
    </p:spTree>
    <p:extLst>
      <p:ext uri="{BB962C8B-B14F-4D97-AF65-F5344CB8AC3E}">
        <p14:creationId xmlns:p14="http://schemas.microsoft.com/office/powerpoint/2010/main" val="3589203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14</a:t>
            </a:fld>
            <a:endParaRPr lang="en-US" dirty="0"/>
          </a:p>
        </p:txBody>
      </p:sp>
    </p:spTree>
    <p:extLst>
      <p:ext uri="{BB962C8B-B14F-4D97-AF65-F5344CB8AC3E}">
        <p14:creationId xmlns:p14="http://schemas.microsoft.com/office/powerpoint/2010/main" val="3189857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3</a:t>
            </a:fld>
            <a:endParaRPr lang="en-US" dirty="0"/>
          </a:p>
        </p:txBody>
      </p:sp>
    </p:spTree>
    <p:extLst>
      <p:ext uri="{BB962C8B-B14F-4D97-AF65-F5344CB8AC3E}">
        <p14:creationId xmlns:p14="http://schemas.microsoft.com/office/powerpoint/2010/main" val="1815053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4</a:t>
            </a:fld>
            <a:endParaRPr lang="en-US" dirty="0"/>
          </a:p>
        </p:txBody>
      </p:sp>
    </p:spTree>
    <p:extLst>
      <p:ext uri="{BB962C8B-B14F-4D97-AF65-F5344CB8AC3E}">
        <p14:creationId xmlns:p14="http://schemas.microsoft.com/office/powerpoint/2010/main" val="1658631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5</a:t>
            </a:fld>
            <a:endParaRPr lang="en-US" dirty="0"/>
          </a:p>
        </p:txBody>
      </p:sp>
    </p:spTree>
    <p:extLst>
      <p:ext uri="{BB962C8B-B14F-4D97-AF65-F5344CB8AC3E}">
        <p14:creationId xmlns:p14="http://schemas.microsoft.com/office/powerpoint/2010/main" val="1904566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6</a:t>
            </a:fld>
            <a:endParaRPr lang="en-US" dirty="0"/>
          </a:p>
        </p:txBody>
      </p:sp>
    </p:spTree>
    <p:extLst>
      <p:ext uri="{BB962C8B-B14F-4D97-AF65-F5344CB8AC3E}">
        <p14:creationId xmlns:p14="http://schemas.microsoft.com/office/powerpoint/2010/main" val="3490299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7</a:t>
            </a:fld>
            <a:endParaRPr lang="en-US" dirty="0"/>
          </a:p>
        </p:txBody>
      </p:sp>
    </p:spTree>
    <p:extLst>
      <p:ext uri="{BB962C8B-B14F-4D97-AF65-F5344CB8AC3E}">
        <p14:creationId xmlns:p14="http://schemas.microsoft.com/office/powerpoint/2010/main" val="1683957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8</a:t>
            </a:fld>
            <a:endParaRPr lang="en-US" dirty="0"/>
          </a:p>
        </p:txBody>
      </p:sp>
    </p:spTree>
    <p:extLst>
      <p:ext uri="{BB962C8B-B14F-4D97-AF65-F5344CB8AC3E}">
        <p14:creationId xmlns:p14="http://schemas.microsoft.com/office/powerpoint/2010/main" val="1319053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9</a:t>
            </a:fld>
            <a:endParaRPr lang="en-US" dirty="0"/>
          </a:p>
        </p:txBody>
      </p:sp>
    </p:spTree>
    <p:extLst>
      <p:ext uri="{BB962C8B-B14F-4D97-AF65-F5344CB8AC3E}">
        <p14:creationId xmlns:p14="http://schemas.microsoft.com/office/powerpoint/2010/main" val="2029749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2C41E-C653-4611-B518-6F489D88BFBA}" type="slidenum">
              <a:rPr lang="en-US" smtClean="0"/>
              <a:t>10</a:t>
            </a:fld>
            <a:endParaRPr lang="en-US" dirty="0"/>
          </a:p>
        </p:txBody>
      </p:sp>
    </p:spTree>
    <p:extLst>
      <p:ext uri="{BB962C8B-B14F-4D97-AF65-F5344CB8AC3E}">
        <p14:creationId xmlns:p14="http://schemas.microsoft.com/office/powerpoint/2010/main" val="2965396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ECD24-A424-40A8-B351-1900A3B836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7061D7-01C3-46DA-8A85-BD2F87CA85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95ED9F-1F81-4158-8E45-E7C29B216AE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0BE23FB-FBCE-4416-9A63-4413DFC114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8484FD-D87D-4343-93E6-4F26812223BE}"/>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3669777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09218-D96E-4CFF-8C38-388AD3372F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2FCBA9-9016-4400-B210-6DF298741D2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2BA6B4-736A-4962-9B95-031CF96598D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DE4D3A9-6AAF-4E42-A970-FDE5F35567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AA580-A3BC-4058-84F4-1DC0BAA6847C}"/>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1957819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8046DB-4071-4C32-8EB2-46D938B1F0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770F00-50C0-4198-A7FE-1B9DEF27F3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97E8EE-C251-4CB0-9A08-DBF1D3CB8F8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AC21671-0B55-4C72-9AEF-D9D8A3E7CE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B942E7-B9D5-441F-BEC1-C723D665F0D1}"/>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804807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834C4-5444-41FA-ABF9-3C57AFF869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2949B2-5781-4AB8-9BED-6A878BDE41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2792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4E692-7DC3-4BD8-B0C7-33D171048E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EF1B8BB-7CC8-4591-90F0-58915252A1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604CD8C-AAD1-4653-A2C5-D2F62F1E330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BF2DB27-B206-453B-B78D-C0C0B2CD6C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853D69-B8FA-4AEC-93C7-B536D9E0293A}"/>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3320749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15A3C-8A41-45AE-BA08-25E701D960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77279B-DEF8-43BB-9CCF-D48E60EBF7A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D451971-4362-4102-BBA3-F23D845DA12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887A21-882D-4151-BFDA-233DBFA3E1B1}"/>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BB41EA01-0D74-46F3-80C7-46B7B44DF1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F5F7C9-AD1A-4C7B-92D9-376CBA01FF2C}"/>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3924341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BFE76-5511-4294-B9D4-E73C8CB6F4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3D9E8F-D3AC-47A0-824D-F818F3EA41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F0A744D-E0A3-4C9F-B28B-F5B2A5D5CFD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F938F4-2A6A-41C1-B1E4-48EC43683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377FE1F-1796-475B-A54E-42F35C2405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8EE01F-F5B7-48E2-92C2-9172AA2711A6}"/>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1BBBC1AB-4438-4E9C-B0B2-6EC14A8050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460E654-7B35-4DB6-83EE-F232D6A49EE3}"/>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4051791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62C2F-AFF5-4209-9DC4-D1967BFC23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8B0233-8048-4259-A34A-CA3A1389DCD7}"/>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0D814F39-0D85-4808-98B9-CA36E70F70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2CB7CA-EEBA-4EE4-A083-08F15807C867}"/>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379740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5D20F2-5388-4218-B161-8D0739B5F6B2}"/>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C4E8C5B4-C179-4241-BA21-9CFA31393F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675F03-12FD-482C-886B-D318F9ACE9EE}"/>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2414977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2A662-7715-4E76-A180-AD8524DD02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D8A7E9-1286-4534-ABFF-98B5CB51BF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53D427-DA36-48C1-8E38-867F1C151F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BE6C94-7764-4A3B-87E6-4E7C0925404F}"/>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9DC9B938-C1CB-4132-BD20-1976423689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25E226-DC64-49E3-BA0D-DFB6ABB17B87}"/>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4170151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66754-4033-401D-A723-C1033DF77B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0F02A2-E117-49F2-8B72-7F2C03F8C5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F3FB02-65BB-494B-974E-15C8C12580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D91A595-2970-4544-A529-2397A46C19B8}"/>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08930D5F-73C6-4FFF-87D0-99467D272F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A0ABE7-DA4E-4435-8941-05118CCADBA1}"/>
              </a:ext>
            </a:extLst>
          </p:cNvPr>
          <p:cNvSpPr>
            <a:spLocks noGrp="1"/>
          </p:cNvSpPr>
          <p:nvPr>
            <p:ph type="sldNum" sz="quarter" idx="12"/>
          </p:nvPr>
        </p:nvSpPr>
        <p:spPr/>
        <p:txBody>
          <a:bodyPr/>
          <a:lstStyle/>
          <a:p>
            <a:fld id="{F3E36636-E613-44B7-A59A-BF70E746AD08}" type="slidenum">
              <a:rPr lang="en-US" smtClean="0"/>
              <a:t>‹#›</a:t>
            </a:fld>
            <a:endParaRPr lang="en-US"/>
          </a:p>
        </p:txBody>
      </p:sp>
    </p:spTree>
    <p:extLst>
      <p:ext uri="{BB962C8B-B14F-4D97-AF65-F5344CB8AC3E}">
        <p14:creationId xmlns:p14="http://schemas.microsoft.com/office/powerpoint/2010/main" val="3901863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65429D-54B2-4EB3-BB6C-D4FB346E7B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1CDC492-431F-4463-B703-3080200C7E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24D9EB-7ED9-4145-83E9-151C5AAAA4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F0737993-E6FA-4757-BCD2-B254B375FB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42FE46-A786-4C57-985C-8B99B05948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E36636-E613-44B7-A59A-BF70E746AD08}" type="slidenum">
              <a:rPr lang="en-US" smtClean="0"/>
              <a:t>‹#›</a:t>
            </a:fld>
            <a:endParaRPr lang="en-US"/>
          </a:p>
        </p:txBody>
      </p:sp>
    </p:spTree>
    <p:extLst>
      <p:ext uri="{BB962C8B-B14F-4D97-AF65-F5344CB8AC3E}">
        <p14:creationId xmlns:p14="http://schemas.microsoft.com/office/powerpoint/2010/main" val="467755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6" name="Freeform: Shape 19">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Freeform: Shape 21">
            <a:extLst>
              <a:ext uri="{FF2B5EF4-FFF2-40B4-BE49-F238E27FC236}">
                <a16:creationId xmlns:a16="http://schemas.microsoft.com/office/drawing/2014/main" id="{F55FFF17-D3D5-4F58-BA56-54EA901CE0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F97ECC37-7C15-4891-A51D-D49748778D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8827" y="2069900"/>
            <a:ext cx="4448774" cy="2965849"/>
          </a:xfrm>
          <a:prstGeom prst="rect">
            <a:avLst/>
          </a:prstGeom>
        </p:spPr>
      </p:pic>
      <p:sp>
        <p:nvSpPr>
          <p:cNvPr id="2" name="Title 1">
            <a:extLst>
              <a:ext uri="{FF2B5EF4-FFF2-40B4-BE49-F238E27FC236}">
                <a16:creationId xmlns:a16="http://schemas.microsoft.com/office/drawing/2014/main" id="{C29C0151-8154-4D42-80F7-C9C5B74DB671}"/>
              </a:ext>
            </a:extLst>
          </p:cNvPr>
          <p:cNvSpPr>
            <a:spLocks noGrp="1"/>
          </p:cNvSpPr>
          <p:nvPr>
            <p:ph type="ctrTitle"/>
          </p:nvPr>
        </p:nvSpPr>
        <p:spPr>
          <a:xfrm>
            <a:off x="674850" y="1579206"/>
            <a:ext cx="4152900" cy="2668924"/>
          </a:xfrm>
        </p:spPr>
        <p:txBody>
          <a:bodyPr anchor="b">
            <a:normAutofit fontScale="90000"/>
          </a:bodyPr>
          <a:lstStyle/>
          <a:p>
            <a:pPr algn="l"/>
            <a:br>
              <a:rPr lang="en-US" sz="3000" b="1" dirty="0">
                <a:solidFill>
                  <a:schemeClr val="bg1">
                    <a:lumMod val="85000"/>
                    <a:lumOff val="15000"/>
                  </a:schemeClr>
                </a:solidFill>
                <a:latin typeface="Lucida Calligraphy" panose="03010101010101010101" pitchFamily="66" charset="0"/>
              </a:rPr>
            </a:br>
            <a:br>
              <a:rPr lang="en-US" sz="3000" b="1" dirty="0">
                <a:solidFill>
                  <a:schemeClr val="bg1">
                    <a:lumMod val="85000"/>
                    <a:lumOff val="15000"/>
                  </a:schemeClr>
                </a:solidFill>
                <a:latin typeface="Lucida Calligraphy" panose="03010101010101010101" pitchFamily="66" charset="0"/>
              </a:rPr>
            </a:br>
            <a:br>
              <a:rPr lang="en-US" sz="3000" b="1" dirty="0">
                <a:solidFill>
                  <a:schemeClr val="bg1">
                    <a:lumMod val="85000"/>
                    <a:lumOff val="15000"/>
                  </a:schemeClr>
                </a:solidFill>
                <a:latin typeface="Lucida Calligraphy" panose="03010101010101010101" pitchFamily="66" charset="0"/>
              </a:rPr>
            </a:br>
            <a:br>
              <a:rPr lang="en-US" sz="3000" b="1" dirty="0">
                <a:solidFill>
                  <a:schemeClr val="bg1">
                    <a:lumMod val="85000"/>
                    <a:lumOff val="15000"/>
                  </a:schemeClr>
                </a:solidFill>
                <a:latin typeface="Lucida Calligraphy" panose="03010101010101010101" pitchFamily="66" charset="0"/>
              </a:rPr>
            </a:br>
            <a:br>
              <a:rPr lang="en-US" sz="3000" b="1" dirty="0">
                <a:solidFill>
                  <a:schemeClr val="bg1">
                    <a:lumMod val="85000"/>
                    <a:lumOff val="15000"/>
                  </a:schemeClr>
                </a:solidFill>
                <a:latin typeface="Lucida Calligraphy" panose="03010101010101010101" pitchFamily="66" charset="0"/>
              </a:rPr>
            </a:br>
            <a:br>
              <a:rPr lang="en-US" sz="3000" b="1" dirty="0">
                <a:solidFill>
                  <a:schemeClr val="bg1">
                    <a:lumMod val="85000"/>
                    <a:lumOff val="15000"/>
                  </a:schemeClr>
                </a:solidFill>
                <a:latin typeface="Lucida Calligraphy" panose="03010101010101010101" pitchFamily="66" charset="0"/>
              </a:rPr>
            </a:br>
            <a:r>
              <a:rPr lang="en-US" sz="3000" b="1" dirty="0">
                <a:solidFill>
                  <a:schemeClr val="bg1">
                    <a:lumMod val="85000"/>
                    <a:lumOff val="15000"/>
                  </a:schemeClr>
                </a:solidFill>
                <a:latin typeface="Lucida Calligraphy" panose="03010101010101010101" pitchFamily="66" charset="0"/>
              </a:rPr>
              <a:t>Alabama Department of Revenue – City and County Motor Fuel Single Point Filing and Payment System</a:t>
            </a:r>
            <a:endParaRPr lang="en-US" sz="3000" dirty="0">
              <a:solidFill>
                <a:schemeClr val="bg1">
                  <a:lumMod val="85000"/>
                  <a:lumOff val="15000"/>
                </a:schemeClr>
              </a:solidFill>
              <a:latin typeface="Lucida Calligraphy" panose="03010101010101010101" pitchFamily="66" charset="0"/>
            </a:endParaRPr>
          </a:p>
        </p:txBody>
      </p:sp>
      <p:sp>
        <p:nvSpPr>
          <p:cNvPr id="3" name="Subtitle 2">
            <a:extLst>
              <a:ext uri="{FF2B5EF4-FFF2-40B4-BE49-F238E27FC236}">
                <a16:creationId xmlns:a16="http://schemas.microsoft.com/office/drawing/2014/main" id="{EBFD7B99-BC1F-4A04-BFFE-51C2179A8E9F}"/>
              </a:ext>
            </a:extLst>
          </p:cNvPr>
          <p:cNvSpPr>
            <a:spLocks noGrp="1"/>
          </p:cNvSpPr>
          <p:nvPr>
            <p:ph type="subTitle" idx="1"/>
          </p:nvPr>
        </p:nvSpPr>
        <p:spPr>
          <a:xfrm>
            <a:off x="804672" y="4219574"/>
            <a:ext cx="3648456" cy="1285113"/>
          </a:xfrm>
        </p:spPr>
        <p:txBody>
          <a:bodyPr anchor="t">
            <a:normAutofit/>
          </a:bodyPr>
          <a:lstStyle/>
          <a:p>
            <a:pPr algn="l"/>
            <a:endParaRPr lang="en-US" sz="2000" dirty="0">
              <a:solidFill>
                <a:schemeClr val="bg1">
                  <a:lumMod val="85000"/>
                  <a:lumOff val="15000"/>
                </a:schemeClr>
              </a:solidFill>
            </a:endParaRPr>
          </a:p>
          <a:p>
            <a:pPr algn="l"/>
            <a:endParaRPr lang="en-US" sz="2000" dirty="0">
              <a:solidFill>
                <a:schemeClr val="bg1">
                  <a:lumMod val="85000"/>
                  <a:lumOff val="15000"/>
                </a:schemeClr>
              </a:solidFill>
            </a:endParaRPr>
          </a:p>
          <a:p>
            <a:pPr algn="l"/>
            <a:r>
              <a:rPr lang="en-US" sz="2000" dirty="0">
                <a:solidFill>
                  <a:schemeClr val="bg1">
                    <a:lumMod val="85000"/>
                    <a:lumOff val="15000"/>
                  </a:schemeClr>
                </a:solidFill>
              </a:rPr>
              <a:t>February 2019</a:t>
            </a:r>
          </a:p>
        </p:txBody>
      </p:sp>
      <p:pic>
        <p:nvPicPr>
          <p:cNvPr id="6" name="Picture 5">
            <a:extLst>
              <a:ext uri="{FF2B5EF4-FFF2-40B4-BE49-F238E27FC236}">
                <a16:creationId xmlns:a16="http://schemas.microsoft.com/office/drawing/2014/main" id="{636D388B-1866-4B58-90BB-F2DCD5B4D4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4825" y="247670"/>
            <a:ext cx="1083961" cy="1152486"/>
          </a:xfrm>
          <a:prstGeom prst="rect">
            <a:avLst/>
          </a:prstGeom>
        </p:spPr>
      </p:pic>
    </p:spTree>
    <p:extLst>
      <p:ext uri="{BB962C8B-B14F-4D97-AF65-F5344CB8AC3E}">
        <p14:creationId xmlns:p14="http://schemas.microsoft.com/office/powerpoint/2010/main" val="266051840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231106"/>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322766"/>
            <a:ext cx="10360378" cy="751111"/>
          </a:xfrm>
        </p:spPr>
        <p:txBody>
          <a:bodyPr>
            <a:normAutofit/>
          </a:bodyPr>
          <a:lstStyle/>
          <a:p>
            <a:pPr algn="ctr"/>
            <a:r>
              <a:rPr lang="en-US" sz="3200" b="1" dirty="0"/>
              <a:t>Local Template – Information for ADOR</a:t>
            </a:r>
          </a:p>
        </p:txBody>
      </p:sp>
      <p:graphicFrame>
        <p:nvGraphicFramePr>
          <p:cNvPr id="6" name="Table 5">
            <a:extLst>
              <a:ext uri="{FF2B5EF4-FFF2-40B4-BE49-F238E27FC236}">
                <a16:creationId xmlns:a16="http://schemas.microsoft.com/office/drawing/2014/main" id="{D423F457-4057-4C9A-9F58-C39C6FE50492}"/>
              </a:ext>
            </a:extLst>
          </p:cNvPr>
          <p:cNvGraphicFramePr>
            <a:graphicFrameLocks noGrp="1"/>
          </p:cNvGraphicFramePr>
          <p:nvPr>
            <p:extLst>
              <p:ext uri="{D42A27DB-BD31-4B8C-83A1-F6EECF244321}">
                <p14:modId xmlns:p14="http://schemas.microsoft.com/office/powerpoint/2010/main" val="1293405999"/>
              </p:ext>
            </p:extLst>
          </p:nvPr>
        </p:nvGraphicFramePr>
        <p:xfrm>
          <a:off x="2236662" y="2327751"/>
          <a:ext cx="8130842" cy="4059895"/>
        </p:xfrm>
        <a:graphic>
          <a:graphicData uri="http://schemas.openxmlformats.org/drawingml/2006/table">
            <a:tbl>
              <a:tblPr>
                <a:tableStyleId>{5C22544A-7EE6-4342-B048-85BDC9FD1C3A}</a:tableStyleId>
              </a:tblPr>
              <a:tblGrid>
                <a:gridCol w="8130842">
                  <a:extLst>
                    <a:ext uri="{9D8B030D-6E8A-4147-A177-3AD203B41FA5}">
                      <a16:colId xmlns:a16="http://schemas.microsoft.com/office/drawing/2014/main" val="4206195494"/>
                    </a:ext>
                  </a:extLst>
                </a:gridCol>
              </a:tblGrid>
              <a:tr h="221827">
                <a:tc>
                  <a:txBody>
                    <a:bodyPr/>
                    <a:lstStyle/>
                    <a:p>
                      <a:pPr algn="ctr" fontAlgn="b"/>
                      <a:r>
                        <a:rPr lang="en-US" sz="1100" u="sng" strike="noStrike">
                          <a:effectLst/>
                        </a:rPr>
                        <a:t>Information for Revenue Department Only</a:t>
                      </a:r>
                      <a:endParaRPr lang="en-US" sz="1100" b="1" i="0" u="sng"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952889821"/>
                  </a:ext>
                </a:extLst>
              </a:tr>
              <a:tr h="221827">
                <a:tc>
                  <a:txBody>
                    <a:bodyPr/>
                    <a:lstStyle/>
                    <a:p>
                      <a:pPr algn="ctr" fontAlgn="t"/>
                      <a:r>
                        <a:rPr lang="en-US" sz="1100" u="none" strike="noStrike">
                          <a:effectLst/>
                        </a:rPr>
                        <a:t>Discount Rate, If Applicable</a:t>
                      </a:r>
                      <a:endParaRPr lang="en-US" sz="1100" b="0"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1489798466"/>
                  </a:ext>
                </a:extLst>
              </a:tr>
              <a:tr h="221827">
                <a:tc>
                  <a:txBody>
                    <a:bodyPr/>
                    <a:lstStyle/>
                    <a:p>
                      <a:pPr algn="ctr" fontAlgn="t"/>
                      <a:r>
                        <a:rPr lang="en-US" sz="1100" u="none" strike="noStrike">
                          <a:effectLst/>
                        </a:rPr>
                        <a:t>How Discount is Computed</a:t>
                      </a:r>
                      <a:endParaRPr lang="en-US" sz="1100" b="0"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80728993"/>
                  </a:ext>
                </a:extLst>
              </a:tr>
              <a:tr h="221827">
                <a:tc>
                  <a:txBody>
                    <a:bodyPr/>
                    <a:lstStyle/>
                    <a:p>
                      <a:pPr algn="ctr" fontAlgn="t"/>
                      <a:r>
                        <a:rPr lang="en-US" sz="1100" u="none" strike="noStrike">
                          <a:effectLst/>
                        </a:rPr>
                        <a:t>Contact Person </a:t>
                      </a:r>
                      <a:endParaRPr lang="en-US" sz="1100" b="0"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3663130062"/>
                  </a:ext>
                </a:extLst>
              </a:tr>
              <a:tr h="221827">
                <a:tc>
                  <a:txBody>
                    <a:bodyPr/>
                    <a:lstStyle/>
                    <a:p>
                      <a:pPr algn="ctr" fontAlgn="t"/>
                      <a:r>
                        <a:rPr lang="en-US" sz="1100" u="none" strike="noStrike">
                          <a:effectLst/>
                        </a:rPr>
                        <a:t>Title</a:t>
                      </a:r>
                      <a:endParaRPr lang="en-US" sz="1100" b="0"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502894115"/>
                  </a:ext>
                </a:extLst>
              </a:tr>
              <a:tr h="221827">
                <a:tc>
                  <a:txBody>
                    <a:bodyPr/>
                    <a:lstStyle/>
                    <a:p>
                      <a:pPr algn="ctr" fontAlgn="t"/>
                      <a:r>
                        <a:rPr lang="en-US" sz="1100" u="none" strike="noStrike">
                          <a:effectLst/>
                        </a:rPr>
                        <a:t>Telephone Number</a:t>
                      </a:r>
                      <a:endParaRPr lang="en-US" sz="1100" b="0"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3497678494"/>
                  </a:ext>
                </a:extLst>
              </a:tr>
              <a:tr h="221827">
                <a:tc>
                  <a:txBody>
                    <a:bodyPr/>
                    <a:lstStyle/>
                    <a:p>
                      <a:pPr algn="ctr" fontAlgn="t"/>
                      <a:r>
                        <a:rPr lang="en-US" sz="1100" u="none" strike="noStrike">
                          <a:effectLst/>
                        </a:rPr>
                        <a:t>Email Address </a:t>
                      </a:r>
                      <a:endParaRPr lang="en-US" sz="1100" b="0"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001482776"/>
                  </a:ext>
                </a:extLst>
              </a:tr>
              <a:tr h="221827">
                <a:tc>
                  <a:txBody>
                    <a:bodyPr/>
                    <a:lstStyle/>
                    <a:p>
                      <a:pPr algn="ctr" fontAlgn="t"/>
                      <a:r>
                        <a:rPr lang="en-US" sz="1100" u="none" strike="noStrike">
                          <a:effectLst/>
                        </a:rPr>
                        <a:t>Will you accept ACH Credit Method?</a:t>
                      </a:r>
                      <a:endParaRPr lang="en-US" sz="1100" b="0"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3914855159"/>
                  </a:ext>
                </a:extLst>
              </a:tr>
              <a:tr h="288837">
                <a:tc>
                  <a:txBody>
                    <a:bodyPr/>
                    <a:lstStyle/>
                    <a:p>
                      <a:pPr algn="ctr" fontAlgn="t"/>
                      <a:r>
                        <a:rPr lang="en-US" sz="1100" u="none" strike="noStrike">
                          <a:effectLst/>
                        </a:rPr>
                        <a:t>Is your local tax administered by the State?</a:t>
                      </a:r>
                      <a:endParaRPr lang="en-US" sz="1100" b="0"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299862656"/>
                  </a:ext>
                </a:extLst>
              </a:tr>
              <a:tr h="221827">
                <a:tc>
                  <a:txBody>
                    <a:bodyPr/>
                    <a:lstStyle/>
                    <a:p>
                      <a:pPr algn="ctr" fontAlgn="t"/>
                      <a:r>
                        <a:rPr lang="en-US" sz="1100" u="none" strike="noStrike">
                          <a:effectLst/>
                        </a:rPr>
                        <a:t>Third-Party Administrator (If Applicable)</a:t>
                      </a:r>
                      <a:endParaRPr lang="en-US" sz="1100" b="0"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3406517531"/>
                  </a:ext>
                </a:extLst>
              </a:tr>
              <a:tr h="221827">
                <a:tc>
                  <a:txBody>
                    <a:bodyPr/>
                    <a:lstStyle/>
                    <a:p>
                      <a:pPr algn="ctr" fontAlgn="t"/>
                      <a:r>
                        <a:rPr lang="en-US" sz="1100" u="none" strike="noStrike">
                          <a:effectLst/>
                        </a:rPr>
                        <a:t>Third-Party Administrator Contact Person </a:t>
                      </a:r>
                      <a:endParaRPr lang="en-US" sz="1100" b="0"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1562777056"/>
                  </a:ext>
                </a:extLst>
              </a:tr>
              <a:tr h="221827">
                <a:tc>
                  <a:txBody>
                    <a:bodyPr/>
                    <a:lstStyle/>
                    <a:p>
                      <a:pPr algn="ctr" fontAlgn="t"/>
                      <a:r>
                        <a:rPr lang="en-US" sz="1100" u="none" strike="noStrike" dirty="0">
                          <a:effectLst/>
                        </a:rPr>
                        <a:t>Third-Party Administrator Telephone Number</a:t>
                      </a:r>
                      <a:endParaRPr lang="en-US" sz="1100" b="0" i="0" u="none" strike="noStrike" dirty="0">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3107329493"/>
                  </a:ext>
                </a:extLst>
              </a:tr>
              <a:tr h="221827">
                <a:tc>
                  <a:txBody>
                    <a:bodyPr/>
                    <a:lstStyle/>
                    <a:p>
                      <a:pPr algn="ctr" fontAlgn="t"/>
                      <a:r>
                        <a:rPr lang="en-US" sz="1100" u="none" strike="noStrike">
                          <a:effectLst/>
                        </a:rPr>
                        <a:t>Who is designated to receive information?</a:t>
                      </a:r>
                      <a:endParaRPr lang="en-US" sz="1100" b="0"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661067898"/>
                  </a:ext>
                </a:extLst>
              </a:tr>
              <a:tr h="665480">
                <a:tc>
                  <a:txBody>
                    <a:bodyPr/>
                    <a:lstStyle/>
                    <a:p>
                      <a:pPr algn="ctr" fontAlgn="t"/>
                      <a:r>
                        <a:rPr lang="en-US" sz="1100" u="none" strike="noStrike">
                          <a:effectLst/>
                        </a:rPr>
                        <a:t>County Only - If you have a local county tax do you collect and distribute a portion of your local tax to the municipalities in your county?</a:t>
                      </a:r>
                      <a:endParaRPr lang="en-US" sz="1100" b="0"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895148637"/>
                  </a:ext>
                </a:extLst>
              </a:tr>
              <a:tr h="443654">
                <a:tc>
                  <a:txBody>
                    <a:bodyPr/>
                    <a:lstStyle/>
                    <a:p>
                      <a:pPr algn="ctr" fontAlgn="t"/>
                      <a:r>
                        <a:rPr lang="en-US" sz="1100" u="none" strike="noStrike" dirty="0">
                          <a:effectLst/>
                        </a:rPr>
                        <a:t>Municipalities Only - If your municipality is located in various counties, please list the names of the counties</a:t>
                      </a:r>
                      <a:endParaRPr lang="en-US" sz="1100" b="0" i="0" u="none" strike="noStrike" dirty="0">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478087191"/>
                  </a:ext>
                </a:extLst>
              </a:tr>
            </a:tbl>
          </a:graphicData>
        </a:graphic>
      </p:graphicFrame>
    </p:spTree>
    <p:extLst>
      <p:ext uri="{BB962C8B-B14F-4D97-AF65-F5344CB8AC3E}">
        <p14:creationId xmlns:p14="http://schemas.microsoft.com/office/powerpoint/2010/main" val="1743776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231106"/>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322766"/>
            <a:ext cx="10360378" cy="751111"/>
          </a:xfrm>
        </p:spPr>
        <p:txBody>
          <a:bodyPr>
            <a:normAutofit/>
          </a:bodyPr>
          <a:lstStyle/>
          <a:p>
            <a:pPr algn="ctr"/>
            <a:r>
              <a:rPr lang="en-US" sz="3200" b="1" dirty="0"/>
              <a:t>Local Template – Information for ADOR</a:t>
            </a:r>
          </a:p>
        </p:txBody>
      </p:sp>
      <p:sp>
        <p:nvSpPr>
          <p:cNvPr id="2" name="Rectangle 1">
            <a:extLst>
              <a:ext uri="{FF2B5EF4-FFF2-40B4-BE49-F238E27FC236}">
                <a16:creationId xmlns:a16="http://schemas.microsoft.com/office/drawing/2014/main" id="{3986E377-FC1B-44CB-83D2-CE675131A3BD}"/>
              </a:ext>
            </a:extLst>
          </p:cNvPr>
          <p:cNvSpPr/>
          <p:nvPr/>
        </p:nvSpPr>
        <p:spPr>
          <a:xfrm>
            <a:off x="1157681" y="2405496"/>
            <a:ext cx="10754686" cy="4801314"/>
          </a:xfrm>
          <a:prstGeom prst="rect">
            <a:avLst/>
          </a:prstGeom>
        </p:spPr>
        <p:txBody>
          <a:bodyPr wrap="square">
            <a:spAutoFit/>
          </a:bodyPr>
          <a:lstStyle/>
          <a:p>
            <a:pPr marL="742950" lvl="1" indent="-285750">
              <a:buFont typeface="Arial" panose="020B0604020202020204" pitchFamily="34" charset="0"/>
              <a:buChar char="•"/>
            </a:pPr>
            <a:r>
              <a:rPr lang="en-US" dirty="0"/>
              <a:t>This is information that the Department needs to know:</a:t>
            </a:r>
          </a:p>
          <a:p>
            <a:pPr lvl="1"/>
            <a:endParaRPr lang="en-US" dirty="0"/>
          </a:p>
          <a:p>
            <a:pPr marL="1200150" lvl="2" indent="-285750">
              <a:buFont typeface="Arial" panose="020B0604020202020204" pitchFamily="34" charset="0"/>
              <a:buChar char="•"/>
            </a:pPr>
            <a:r>
              <a:rPr lang="en-US" dirty="0"/>
              <a:t>Does your Act or Ordinance provide for a discount &amp; if so, we need to know the rate and how it is calculated?</a:t>
            </a:r>
          </a:p>
          <a:p>
            <a:pPr marL="1200150" lvl="2" indent="-285750">
              <a:buFont typeface="Arial" panose="020B0604020202020204" pitchFamily="34" charset="0"/>
              <a:buChar char="•"/>
            </a:pPr>
            <a:r>
              <a:rPr lang="en-US" dirty="0"/>
              <a:t>Contact information for the local taxing jurisdiction</a:t>
            </a:r>
          </a:p>
          <a:p>
            <a:pPr marL="1200150" lvl="2" indent="-285750">
              <a:buFont typeface="Arial" panose="020B0604020202020204" pitchFamily="34" charset="0"/>
              <a:buChar char="•"/>
            </a:pPr>
            <a:r>
              <a:rPr lang="en-US" dirty="0"/>
              <a:t>Do you accept the ACH Credit method for payment?</a:t>
            </a:r>
          </a:p>
          <a:p>
            <a:pPr marL="1200150" lvl="2" indent="-285750">
              <a:buFont typeface="Arial" panose="020B0604020202020204" pitchFamily="34" charset="0"/>
              <a:buChar char="•"/>
            </a:pPr>
            <a:r>
              <a:rPr lang="en-US" dirty="0"/>
              <a:t>Is your county excise tax administered by the state (ADOR only administers 4 county excise taxes – Bullock, Cullman, Lowndes, &amp; Marshall Counties)?</a:t>
            </a:r>
          </a:p>
          <a:p>
            <a:pPr marL="1200150" lvl="2" indent="-285750">
              <a:buFont typeface="Arial" panose="020B0604020202020204" pitchFamily="34" charset="0"/>
              <a:buChar char="•"/>
            </a:pPr>
            <a:r>
              <a:rPr lang="en-US" dirty="0"/>
              <a:t>Contact information if you have a Third-Party Administrator</a:t>
            </a:r>
          </a:p>
          <a:p>
            <a:pPr marL="1200150" lvl="2" indent="-285750">
              <a:buFont typeface="Arial" panose="020B0604020202020204" pitchFamily="34" charset="0"/>
              <a:buChar char="•"/>
            </a:pPr>
            <a:r>
              <a:rPr lang="en-US" dirty="0"/>
              <a:t>If your county tax is distributed to the municipalities in your county &amp; if so we need to know the distribution formula</a:t>
            </a:r>
          </a:p>
          <a:p>
            <a:pPr marL="1200150" lvl="2" indent="-285750">
              <a:buFont typeface="Arial" panose="020B0604020202020204" pitchFamily="34" charset="0"/>
              <a:buChar char="•"/>
            </a:pPr>
            <a:r>
              <a:rPr lang="en-US" dirty="0"/>
              <a:t>If your municipality is located in more than 1 county</a:t>
            </a:r>
          </a:p>
          <a:p>
            <a:pPr lvl="2"/>
            <a:endParaRPr lang="en-US" dirty="0"/>
          </a:p>
          <a:p>
            <a:pPr lvl="1"/>
            <a:endParaRPr lang="en-US" dirty="0"/>
          </a:p>
          <a:p>
            <a:pPr marL="742950" lvl="1" indent="-285750">
              <a:buFont typeface="Arial" panose="020B0604020202020204" pitchFamily="34" charset="0"/>
              <a:buChar char="•"/>
            </a:pPr>
            <a:endParaRPr lang="en-US" dirty="0"/>
          </a:p>
          <a:p>
            <a:pPr lvl="1"/>
            <a:endParaRPr lang="en-US" dirty="0"/>
          </a:p>
          <a:p>
            <a:pPr lvl="1"/>
            <a:endParaRPr lang="en-US" dirty="0"/>
          </a:p>
        </p:txBody>
      </p:sp>
    </p:spTree>
    <p:extLst>
      <p:ext uri="{BB962C8B-B14F-4D97-AF65-F5344CB8AC3E}">
        <p14:creationId xmlns:p14="http://schemas.microsoft.com/office/powerpoint/2010/main" val="579662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231106"/>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322766"/>
            <a:ext cx="10360378" cy="751111"/>
          </a:xfrm>
        </p:spPr>
        <p:txBody>
          <a:bodyPr>
            <a:normAutofit/>
          </a:bodyPr>
          <a:lstStyle/>
          <a:p>
            <a:pPr algn="ctr"/>
            <a:r>
              <a:rPr lang="en-US" sz="3200" b="1" dirty="0"/>
              <a:t>Local Template – Acknowledgement </a:t>
            </a:r>
          </a:p>
        </p:txBody>
      </p:sp>
      <p:sp>
        <p:nvSpPr>
          <p:cNvPr id="2" name="Rectangle 1">
            <a:extLst>
              <a:ext uri="{FF2B5EF4-FFF2-40B4-BE49-F238E27FC236}">
                <a16:creationId xmlns:a16="http://schemas.microsoft.com/office/drawing/2014/main" id="{3986E377-FC1B-44CB-83D2-CE675131A3BD}"/>
              </a:ext>
            </a:extLst>
          </p:cNvPr>
          <p:cNvSpPr/>
          <p:nvPr/>
        </p:nvSpPr>
        <p:spPr>
          <a:xfrm>
            <a:off x="1157681" y="2405496"/>
            <a:ext cx="10754686" cy="4801314"/>
          </a:xfrm>
          <a:prstGeom prst="rect">
            <a:avLst/>
          </a:prstGeom>
        </p:spPr>
        <p:txBody>
          <a:bodyPr wrap="square">
            <a:spAutoFit/>
          </a:bodyPr>
          <a:lstStyle/>
          <a:p>
            <a:pPr marL="742950" lvl="1" indent="-285750">
              <a:buFont typeface="Arial" panose="020B0604020202020204" pitchFamily="34" charset="0"/>
              <a:buChar char="•"/>
            </a:pPr>
            <a:r>
              <a:rPr lang="en-US" dirty="0"/>
              <a:t>This applies to Third-Party Administrators</a:t>
            </a:r>
          </a:p>
          <a:p>
            <a:pPr lvl="1"/>
            <a:endParaRPr lang="en-US" dirty="0"/>
          </a:p>
          <a:p>
            <a:pPr marL="1200150" lvl="2" indent="-285750">
              <a:buFont typeface="Arial" panose="020B0604020202020204" pitchFamily="34" charset="0"/>
              <a:buChar char="•"/>
            </a:pPr>
            <a:r>
              <a:rPr lang="en-US" dirty="0"/>
              <a:t>ADOR can discuss tax return and payment issues with designee </a:t>
            </a:r>
          </a:p>
          <a:p>
            <a:pPr marL="1200150" lvl="2" indent="-285750">
              <a:buFont typeface="Arial" panose="020B0604020202020204" pitchFamily="34" charset="0"/>
              <a:buChar char="•"/>
            </a:pPr>
            <a:r>
              <a:rPr lang="en-US" dirty="0"/>
              <a:t>Applies to returns and payments processed through Single Point System</a:t>
            </a:r>
          </a:p>
          <a:p>
            <a:pPr marL="1200150" lvl="2" indent="-285750">
              <a:buFont typeface="Arial" panose="020B0604020202020204" pitchFamily="34" charset="0"/>
              <a:buChar char="•"/>
            </a:pPr>
            <a:r>
              <a:rPr lang="en-US" dirty="0"/>
              <a:t>Third-Party is subject to confidentiality and disclosure laws</a:t>
            </a:r>
          </a:p>
          <a:p>
            <a:pPr marL="1200150" lvl="2" indent="-285750">
              <a:buFont typeface="Arial" panose="020B0604020202020204" pitchFamily="34" charset="0"/>
              <a:buChar char="•"/>
            </a:pPr>
            <a:r>
              <a:rPr lang="en-US" dirty="0"/>
              <a:t>Bank accounts have to be set up to allow dishonored payments to be reversed</a:t>
            </a:r>
          </a:p>
          <a:p>
            <a:pPr marL="1200150" lvl="2" indent="-285750">
              <a:buFont typeface="Arial" panose="020B0604020202020204" pitchFamily="34" charset="0"/>
              <a:buChar char="•"/>
            </a:pPr>
            <a:r>
              <a:rPr lang="en-US" dirty="0"/>
              <a:t>Locality is liable for re-payment of any amount deposited into designee’s account that is reversed which cannot be settled through the designated bank account in a timely manner</a:t>
            </a:r>
          </a:p>
          <a:p>
            <a:pPr marL="1200150" lvl="2" indent="-285750">
              <a:buFont typeface="Arial" panose="020B0604020202020204" pitchFamily="34" charset="0"/>
              <a:buChar char="•"/>
            </a:pPr>
            <a:r>
              <a:rPr lang="en-US" dirty="0"/>
              <a:t>Must provide 60 days notice to ADOR if administrator changes – effective date must be the first day of the month</a:t>
            </a:r>
          </a:p>
          <a:p>
            <a:pPr marL="1200150" lvl="2" indent="-285750">
              <a:buFont typeface="Arial" panose="020B0604020202020204" pitchFamily="34" charset="0"/>
              <a:buChar char="•"/>
            </a:pPr>
            <a:r>
              <a:rPr lang="en-US" dirty="0"/>
              <a:t>Agree or disagree with statements (if you select “no,” the Department cannot forward information to the third-party designee</a:t>
            </a:r>
          </a:p>
          <a:p>
            <a:pPr marL="1200150" lvl="2" indent="-285750">
              <a:buFont typeface="Arial" panose="020B0604020202020204" pitchFamily="34" charset="0"/>
              <a:buChar char="•"/>
            </a:pPr>
            <a:r>
              <a:rPr lang="en-US" dirty="0"/>
              <a:t>Enter name, title and date template completed</a:t>
            </a:r>
          </a:p>
          <a:p>
            <a:pPr lvl="1"/>
            <a:endParaRPr lang="en-US" dirty="0"/>
          </a:p>
          <a:p>
            <a:pPr marL="742950" lvl="1" indent="-285750">
              <a:buFont typeface="Arial" panose="020B0604020202020204" pitchFamily="34" charset="0"/>
              <a:buChar char="•"/>
            </a:pPr>
            <a:endParaRPr lang="en-US" dirty="0"/>
          </a:p>
          <a:p>
            <a:pPr lvl="1"/>
            <a:endParaRPr lang="en-US" dirty="0"/>
          </a:p>
          <a:p>
            <a:pPr lvl="1"/>
            <a:endParaRPr lang="en-US" dirty="0"/>
          </a:p>
        </p:txBody>
      </p:sp>
    </p:spTree>
    <p:extLst>
      <p:ext uri="{BB962C8B-B14F-4D97-AF65-F5344CB8AC3E}">
        <p14:creationId xmlns:p14="http://schemas.microsoft.com/office/powerpoint/2010/main" val="3246787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231106"/>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322766"/>
            <a:ext cx="10360378" cy="751111"/>
          </a:xfrm>
        </p:spPr>
        <p:txBody>
          <a:bodyPr>
            <a:normAutofit/>
          </a:bodyPr>
          <a:lstStyle/>
          <a:p>
            <a:pPr algn="ctr"/>
            <a:r>
              <a:rPr lang="en-US" sz="3200" b="1" dirty="0"/>
              <a:t>Local Template – Reminder </a:t>
            </a:r>
          </a:p>
        </p:txBody>
      </p:sp>
      <p:sp>
        <p:nvSpPr>
          <p:cNvPr id="2" name="Rectangle 1">
            <a:extLst>
              <a:ext uri="{FF2B5EF4-FFF2-40B4-BE49-F238E27FC236}">
                <a16:creationId xmlns:a16="http://schemas.microsoft.com/office/drawing/2014/main" id="{3986E377-FC1B-44CB-83D2-CE675131A3BD}"/>
              </a:ext>
            </a:extLst>
          </p:cNvPr>
          <p:cNvSpPr/>
          <p:nvPr/>
        </p:nvSpPr>
        <p:spPr>
          <a:xfrm>
            <a:off x="1157681" y="2405496"/>
            <a:ext cx="10754686" cy="3939540"/>
          </a:xfrm>
          <a:prstGeom prst="rect">
            <a:avLst/>
          </a:prstGeom>
        </p:spPr>
        <p:txBody>
          <a:bodyPr wrap="square">
            <a:spAutoFit/>
          </a:bodyPr>
          <a:lstStyle/>
          <a:p>
            <a:pPr lvl="1"/>
            <a:r>
              <a:rPr lang="en-US" sz="2000" dirty="0"/>
              <a:t>If the local template is not completed &amp; returned to ADOR, this may cause a delay in programming the information for your local tax.  You must submit your local rates so that the most updated information is listed on our website.  Currently, ADOR only provides a listing of the local gasoline tax rates (based upon information provided by the localities).  </a:t>
            </a:r>
            <a:r>
              <a:rPr lang="en-US" sz="2000" b="1" dirty="0"/>
              <a:t>ADOR will be adding  the local rates for diesel fuel and other fuel to the website.  </a:t>
            </a:r>
          </a:p>
          <a:p>
            <a:pPr lvl="1"/>
            <a:endParaRPr lang="en-US" sz="2000" dirty="0"/>
          </a:p>
          <a:p>
            <a:pPr lvl="1"/>
            <a:r>
              <a:rPr lang="en-US" sz="2000" dirty="0"/>
              <a:t>ADOR needs the information by 2/15/19, if you have not submitted your template to the ADOR, please do so immediately.</a:t>
            </a:r>
          </a:p>
          <a:p>
            <a:pPr lvl="1"/>
            <a:endParaRPr lang="en-US" dirty="0"/>
          </a:p>
          <a:p>
            <a:pPr lvl="1"/>
            <a:endParaRPr lang="en-US" dirty="0"/>
          </a:p>
          <a:p>
            <a:pPr marL="742950" lvl="1" indent="-285750">
              <a:buFont typeface="Arial" panose="020B0604020202020204" pitchFamily="34" charset="0"/>
              <a:buChar char="•"/>
            </a:pPr>
            <a:endParaRPr lang="en-US" dirty="0"/>
          </a:p>
          <a:p>
            <a:pPr lvl="1"/>
            <a:endParaRPr lang="en-US" dirty="0"/>
          </a:p>
          <a:p>
            <a:pPr lvl="1"/>
            <a:endParaRPr lang="en-US" dirty="0"/>
          </a:p>
        </p:txBody>
      </p:sp>
    </p:spTree>
    <p:extLst>
      <p:ext uri="{BB962C8B-B14F-4D97-AF65-F5344CB8AC3E}">
        <p14:creationId xmlns:p14="http://schemas.microsoft.com/office/powerpoint/2010/main" val="933072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231106"/>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322766"/>
            <a:ext cx="10360378" cy="751111"/>
          </a:xfrm>
        </p:spPr>
        <p:txBody>
          <a:bodyPr>
            <a:normAutofit/>
          </a:bodyPr>
          <a:lstStyle/>
          <a:p>
            <a:pPr algn="ctr"/>
            <a:r>
              <a:rPr lang="en-US" sz="3200" b="1" dirty="0"/>
              <a:t>Contact Information</a:t>
            </a:r>
          </a:p>
        </p:txBody>
      </p:sp>
      <p:sp>
        <p:nvSpPr>
          <p:cNvPr id="2" name="Rectangle 1">
            <a:extLst>
              <a:ext uri="{FF2B5EF4-FFF2-40B4-BE49-F238E27FC236}">
                <a16:creationId xmlns:a16="http://schemas.microsoft.com/office/drawing/2014/main" id="{3986E377-FC1B-44CB-83D2-CE675131A3BD}"/>
              </a:ext>
            </a:extLst>
          </p:cNvPr>
          <p:cNvSpPr/>
          <p:nvPr/>
        </p:nvSpPr>
        <p:spPr>
          <a:xfrm>
            <a:off x="4496499" y="2625754"/>
            <a:ext cx="6191076" cy="2031325"/>
          </a:xfrm>
          <a:prstGeom prst="rect">
            <a:avLst/>
          </a:prstGeom>
        </p:spPr>
        <p:txBody>
          <a:bodyPr wrap="square">
            <a:spAutoFit/>
          </a:bodyPr>
          <a:lstStyle/>
          <a:p>
            <a:r>
              <a:rPr lang="en-US" dirty="0"/>
              <a:t>Business &amp; License Tax Division</a:t>
            </a:r>
          </a:p>
          <a:p>
            <a:r>
              <a:rPr lang="en-US" dirty="0"/>
              <a:t>Motor Fuels Section</a:t>
            </a:r>
          </a:p>
          <a:p>
            <a:r>
              <a:rPr lang="en-US" dirty="0"/>
              <a:t>P O Box 327540</a:t>
            </a:r>
          </a:p>
          <a:p>
            <a:r>
              <a:rPr lang="en-US" dirty="0"/>
              <a:t>Montgomery, AL 36132-7540</a:t>
            </a:r>
          </a:p>
          <a:p>
            <a:r>
              <a:rPr lang="en-US" dirty="0"/>
              <a:t>Telephone:  (334) 242-9608, option 6, option 1</a:t>
            </a:r>
          </a:p>
          <a:p>
            <a:r>
              <a:rPr lang="en-US" dirty="0"/>
              <a:t>Fax:  (334) 242-1199</a:t>
            </a:r>
          </a:p>
          <a:p>
            <a:r>
              <a:rPr lang="en-US" dirty="0"/>
              <a:t>E-mail:  mft@revenue.alabama.gov</a:t>
            </a:r>
          </a:p>
        </p:txBody>
      </p:sp>
    </p:spTree>
    <p:extLst>
      <p:ext uri="{BB962C8B-B14F-4D97-AF65-F5344CB8AC3E}">
        <p14:creationId xmlns:p14="http://schemas.microsoft.com/office/powerpoint/2010/main" val="4278658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600438"/>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449265"/>
            <a:ext cx="10360378" cy="751111"/>
          </a:xfrm>
        </p:spPr>
        <p:txBody>
          <a:bodyPr>
            <a:normAutofit/>
          </a:bodyPr>
          <a:lstStyle/>
          <a:p>
            <a:pPr algn="ctr"/>
            <a:r>
              <a:rPr lang="en-US" sz="3200" b="1" dirty="0"/>
              <a:t>What is the Motor Fuel Single Point System</a:t>
            </a:r>
          </a:p>
        </p:txBody>
      </p:sp>
      <p:sp>
        <p:nvSpPr>
          <p:cNvPr id="5" name="TextBox 4">
            <a:extLst>
              <a:ext uri="{FF2B5EF4-FFF2-40B4-BE49-F238E27FC236}">
                <a16:creationId xmlns:a16="http://schemas.microsoft.com/office/drawing/2014/main" id="{60F5D79B-1A46-4012-8534-7834029D61DD}"/>
              </a:ext>
            </a:extLst>
          </p:cNvPr>
          <p:cNvSpPr txBox="1"/>
          <p:nvPr/>
        </p:nvSpPr>
        <p:spPr>
          <a:xfrm>
            <a:off x="993422" y="2231154"/>
            <a:ext cx="10916356" cy="2814617"/>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000" dirty="0"/>
              <a:t>Act 2018-469 – Effective 5/1/18</a:t>
            </a:r>
          </a:p>
          <a:p>
            <a:pPr marL="285750" lvl="0" indent="-285750">
              <a:lnSpc>
                <a:spcPct val="150000"/>
              </a:lnSpc>
              <a:buFont typeface="Arial" panose="020B0604020202020204" pitchFamily="34" charset="0"/>
              <a:buChar char="•"/>
            </a:pPr>
            <a:r>
              <a:rPr lang="en-US" sz="2000" dirty="0"/>
              <a:t>Requires the Revenue Department to develop a system where the taxpayers can file and pay timely county or municipal motor fuel excise taxes electronically through a single point at no charge to the taxpayer or local taxing jurisdiction</a:t>
            </a:r>
          </a:p>
          <a:p>
            <a:pPr marL="285750" lvl="0" indent="-285750">
              <a:lnSpc>
                <a:spcPct val="150000"/>
              </a:lnSpc>
              <a:buFont typeface="Arial" panose="020B0604020202020204" pitchFamily="34" charset="0"/>
              <a:buChar char="•"/>
            </a:pPr>
            <a:r>
              <a:rPr lang="en-US" sz="2000" dirty="0"/>
              <a:t>System is being designed by Fast Enterprises (RITS) and Alabama Interactive</a:t>
            </a:r>
          </a:p>
          <a:p>
            <a:pPr marL="285750" lvl="0" indent="-285750">
              <a:lnSpc>
                <a:spcPct val="150000"/>
              </a:lnSpc>
              <a:buFont typeface="Arial" panose="020B0604020202020204" pitchFamily="34" charset="0"/>
              <a:buChar char="•"/>
            </a:pPr>
            <a:r>
              <a:rPr lang="en-US" sz="2000" dirty="0"/>
              <a:t>Taxpayers are not required to use the Motor Fuel Single Point System</a:t>
            </a:r>
          </a:p>
        </p:txBody>
      </p:sp>
    </p:spTree>
    <p:extLst>
      <p:ext uri="{BB962C8B-B14F-4D97-AF65-F5344CB8AC3E}">
        <p14:creationId xmlns:p14="http://schemas.microsoft.com/office/powerpoint/2010/main" val="1505071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5226" y="1911729"/>
            <a:ext cx="11906774" cy="4916560"/>
          </a:xfrm>
        </p:spPr>
        <p:txBody>
          <a:bodyPr>
            <a:normAutofit fontScale="90000"/>
          </a:bodyPr>
          <a:lstStyle/>
          <a:p>
            <a:pPr>
              <a:lnSpc>
                <a:spcPct val="200000"/>
              </a:lnSpc>
              <a:spcBef>
                <a:spcPts val="600"/>
              </a:spcBef>
              <a:spcAft>
                <a:spcPts val="1200"/>
              </a:spcAft>
            </a:pPr>
            <a:r>
              <a:rPr lang="en-US" sz="2700" b="1" i="1" dirty="0">
                <a:latin typeface="Times New Roman" panose="02020603050405020304" pitchFamily="18" charset="0"/>
                <a:cs typeface="Times New Roman" panose="02020603050405020304" pitchFamily="18" charset="0"/>
              </a:rPr>
              <a:t>                                                                </a:t>
            </a:r>
            <a:r>
              <a:rPr lang="en-US" sz="3600" b="1" dirty="0">
                <a:cs typeface="Times New Roman" panose="02020603050405020304" pitchFamily="18" charset="0"/>
              </a:rPr>
              <a:t>Timeline</a:t>
            </a:r>
            <a:br>
              <a:rPr lang="en-US" sz="2200" i="1" dirty="0">
                <a:latin typeface="Times New Roman" panose="02020603050405020304" pitchFamily="18" charset="0"/>
                <a:cs typeface="Times New Roman" panose="02020603050405020304" pitchFamily="18" charset="0"/>
              </a:rPr>
            </a:br>
            <a:r>
              <a:rPr lang="en-US" sz="2000" dirty="0">
                <a:latin typeface="+mn-lt"/>
                <a:cs typeface="Times New Roman" panose="02020603050405020304" pitchFamily="18" charset="0"/>
              </a:rPr>
              <a:t>10/17/2018	Local Motor Fuel Tax Advisory Committee approved return template (under development)</a:t>
            </a:r>
            <a:br>
              <a:rPr lang="en-US" sz="2000" dirty="0">
                <a:latin typeface="+mn-lt"/>
                <a:cs typeface="Times New Roman" panose="02020603050405020304" pitchFamily="18" charset="0"/>
              </a:rPr>
            </a:br>
            <a:r>
              <a:rPr lang="en-US" sz="2000" dirty="0">
                <a:latin typeface="+mn-lt"/>
                <a:cs typeface="Times New Roman" panose="02020603050405020304" pitchFamily="18" charset="0"/>
              </a:rPr>
              <a:t>1/15/19		ADOR sent Local Rate Template to counties and municipalities (email or US Post Office)</a:t>
            </a:r>
            <a:br>
              <a:rPr lang="en-US" sz="2000" dirty="0">
                <a:latin typeface="+mn-lt"/>
                <a:cs typeface="Times New Roman" panose="02020603050405020304" pitchFamily="18" charset="0"/>
              </a:rPr>
            </a:br>
            <a:r>
              <a:rPr lang="en-US" sz="2000" dirty="0">
                <a:latin typeface="+mn-lt"/>
                <a:cs typeface="Times New Roman" panose="02020603050405020304" pitchFamily="18" charset="0"/>
              </a:rPr>
              <a:t>2/15/19		Requested Response Date from Locals regarding templates</a:t>
            </a:r>
            <a:br>
              <a:rPr lang="en-US" sz="2000" dirty="0">
                <a:latin typeface="+mn-lt"/>
                <a:cs typeface="Times New Roman" panose="02020603050405020304" pitchFamily="18" charset="0"/>
              </a:rPr>
            </a:br>
            <a:r>
              <a:rPr lang="en-US" sz="2000" dirty="0">
                <a:latin typeface="+mn-lt"/>
                <a:cs typeface="Times New Roman" panose="02020603050405020304" pitchFamily="18" charset="0"/>
              </a:rPr>
              <a:t>5/1/2019		Locals must submit a list of the Motor Fuel taxes levied by jurisdiction (per gallon basis only)</a:t>
            </a:r>
            <a:br>
              <a:rPr lang="en-US" sz="2000" dirty="0">
                <a:latin typeface="+mn-lt"/>
                <a:cs typeface="Times New Roman" panose="02020603050405020304" pitchFamily="18" charset="0"/>
              </a:rPr>
            </a:br>
            <a:r>
              <a:rPr lang="en-US" sz="2000" dirty="0">
                <a:latin typeface="+mn-lt"/>
                <a:cs typeface="Times New Roman" panose="02020603050405020304" pitchFamily="18" charset="0"/>
              </a:rPr>
              <a:t>6/30/2019	Locals must provide ADOR with bank information</a:t>
            </a:r>
            <a:br>
              <a:rPr lang="en-US" sz="2000" dirty="0">
                <a:latin typeface="+mn-lt"/>
                <a:cs typeface="Times New Roman" panose="02020603050405020304" pitchFamily="18" charset="0"/>
              </a:rPr>
            </a:br>
            <a:r>
              <a:rPr lang="en-US" sz="2000" dirty="0">
                <a:latin typeface="+mn-lt"/>
                <a:cs typeface="Times New Roman" panose="02020603050405020304" pitchFamily="18" charset="0"/>
              </a:rPr>
              <a:t>10/31/2019	ADOR must make the Motor Fuel Single Point System available</a:t>
            </a:r>
            <a:br>
              <a:rPr lang="en-US" sz="2000" dirty="0">
                <a:latin typeface="+mn-lt"/>
                <a:cs typeface="Times New Roman" panose="02020603050405020304" pitchFamily="18" charset="0"/>
              </a:rPr>
            </a:br>
            <a:r>
              <a:rPr lang="en-US" sz="2000" dirty="0">
                <a:latin typeface="+mn-lt"/>
                <a:cs typeface="Times New Roman" panose="02020603050405020304" pitchFamily="18" charset="0"/>
              </a:rPr>
              <a:t>11/20/2019	Taxpayers must have the ability to start filing for periods on or after October 2019</a:t>
            </a:r>
            <a:br>
              <a:rPr lang="en-US" sz="2200" i="1" dirty="0">
                <a:latin typeface="Times New Roman" panose="02020603050405020304" pitchFamily="18" charset="0"/>
                <a:cs typeface="Times New Roman" panose="02020603050405020304" pitchFamily="18" charset="0"/>
              </a:rPr>
            </a:br>
            <a:r>
              <a:rPr lang="en-US" sz="2200" i="1" dirty="0">
                <a:latin typeface="Times New Roman" panose="02020603050405020304" pitchFamily="18" charset="0"/>
                <a:cs typeface="Times New Roman" panose="02020603050405020304" pitchFamily="18" charset="0"/>
              </a:rPr>
              <a:t>		</a:t>
            </a:r>
            <a:br>
              <a:rPr lang="en-US" sz="2200" i="1" dirty="0">
                <a:latin typeface="Times New Roman" panose="02020603050405020304" pitchFamily="18" charset="0"/>
                <a:cs typeface="Times New Roman" panose="02020603050405020304" pitchFamily="18" charset="0"/>
              </a:rPr>
            </a:br>
            <a:br>
              <a:rPr lang="en-US" sz="2200" i="1" dirty="0">
                <a:latin typeface="Times New Roman" panose="02020603050405020304" pitchFamily="18" charset="0"/>
                <a:cs typeface="Times New Roman" panose="02020603050405020304" pitchFamily="18" charset="0"/>
              </a:rPr>
            </a:br>
            <a:endParaRPr lang="en-US" sz="2200" i="1" dirty="0">
              <a:latin typeface="Times New Roman" panose="02020603050405020304" pitchFamily="18" charset="0"/>
              <a:cs typeface="Times New Roman" panose="02020603050405020304" pitchFamily="18" charset="0"/>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4" y="160992"/>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984885"/>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p:txBody>
      </p:sp>
    </p:spTree>
    <p:extLst>
      <p:ext uri="{BB962C8B-B14F-4D97-AF65-F5344CB8AC3E}">
        <p14:creationId xmlns:p14="http://schemas.microsoft.com/office/powerpoint/2010/main" val="3343427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600438"/>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449265"/>
            <a:ext cx="10360378" cy="751111"/>
          </a:xfrm>
        </p:spPr>
        <p:txBody>
          <a:bodyPr>
            <a:normAutofit/>
          </a:bodyPr>
          <a:lstStyle/>
          <a:p>
            <a:pPr algn="ctr"/>
            <a:r>
              <a:rPr lang="en-US" sz="3200" b="1" dirty="0"/>
              <a:t>Local Requirements</a:t>
            </a:r>
          </a:p>
        </p:txBody>
      </p:sp>
      <p:sp>
        <p:nvSpPr>
          <p:cNvPr id="5" name="TextBox 4">
            <a:extLst>
              <a:ext uri="{FF2B5EF4-FFF2-40B4-BE49-F238E27FC236}">
                <a16:creationId xmlns:a16="http://schemas.microsoft.com/office/drawing/2014/main" id="{60F5D79B-1A46-4012-8534-7834029D61DD}"/>
              </a:ext>
            </a:extLst>
          </p:cNvPr>
          <p:cNvSpPr txBox="1"/>
          <p:nvPr/>
        </p:nvSpPr>
        <p:spPr>
          <a:xfrm>
            <a:off x="993422" y="2231154"/>
            <a:ext cx="10916356" cy="3785652"/>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000" dirty="0"/>
              <a:t>Must provide ADOR with local motor fuel tax rates by 5/1/2019</a:t>
            </a:r>
          </a:p>
          <a:p>
            <a:pPr marL="285750" lvl="0" indent="-285750">
              <a:lnSpc>
                <a:spcPct val="150000"/>
              </a:lnSpc>
              <a:buFont typeface="Arial" panose="020B0604020202020204" pitchFamily="34" charset="0"/>
              <a:buChar char="•"/>
            </a:pPr>
            <a:r>
              <a:rPr lang="en-US" sz="2000" dirty="0"/>
              <a:t>Must provide ADOR with bank information by 6/30/2019</a:t>
            </a:r>
          </a:p>
          <a:p>
            <a:pPr marL="742950" lvl="1" indent="-285750">
              <a:lnSpc>
                <a:spcPct val="150000"/>
              </a:lnSpc>
              <a:buFont typeface="Arial" panose="020B0604020202020204" pitchFamily="34" charset="0"/>
              <a:buChar char="•"/>
            </a:pPr>
            <a:r>
              <a:rPr lang="en-US" sz="2000" dirty="0"/>
              <a:t>Must be able to receive payments</a:t>
            </a:r>
          </a:p>
          <a:p>
            <a:pPr marL="742950" lvl="1" indent="-285750">
              <a:lnSpc>
                <a:spcPct val="150000"/>
              </a:lnSpc>
              <a:buFont typeface="Arial" panose="020B0604020202020204" pitchFamily="34" charset="0"/>
              <a:buChar char="•"/>
            </a:pPr>
            <a:r>
              <a:rPr lang="en-US" sz="2000" dirty="0"/>
              <a:t>Must be able to allow dishonored payments to be reversed</a:t>
            </a:r>
          </a:p>
          <a:p>
            <a:pPr marL="742950" lvl="1" indent="-285750">
              <a:lnSpc>
                <a:spcPct val="150000"/>
              </a:lnSpc>
              <a:buFont typeface="Arial" panose="020B0604020202020204" pitchFamily="34" charset="0"/>
              <a:buChar char="•"/>
            </a:pPr>
            <a:r>
              <a:rPr lang="en-US" sz="2000" dirty="0"/>
              <a:t>Payments for non-state administered locals shall be remitted directly from the taxpayer to the designated account</a:t>
            </a:r>
          </a:p>
          <a:p>
            <a:pPr marL="285750" lvl="0" indent="-285750">
              <a:lnSpc>
                <a:spcPct val="150000"/>
              </a:lnSpc>
              <a:buFont typeface="Arial" panose="020B0604020202020204" pitchFamily="34" charset="0"/>
              <a:buChar char="•"/>
            </a:pPr>
            <a:r>
              <a:rPr lang="en-US" sz="2000" dirty="0"/>
              <a:t>Must provide ADOR with a 60-day notice prior to any additional or amended rates being available on the single point system.</a:t>
            </a:r>
          </a:p>
        </p:txBody>
      </p:sp>
    </p:spTree>
    <p:extLst>
      <p:ext uri="{BB962C8B-B14F-4D97-AF65-F5344CB8AC3E}">
        <p14:creationId xmlns:p14="http://schemas.microsoft.com/office/powerpoint/2010/main" val="2865281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600438"/>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449265"/>
            <a:ext cx="10360378" cy="751111"/>
          </a:xfrm>
        </p:spPr>
        <p:txBody>
          <a:bodyPr>
            <a:normAutofit/>
          </a:bodyPr>
          <a:lstStyle/>
          <a:p>
            <a:pPr algn="ctr"/>
            <a:r>
              <a:rPr lang="en-US" sz="3200" b="1" dirty="0"/>
              <a:t>ADOR Requirements</a:t>
            </a:r>
          </a:p>
        </p:txBody>
      </p:sp>
      <p:sp>
        <p:nvSpPr>
          <p:cNvPr id="5" name="TextBox 4">
            <a:extLst>
              <a:ext uri="{FF2B5EF4-FFF2-40B4-BE49-F238E27FC236}">
                <a16:creationId xmlns:a16="http://schemas.microsoft.com/office/drawing/2014/main" id="{60F5D79B-1A46-4012-8534-7834029D61DD}"/>
              </a:ext>
            </a:extLst>
          </p:cNvPr>
          <p:cNvSpPr txBox="1"/>
          <p:nvPr/>
        </p:nvSpPr>
        <p:spPr>
          <a:xfrm>
            <a:off x="993423" y="2231155"/>
            <a:ext cx="10532533" cy="3600986"/>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000" dirty="0"/>
              <a:t>Develop the Motor Fuel Single Point System</a:t>
            </a:r>
          </a:p>
          <a:p>
            <a:pPr marL="285750" lvl="0" indent="-285750">
              <a:lnSpc>
                <a:spcPct val="150000"/>
              </a:lnSpc>
              <a:buFont typeface="Arial" panose="020B0604020202020204" pitchFamily="34" charset="0"/>
              <a:buChar char="•"/>
            </a:pPr>
            <a:r>
              <a:rPr lang="en-US" sz="2000" dirty="0"/>
              <a:t>Act as a conduit only for payments</a:t>
            </a:r>
          </a:p>
          <a:p>
            <a:pPr marL="285750" lvl="0" indent="-285750">
              <a:lnSpc>
                <a:spcPct val="150000"/>
              </a:lnSpc>
              <a:buFont typeface="Arial" panose="020B0604020202020204" pitchFamily="34" charset="0"/>
              <a:buChar char="•"/>
            </a:pPr>
            <a:r>
              <a:rPr lang="en-US" sz="2000" dirty="0"/>
              <a:t>Make return information electronically available to locals without delay</a:t>
            </a:r>
          </a:p>
          <a:p>
            <a:pPr marL="285750" lvl="0" indent="-285750">
              <a:lnSpc>
                <a:spcPct val="150000"/>
              </a:lnSpc>
              <a:buFont typeface="Arial" panose="020B0604020202020204" pitchFamily="34" charset="0"/>
              <a:buChar char="•"/>
            </a:pPr>
            <a:r>
              <a:rPr lang="en-US" sz="2000" dirty="0"/>
              <a:t>Provide a monthly report:</a:t>
            </a:r>
          </a:p>
          <a:p>
            <a:pPr marL="742950" lvl="1" indent="-285750">
              <a:lnSpc>
                <a:spcPct val="150000"/>
              </a:lnSpc>
              <a:buFont typeface="Arial" panose="020B0604020202020204" pitchFamily="34" charset="0"/>
              <a:buChar char="•"/>
            </a:pPr>
            <a:r>
              <a:rPr lang="en-US" sz="2000" dirty="0"/>
              <a:t>Name/address of taxpayer</a:t>
            </a:r>
          </a:p>
          <a:p>
            <a:pPr marL="742950" lvl="1" indent="-285750">
              <a:lnSpc>
                <a:spcPct val="150000"/>
              </a:lnSpc>
              <a:buFont typeface="Arial" panose="020B0604020202020204" pitchFamily="34" charset="0"/>
              <a:buChar char="•"/>
            </a:pPr>
            <a:r>
              <a:rPr lang="en-US" sz="2000" dirty="0"/>
              <a:t>Number of gallons sold</a:t>
            </a:r>
          </a:p>
          <a:p>
            <a:pPr marL="742950" lvl="1" indent="-285750">
              <a:lnSpc>
                <a:spcPct val="150000"/>
              </a:lnSpc>
              <a:buFont typeface="Arial" panose="020B0604020202020204" pitchFamily="34" charset="0"/>
              <a:buChar char="•"/>
            </a:pPr>
            <a:r>
              <a:rPr lang="en-US" sz="2000" dirty="0"/>
              <a:t>Amount of tax remitted</a:t>
            </a:r>
          </a:p>
          <a:p>
            <a:endParaRPr lang="en-US" dirty="0"/>
          </a:p>
        </p:txBody>
      </p:sp>
    </p:spTree>
    <p:extLst>
      <p:ext uri="{BB962C8B-B14F-4D97-AF65-F5344CB8AC3E}">
        <p14:creationId xmlns:p14="http://schemas.microsoft.com/office/powerpoint/2010/main" val="1422490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231106"/>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322766"/>
            <a:ext cx="10360378" cy="751111"/>
          </a:xfrm>
        </p:spPr>
        <p:txBody>
          <a:bodyPr>
            <a:normAutofit/>
          </a:bodyPr>
          <a:lstStyle/>
          <a:p>
            <a:pPr algn="ctr"/>
            <a:r>
              <a:rPr lang="en-US" sz="3200" b="1" dirty="0"/>
              <a:t>Taxpayer Requirements</a:t>
            </a:r>
          </a:p>
        </p:txBody>
      </p:sp>
      <p:sp>
        <p:nvSpPr>
          <p:cNvPr id="5" name="TextBox 4">
            <a:extLst>
              <a:ext uri="{FF2B5EF4-FFF2-40B4-BE49-F238E27FC236}">
                <a16:creationId xmlns:a16="http://schemas.microsoft.com/office/drawing/2014/main" id="{60F5D79B-1A46-4012-8534-7834029D61DD}"/>
              </a:ext>
            </a:extLst>
          </p:cNvPr>
          <p:cNvSpPr txBox="1"/>
          <p:nvPr/>
        </p:nvSpPr>
        <p:spPr>
          <a:xfrm>
            <a:off x="438912" y="1982798"/>
            <a:ext cx="11301532" cy="5122941"/>
          </a:xfrm>
          <a:prstGeom prst="rect">
            <a:avLst/>
          </a:prstGeom>
          <a:noFill/>
        </p:spPr>
        <p:txBody>
          <a:bodyPr wrap="square" rtlCol="0">
            <a:spAutoFit/>
          </a:bodyPr>
          <a:lstStyle/>
          <a:p>
            <a:pPr marL="285750" lvl="0" indent="-285750">
              <a:lnSpc>
                <a:spcPct val="150000"/>
              </a:lnSpc>
              <a:buFont typeface="Arial" panose="020B0604020202020204" pitchFamily="34" charset="0"/>
              <a:buChar char="•"/>
            </a:pPr>
            <a:r>
              <a:rPr lang="en-US" sz="2000" dirty="0"/>
              <a:t>Taxpayers must submit both the return and payment at the same time.</a:t>
            </a:r>
          </a:p>
          <a:p>
            <a:pPr marL="285750" lvl="0" indent="-285750">
              <a:lnSpc>
                <a:spcPct val="150000"/>
              </a:lnSpc>
              <a:buFont typeface="Arial" panose="020B0604020202020204" pitchFamily="34" charset="0"/>
              <a:buChar char="•"/>
            </a:pPr>
            <a:r>
              <a:rPr lang="en-US" sz="2000" dirty="0"/>
              <a:t>Must submit return by the 20</a:t>
            </a:r>
            <a:r>
              <a:rPr lang="en-US" sz="2000" baseline="30000" dirty="0"/>
              <a:t>th</a:t>
            </a:r>
            <a:r>
              <a:rPr lang="en-US" sz="2000" dirty="0"/>
              <a:t> of the month succeeding the month of activity.  No late returns or amended returns will be accepted via the system.  Late returns and payments must be made directly to the local taxing jurisdiction or designated agency.</a:t>
            </a:r>
          </a:p>
          <a:p>
            <a:pPr marL="285750" lvl="0" indent="-285750">
              <a:lnSpc>
                <a:spcPct val="150000"/>
              </a:lnSpc>
              <a:buFont typeface="Arial" panose="020B0604020202020204" pitchFamily="34" charset="0"/>
              <a:buChar char="•"/>
            </a:pPr>
            <a:r>
              <a:rPr lang="en-US" sz="2000" dirty="0"/>
              <a:t>No refunds may be processed via the system.</a:t>
            </a:r>
          </a:p>
          <a:p>
            <a:pPr marL="285750" lvl="0" indent="-285750">
              <a:lnSpc>
                <a:spcPct val="150000"/>
              </a:lnSpc>
              <a:buFont typeface="Arial" panose="020B0604020202020204" pitchFamily="34" charset="0"/>
              <a:buChar char="•"/>
            </a:pPr>
            <a:r>
              <a:rPr lang="en-US" sz="2000" dirty="0"/>
              <a:t>Return must include:</a:t>
            </a:r>
          </a:p>
          <a:p>
            <a:pPr marL="742950" lvl="1" indent="-285750">
              <a:buFont typeface="Arial" panose="020B0604020202020204" pitchFamily="34" charset="0"/>
              <a:buChar char="•"/>
            </a:pPr>
            <a:r>
              <a:rPr lang="en-US" sz="2000" dirty="0"/>
              <a:t>Name of store</a:t>
            </a:r>
          </a:p>
          <a:p>
            <a:pPr marL="742950" lvl="1" indent="-285750">
              <a:buFont typeface="Arial" panose="020B0604020202020204" pitchFamily="34" charset="0"/>
              <a:buChar char="•"/>
            </a:pPr>
            <a:r>
              <a:rPr lang="en-US" sz="2000" dirty="0"/>
              <a:t>Physical address of store</a:t>
            </a:r>
          </a:p>
          <a:p>
            <a:pPr marL="742950" lvl="1" indent="-285750">
              <a:buFont typeface="Arial" panose="020B0604020202020204" pitchFamily="34" charset="0"/>
              <a:buChar char="•"/>
            </a:pPr>
            <a:r>
              <a:rPr lang="en-US" sz="2000" dirty="0"/>
              <a:t>Sales tax number of store</a:t>
            </a:r>
          </a:p>
          <a:p>
            <a:pPr marL="742950" lvl="1" indent="-285750">
              <a:buFont typeface="Arial" panose="020B0604020202020204" pitchFamily="34" charset="0"/>
              <a:buChar char="•"/>
            </a:pPr>
            <a:r>
              <a:rPr lang="en-US" sz="2000" dirty="0"/>
              <a:t>Number of taxable gallons received</a:t>
            </a:r>
          </a:p>
          <a:p>
            <a:pPr marL="742950" lvl="1" indent="-285750">
              <a:buFont typeface="Arial" panose="020B0604020202020204" pitchFamily="34" charset="0"/>
              <a:buChar char="•"/>
            </a:pPr>
            <a:r>
              <a:rPr lang="en-US" sz="2000" dirty="0"/>
              <a:t>Local excise tax paid</a:t>
            </a:r>
          </a:p>
          <a:p>
            <a:pPr marL="742950" lvl="1" indent="-285750">
              <a:buFont typeface="Arial" panose="020B0604020202020204" pitchFamily="34" charset="0"/>
              <a:buChar char="•"/>
            </a:pPr>
            <a:r>
              <a:rPr lang="en-US" sz="2000" dirty="0"/>
              <a:t>Other information as required</a:t>
            </a:r>
          </a:p>
          <a:p>
            <a:pPr lvl="0">
              <a:lnSpc>
                <a:spcPct val="150000"/>
              </a:lnSpc>
            </a:pPr>
            <a:endParaRPr lang="en-US" sz="2000" dirty="0"/>
          </a:p>
        </p:txBody>
      </p:sp>
    </p:spTree>
    <p:extLst>
      <p:ext uri="{BB962C8B-B14F-4D97-AF65-F5344CB8AC3E}">
        <p14:creationId xmlns:p14="http://schemas.microsoft.com/office/powerpoint/2010/main" val="2080961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231106"/>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322766"/>
            <a:ext cx="10360378" cy="751111"/>
          </a:xfrm>
        </p:spPr>
        <p:txBody>
          <a:bodyPr>
            <a:normAutofit/>
          </a:bodyPr>
          <a:lstStyle/>
          <a:p>
            <a:pPr algn="ctr"/>
            <a:r>
              <a:rPr lang="en-US" sz="3200" b="1" dirty="0"/>
              <a:t>Local Template – Broken Out in 3 Sections</a:t>
            </a:r>
          </a:p>
        </p:txBody>
      </p:sp>
      <p:sp>
        <p:nvSpPr>
          <p:cNvPr id="2" name="Rectangle 1">
            <a:extLst>
              <a:ext uri="{FF2B5EF4-FFF2-40B4-BE49-F238E27FC236}">
                <a16:creationId xmlns:a16="http://schemas.microsoft.com/office/drawing/2014/main" id="{3986E377-FC1B-44CB-83D2-CE675131A3BD}"/>
              </a:ext>
            </a:extLst>
          </p:cNvPr>
          <p:cNvSpPr/>
          <p:nvPr/>
        </p:nvSpPr>
        <p:spPr>
          <a:xfrm>
            <a:off x="1157681" y="2405496"/>
            <a:ext cx="10754686" cy="1600438"/>
          </a:xfrm>
          <a:prstGeom prst="rect">
            <a:avLst/>
          </a:prstGeom>
        </p:spPr>
        <p:txBody>
          <a:bodyPr wrap="square">
            <a:spAutoFit/>
          </a:bodyPr>
          <a:lstStyle/>
          <a:p>
            <a:pPr marL="285750" indent="-285750">
              <a:buFont typeface="Arial" panose="020B0604020202020204" pitchFamily="34" charset="0"/>
              <a:buChar char="•"/>
            </a:pPr>
            <a:r>
              <a:rPr lang="en-US" sz="2000" dirty="0"/>
              <a:t>Locality Information – contact information, product type, &amp; tax rate</a:t>
            </a:r>
          </a:p>
          <a:p>
            <a:pPr marL="285750" indent="-285750">
              <a:buFont typeface="Arial" panose="020B0604020202020204" pitchFamily="34" charset="0"/>
              <a:buChar char="•"/>
            </a:pPr>
            <a:r>
              <a:rPr lang="en-US" sz="2000" dirty="0"/>
              <a:t>Revenue Department Information – Information ADOR needs for programming</a:t>
            </a:r>
          </a:p>
          <a:p>
            <a:pPr marL="285750" indent="-285750">
              <a:buFont typeface="Arial" panose="020B0604020202020204" pitchFamily="34" charset="0"/>
              <a:buChar char="•"/>
            </a:pPr>
            <a:r>
              <a:rPr lang="en-US" sz="2000" dirty="0"/>
              <a:t>Acknowledgement </a:t>
            </a:r>
          </a:p>
          <a:p>
            <a:pPr marL="285750" indent="-285750">
              <a:buFont typeface="Arial" panose="020B0604020202020204" pitchFamily="34" charset="0"/>
              <a:buChar char="•"/>
            </a:pPr>
            <a:endParaRPr lang="en-US" sz="2000" dirty="0"/>
          </a:p>
          <a:p>
            <a:endParaRPr lang="en-US" dirty="0"/>
          </a:p>
        </p:txBody>
      </p:sp>
    </p:spTree>
    <p:extLst>
      <p:ext uri="{BB962C8B-B14F-4D97-AF65-F5344CB8AC3E}">
        <p14:creationId xmlns:p14="http://schemas.microsoft.com/office/powerpoint/2010/main" val="2863106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231106"/>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322766"/>
            <a:ext cx="10360378" cy="751111"/>
          </a:xfrm>
        </p:spPr>
        <p:txBody>
          <a:bodyPr>
            <a:normAutofit/>
          </a:bodyPr>
          <a:lstStyle/>
          <a:p>
            <a:pPr algn="ctr"/>
            <a:r>
              <a:rPr lang="en-US" sz="3200" b="1" dirty="0"/>
              <a:t>Local Template – Due 5/1/19</a:t>
            </a:r>
          </a:p>
        </p:txBody>
      </p:sp>
      <p:graphicFrame>
        <p:nvGraphicFramePr>
          <p:cNvPr id="5" name="Table 4">
            <a:extLst>
              <a:ext uri="{FF2B5EF4-FFF2-40B4-BE49-F238E27FC236}">
                <a16:creationId xmlns:a16="http://schemas.microsoft.com/office/drawing/2014/main" id="{A8C877C4-1C75-43AB-9865-90A00D5C414B}"/>
              </a:ext>
            </a:extLst>
          </p:cNvPr>
          <p:cNvGraphicFramePr>
            <a:graphicFrameLocks noGrp="1"/>
          </p:cNvGraphicFramePr>
          <p:nvPr>
            <p:extLst>
              <p:ext uri="{D42A27DB-BD31-4B8C-83A1-F6EECF244321}">
                <p14:modId xmlns:p14="http://schemas.microsoft.com/office/powerpoint/2010/main" val="2476402500"/>
              </p:ext>
            </p:extLst>
          </p:nvPr>
        </p:nvGraphicFramePr>
        <p:xfrm>
          <a:off x="907822" y="2231155"/>
          <a:ext cx="10445980" cy="3367077"/>
        </p:xfrm>
        <a:graphic>
          <a:graphicData uri="http://schemas.openxmlformats.org/drawingml/2006/table">
            <a:tbl>
              <a:tblPr>
                <a:tableStyleId>{5C22544A-7EE6-4342-B048-85BDC9FD1C3A}</a:tableStyleId>
              </a:tblPr>
              <a:tblGrid>
                <a:gridCol w="2978399">
                  <a:extLst>
                    <a:ext uri="{9D8B030D-6E8A-4147-A177-3AD203B41FA5}">
                      <a16:colId xmlns:a16="http://schemas.microsoft.com/office/drawing/2014/main" val="2420283762"/>
                    </a:ext>
                  </a:extLst>
                </a:gridCol>
                <a:gridCol w="2125886">
                  <a:extLst>
                    <a:ext uri="{9D8B030D-6E8A-4147-A177-3AD203B41FA5}">
                      <a16:colId xmlns:a16="http://schemas.microsoft.com/office/drawing/2014/main" val="2777728307"/>
                    </a:ext>
                  </a:extLst>
                </a:gridCol>
                <a:gridCol w="874095">
                  <a:extLst>
                    <a:ext uri="{9D8B030D-6E8A-4147-A177-3AD203B41FA5}">
                      <a16:colId xmlns:a16="http://schemas.microsoft.com/office/drawing/2014/main" val="3790901327"/>
                    </a:ext>
                  </a:extLst>
                </a:gridCol>
                <a:gridCol w="517983">
                  <a:extLst>
                    <a:ext uri="{9D8B030D-6E8A-4147-A177-3AD203B41FA5}">
                      <a16:colId xmlns:a16="http://schemas.microsoft.com/office/drawing/2014/main" val="1738361736"/>
                    </a:ext>
                  </a:extLst>
                </a:gridCol>
                <a:gridCol w="517983">
                  <a:extLst>
                    <a:ext uri="{9D8B030D-6E8A-4147-A177-3AD203B41FA5}">
                      <a16:colId xmlns:a16="http://schemas.microsoft.com/office/drawing/2014/main" val="3737795768"/>
                    </a:ext>
                  </a:extLst>
                </a:gridCol>
                <a:gridCol w="723017">
                  <a:extLst>
                    <a:ext uri="{9D8B030D-6E8A-4147-A177-3AD203B41FA5}">
                      <a16:colId xmlns:a16="http://schemas.microsoft.com/office/drawing/2014/main" val="1397078753"/>
                    </a:ext>
                  </a:extLst>
                </a:gridCol>
                <a:gridCol w="723017">
                  <a:extLst>
                    <a:ext uri="{9D8B030D-6E8A-4147-A177-3AD203B41FA5}">
                      <a16:colId xmlns:a16="http://schemas.microsoft.com/office/drawing/2014/main" val="2829200345"/>
                    </a:ext>
                  </a:extLst>
                </a:gridCol>
                <a:gridCol w="992800">
                  <a:extLst>
                    <a:ext uri="{9D8B030D-6E8A-4147-A177-3AD203B41FA5}">
                      <a16:colId xmlns:a16="http://schemas.microsoft.com/office/drawing/2014/main" val="835278066"/>
                    </a:ext>
                  </a:extLst>
                </a:gridCol>
                <a:gridCol w="992800">
                  <a:extLst>
                    <a:ext uri="{9D8B030D-6E8A-4147-A177-3AD203B41FA5}">
                      <a16:colId xmlns:a16="http://schemas.microsoft.com/office/drawing/2014/main" val="897309108"/>
                    </a:ext>
                  </a:extLst>
                </a:gridCol>
              </a:tblGrid>
              <a:tr h="322207">
                <a:tc gridSpan="2">
                  <a:txBody>
                    <a:bodyPr/>
                    <a:lstStyle/>
                    <a:p>
                      <a:pPr algn="l" fontAlgn="b"/>
                      <a:r>
                        <a:rPr lang="en-US" sz="1200" u="none" strike="noStrike">
                          <a:effectLst/>
                        </a:rPr>
                        <a:t>Single Point System for Local Gasoline &amp; Diesel Fuel</a:t>
                      </a:r>
                      <a:endParaRPr lang="en-US" sz="1200" b="1" i="0" u="none" strike="noStrike">
                        <a:solidFill>
                          <a:srgbClr val="000000"/>
                        </a:solidFill>
                        <a:effectLst/>
                        <a:latin typeface="Calibri" panose="020F0502020204030204" pitchFamily="34" charset="0"/>
                      </a:endParaRPr>
                    </a:p>
                  </a:txBody>
                  <a:tcPr marL="6518" marR="6518" marT="6518" marB="0" anchor="b"/>
                </a:tc>
                <a:tc hMerge="1">
                  <a:txBody>
                    <a:bodyPr/>
                    <a:lstStyle/>
                    <a:p>
                      <a:endParaRPr lang="en-US"/>
                    </a:p>
                  </a:txBody>
                  <a:tcPr/>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extLst>
                  <a:ext uri="{0D108BD9-81ED-4DB2-BD59-A6C34878D82A}">
                    <a16:rowId xmlns:a16="http://schemas.microsoft.com/office/drawing/2014/main" val="961437253"/>
                  </a:ext>
                </a:extLst>
              </a:tr>
              <a:tr h="322207">
                <a:tc>
                  <a:txBody>
                    <a:bodyPr/>
                    <a:lstStyle/>
                    <a:p>
                      <a:pPr algn="l" fontAlgn="b"/>
                      <a:r>
                        <a:rPr lang="en-US" sz="1200" u="none" strike="noStrike">
                          <a:effectLst/>
                        </a:rPr>
                        <a:t>Template for Localities</a:t>
                      </a:r>
                      <a:endParaRPr lang="en-US" sz="1200" b="1"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extLst>
                  <a:ext uri="{0D108BD9-81ED-4DB2-BD59-A6C34878D82A}">
                    <a16:rowId xmlns:a16="http://schemas.microsoft.com/office/drawing/2014/main" val="4030732489"/>
                  </a:ext>
                </a:extLst>
              </a:tr>
              <a:tr h="322207">
                <a:tc>
                  <a:txBody>
                    <a:bodyPr/>
                    <a:lstStyle/>
                    <a:p>
                      <a:pPr algn="l" fontAlgn="b"/>
                      <a:endParaRPr lang="en-US" sz="1200" b="1"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extLst>
                  <a:ext uri="{0D108BD9-81ED-4DB2-BD59-A6C34878D82A}">
                    <a16:rowId xmlns:a16="http://schemas.microsoft.com/office/drawing/2014/main" val="4286318282"/>
                  </a:ext>
                </a:extLst>
              </a:tr>
              <a:tr h="257767">
                <a:tc>
                  <a:txBody>
                    <a:bodyPr/>
                    <a:lstStyle/>
                    <a:p>
                      <a:pPr algn="ctr" fontAlgn="b"/>
                      <a:r>
                        <a:rPr lang="en-US" sz="900" u="sng" strike="noStrike">
                          <a:effectLst/>
                        </a:rPr>
                        <a:t>Locality Information</a:t>
                      </a:r>
                      <a:endParaRPr lang="en-US" sz="900" b="1" i="0" u="sng"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extLst>
                  <a:ext uri="{0D108BD9-81ED-4DB2-BD59-A6C34878D82A}">
                    <a16:rowId xmlns:a16="http://schemas.microsoft.com/office/drawing/2014/main" val="507280630"/>
                  </a:ext>
                </a:extLst>
              </a:tr>
              <a:tr h="1369388">
                <a:tc>
                  <a:txBody>
                    <a:bodyPr/>
                    <a:lstStyle/>
                    <a:p>
                      <a:pPr algn="ctr" fontAlgn="t"/>
                      <a:r>
                        <a:rPr lang="en-US" sz="900" u="none" strike="noStrike" dirty="0">
                          <a:effectLst/>
                        </a:rPr>
                        <a:t>City or County Name (If county be sure to include "County" as part of the Locality Name)</a:t>
                      </a:r>
                      <a:endParaRPr lang="en-US" sz="900" b="0" i="0" u="none" strike="noStrike" dirty="0">
                        <a:solidFill>
                          <a:srgbClr val="000000"/>
                        </a:solidFill>
                        <a:effectLst/>
                        <a:latin typeface="Calibri" panose="020F0502020204030204" pitchFamily="34" charset="0"/>
                      </a:endParaRPr>
                    </a:p>
                  </a:txBody>
                  <a:tcPr marL="6518" marR="6518" marT="6518" marB="0"/>
                </a:tc>
                <a:tc>
                  <a:txBody>
                    <a:bodyPr/>
                    <a:lstStyle/>
                    <a:p>
                      <a:pPr algn="ctr" fontAlgn="t"/>
                      <a:r>
                        <a:rPr lang="en-US" sz="900" u="none" strike="noStrike">
                          <a:effectLst/>
                        </a:rPr>
                        <a:t>Mailing Address</a:t>
                      </a:r>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ctr" fontAlgn="t"/>
                      <a:r>
                        <a:rPr lang="en-US" sz="900" u="none" strike="noStrike">
                          <a:effectLst/>
                        </a:rPr>
                        <a:t>City</a:t>
                      </a:r>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ctr" fontAlgn="t"/>
                      <a:r>
                        <a:rPr lang="en-US" sz="900" u="none" strike="noStrike">
                          <a:effectLst/>
                        </a:rPr>
                        <a:t>State</a:t>
                      </a:r>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ctr" fontAlgn="t"/>
                      <a:r>
                        <a:rPr lang="en-US" sz="900" u="none" strike="noStrike">
                          <a:effectLst/>
                        </a:rPr>
                        <a:t>Zip</a:t>
                      </a:r>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ctr" fontAlgn="t"/>
                      <a:r>
                        <a:rPr lang="en-US" sz="900" u="none" strike="noStrike">
                          <a:effectLst/>
                        </a:rPr>
                        <a:t>Telephone Number (Website Listing)</a:t>
                      </a:r>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ctr" fontAlgn="t"/>
                      <a:r>
                        <a:rPr lang="en-US" sz="900" u="none" strike="noStrike">
                          <a:effectLst/>
                        </a:rPr>
                        <a:t>Product Type </a:t>
                      </a:r>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ctr" fontAlgn="t"/>
                      <a:r>
                        <a:rPr lang="en-US" sz="900" u="none" strike="noStrike">
                          <a:effectLst/>
                        </a:rPr>
                        <a:t>Rate Per Gallon</a:t>
                      </a:r>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ctr" fontAlgn="t"/>
                      <a:r>
                        <a:rPr lang="en-US" sz="900" u="none" strike="noStrike">
                          <a:effectLst/>
                        </a:rPr>
                        <a:t>Rate Per Gallon (PJ)</a:t>
                      </a:r>
                      <a:endParaRPr lang="en-US" sz="900" b="0" i="0" u="none" strike="noStrike">
                        <a:solidFill>
                          <a:srgbClr val="000000"/>
                        </a:solidFill>
                        <a:effectLst/>
                        <a:latin typeface="Calibri" panose="020F0502020204030204" pitchFamily="34" charset="0"/>
                      </a:endParaRPr>
                    </a:p>
                  </a:txBody>
                  <a:tcPr marL="6518" marR="6518" marT="6518" marB="0"/>
                </a:tc>
                <a:extLst>
                  <a:ext uri="{0D108BD9-81ED-4DB2-BD59-A6C34878D82A}">
                    <a16:rowId xmlns:a16="http://schemas.microsoft.com/office/drawing/2014/main" val="1023273937"/>
                  </a:ext>
                </a:extLst>
              </a:tr>
              <a:tr h="257767">
                <a:tc>
                  <a:txBody>
                    <a:bodyPr/>
                    <a:lstStyle/>
                    <a:p>
                      <a:pPr algn="l" fontAlgn="t"/>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l" fontAlgn="t"/>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l" fontAlgn="t"/>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l" fontAlgn="t"/>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l" fontAlgn="t"/>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l" fontAlgn="t"/>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l" fontAlgn="t"/>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l" fontAlgn="t"/>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l" fontAlgn="t"/>
                      <a:endParaRPr lang="en-US" sz="900" b="0" i="0" u="none" strike="noStrike">
                        <a:solidFill>
                          <a:srgbClr val="000000"/>
                        </a:solidFill>
                        <a:effectLst/>
                        <a:latin typeface="Calibri" panose="020F0502020204030204" pitchFamily="34" charset="0"/>
                      </a:endParaRPr>
                    </a:p>
                  </a:txBody>
                  <a:tcPr marL="6518" marR="6518" marT="6518" marB="0"/>
                </a:tc>
                <a:extLst>
                  <a:ext uri="{0D108BD9-81ED-4DB2-BD59-A6C34878D82A}">
                    <a16:rowId xmlns:a16="http://schemas.microsoft.com/office/drawing/2014/main" val="2674064177"/>
                  </a:ext>
                </a:extLst>
              </a:tr>
              <a:tr h="257767">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t"/>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extLst>
                  <a:ext uri="{0D108BD9-81ED-4DB2-BD59-A6C34878D82A}">
                    <a16:rowId xmlns:a16="http://schemas.microsoft.com/office/drawing/2014/main" val="2593459208"/>
                  </a:ext>
                </a:extLst>
              </a:tr>
              <a:tr h="257767">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t"/>
                      <a:endParaRPr lang="en-US" sz="900" b="0" i="0" u="none" strike="noStrike">
                        <a:solidFill>
                          <a:srgbClr val="000000"/>
                        </a:solidFill>
                        <a:effectLst/>
                        <a:latin typeface="Calibri" panose="020F0502020204030204" pitchFamily="34" charset="0"/>
                      </a:endParaRPr>
                    </a:p>
                  </a:txBody>
                  <a:tcPr marL="6518" marR="6518" marT="6518" marB="0"/>
                </a:tc>
                <a:tc>
                  <a:txBody>
                    <a:bodyPr/>
                    <a:lstStyle/>
                    <a:p>
                      <a:pPr algn="l" fontAlgn="b"/>
                      <a:endParaRPr lang="en-US" sz="900" b="0" i="0" u="none" strike="noStrike">
                        <a:solidFill>
                          <a:srgbClr val="000000"/>
                        </a:solidFill>
                        <a:effectLst/>
                        <a:latin typeface="Calibri" panose="020F0502020204030204" pitchFamily="34" charset="0"/>
                      </a:endParaRPr>
                    </a:p>
                  </a:txBody>
                  <a:tcPr marL="6518" marR="6518" marT="6518"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6518" marR="6518" marT="6518" marB="0" anchor="b"/>
                </a:tc>
                <a:extLst>
                  <a:ext uri="{0D108BD9-81ED-4DB2-BD59-A6C34878D82A}">
                    <a16:rowId xmlns:a16="http://schemas.microsoft.com/office/drawing/2014/main" val="94558837"/>
                  </a:ext>
                </a:extLst>
              </a:tr>
            </a:tbl>
          </a:graphicData>
        </a:graphic>
      </p:graphicFrame>
    </p:spTree>
    <p:extLst>
      <p:ext uri="{BB962C8B-B14F-4D97-AF65-F5344CB8AC3E}">
        <p14:creationId xmlns:p14="http://schemas.microsoft.com/office/powerpoint/2010/main" val="2909329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819" y="-26770"/>
            <a:ext cx="1859045" cy="1239365"/>
          </a:xfrm>
          <a:prstGeom prst="rect">
            <a:avLst/>
          </a:prstGeom>
          <a:effectLst>
            <a:softEdge rad="279400"/>
          </a:effectLst>
        </p:spPr>
      </p:pic>
      <p:sp>
        <p:nvSpPr>
          <p:cNvPr id="12" name="TextBox 11"/>
          <p:cNvSpPr txBox="1"/>
          <p:nvPr/>
        </p:nvSpPr>
        <p:spPr>
          <a:xfrm>
            <a:off x="1725155" y="135377"/>
            <a:ext cx="8642349" cy="1015663"/>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400" b="1"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6878" y="155831"/>
            <a:ext cx="1083961" cy="1152486"/>
          </a:xfrm>
          <a:prstGeom prst="rect">
            <a:avLst/>
          </a:prstGeom>
        </p:spPr>
      </p:pic>
      <p:cxnSp>
        <p:nvCxnSpPr>
          <p:cNvPr id="14" name="Straight Connector 13"/>
          <p:cNvCxnSpPr/>
          <p:nvPr/>
        </p:nvCxnSpPr>
        <p:spPr>
          <a:xfrm>
            <a:off x="1579469" y="1174390"/>
            <a:ext cx="8642350" cy="7427"/>
          </a:xfrm>
          <a:prstGeom prst="line">
            <a:avLst/>
          </a:prstGeom>
          <a:ln w="28575">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0474AA9-EE39-4FEA-8F34-5B05D394983D}"/>
              </a:ext>
            </a:extLst>
          </p:cNvPr>
          <p:cNvSpPr txBox="1"/>
          <p:nvPr/>
        </p:nvSpPr>
        <p:spPr>
          <a:xfrm>
            <a:off x="1725155" y="155831"/>
            <a:ext cx="8642349" cy="1231106"/>
          </a:xfrm>
          <a:prstGeom prst="rect">
            <a:avLst/>
          </a:prstGeom>
          <a:noFill/>
        </p:spPr>
        <p:txBody>
          <a:bodyPr wrap="square" rtlCol="0">
            <a:spAutoFit/>
          </a:bodyPr>
          <a:lstStyle/>
          <a:p>
            <a:pPr algn="ctr"/>
            <a:r>
              <a:rPr lang="en-US" sz="2000" b="1" dirty="0">
                <a:solidFill>
                  <a:srgbClr val="A50021"/>
                </a:solidFill>
                <a:latin typeface="Lucida Calligraphy" panose="03010101010101010101" pitchFamily="66" charset="0"/>
              </a:rPr>
              <a:t>Alabama Department of Revenue</a:t>
            </a:r>
          </a:p>
          <a:p>
            <a:pPr algn="ctr"/>
            <a:endParaRPr lang="en-US" sz="2000" b="1" dirty="0">
              <a:solidFill>
                <a:srgbClr val="A50021"/>
              </a:solidFill>
              <a:latin typeface="Lucida Calligraphy" panose="03010101010101010101" pitchFamily="66" charset="0"/>
            </a:endParaRPr>
          </a:p>
          <a:p>
            <a:pPr algn="ctr"/>
            <a:r>
              <a:rPr lang="en-US" b="1" dirty="0">
                <a:solidFill>
                  <a:srgbClr val="A50021"/>
                </a:solidFill>
                <a:latin typeface="Lucida Calligraphy" panose="03010101010101010101" pitchFamily="66" charset="0"/>
              </a:rPr>
              <a:t>MOTOR FUEL SINGLE POINT FILING AND PAYMENT SYSTEM</a:t>
            </a:r>
            <a:endParaRPr lang="en-US" sz="1600" dirty="0">
              <a:solidFill>
                <a:srgbClr val="A50021"/>
              </a:solidFill>
              <a:latin typeface="Lucida Calligraphy" panose="03010101010101010101" pitchFamily="66" charset="0"/>
            </a:endParaRPr>
          </a:p>
          <a:p>
            <a:pPr algn="ctr"/>
            <a:endParaRPr lang="en-US" sz="1600" dirty="0">
              <a:solidFill>
                <a:srgbClr val="A50021"/>
              </a:solidFill>
              <a:latin typeface="Lucida Calligraphy" panose="03010101010101010101" pitchFamily="66" charset="0"/>
            </a:endParaRPr>
          </a:p>
        </p:txBody>
      </p:sp>
      <p:sp>
        <p:nvSpPr>
          <p:cNvPr id="4" name="Title 3">
            <a:extLst>
              <a:ext uri="{FF2B5EF4-FFF2-40B4-BE49-F238E27FC236}">
                <a16:creationId xmlns:a16="http://schemas.microsoft.com/office/drawing/2014/main" id="{17F4B934-01CE-4E34-B4C1-7D37F937F9F3}"/>
              </a:ext>
            </a:extLst>
          </p:cNvPr>
          <p:cNvSpPr>
            <a:spLocks noGrp="1"/>
          </p:cNvSpPr>
          <p:nvPr>
            <p:ph type="title"/>
          </p:nvPr>
        </p:nvSpPr>
        <p:spPr>
          <a:xfrm>
            <a:off x="993422" y="1322766"/>
            <a:ext cx="10360378" cy="751111"/>
          </a:xfrm>
        </p:spPr>
        <p:txBody>
          <a:bodyPr>
            <a:normAutofit/>
          </a:bodyPr>
          <a:lstStyle/>
          <a:p>
            <a:pPr algn="ctr"/>
            <a:r>
              <a:rPr lang="en-US" sz="3200" b="1" dirty="0"/>
              <a:t>Local Template – Rate Information</a:t>
            </a:r>
          </a:p>
        </p:txBody>
      </p:sp>
      <p:sp>
        <p:nvSpPr>
          <p:cNvPr id="2" name="Rectangle 1">
            <a:extLst>
              <a:ext uri="{FF2B5EF4-FFF2-40B4-BE49-F238E27FC236}">
                <a16:creationId xmlns:a16="http://schemas.microsoft.com/office/drawing/2014/main" id="{3986E377-FC1B-44CB-83D2-CE675131A3BD}"/>
              </a:ext>
            </a:extLst>
          </p:cNvPr>
          <p:cNvSpPr/>
          <p:nvPr/>
        </p:nvSpPr>
        <p:spPr>
          <a:xfrm>
            <a:off x="1157681" y="2405496"/>
            <a:ext cx="10754686" cy="2308324"/>
          </a:xfrm>
          <a:prstGeom prst="rect">
            <a:avLst/>
          </a:prstGeom>
        </p:spPr>
        <p:txBody>
          <a:bodyPr wrap="square">
            <a:spAutoFit/>
          </a:bodyPr>
          <a:lstStyle/>
          <a:p>
            <a:pPr marL="285750" indent="-285750">
              <a:buFont typeface="Arial" panose="020B0604020202020204" pitchFamily="34" charset="0"/>
              <a:buChar char="•"/>
            </a:pPr>
            <a:r>
              <a:rPr lang="en-US" dirty="0"/>
              <a:t>Product Types</a:t>
            </a:r>
          </a:p>
          <a:p>
            <a:pPr marL="742950" lvl="1" indent="-285750">
              <a:buFont typeface="Arial" panose="020B0604020202020204" pitchFamily="34" charset="0"/>
              <a:buChar char="•"/>
            </a:pPr>
            <a:r>
              <a:rPr lang="en-US" dirty="0"/>
              <a:t>Gasoline</a:t>
            </a:r>
          </a:p>
          <a:p>
            <a:pPr marL="742950" lvl="1" indent="-285750">
              <a:buFont typeface="Arial" panose="020B0604020202020204" pitchFamily="34" charset="0"/>
              <a:buChar char="•"/>
            </a:pPr>
            <a:r>
              <a:rPr lang="en-US" dirty="0"/>
              <a:t>Taxable Diesel Fuel</a:t>
            </a:r>
          </a:p>
          <a:p>
            <a:pPr marL="742950" lvl="1" indent="-285750">
              <a:buFont typeface="Arial" panose="020B0604020202020204" pitchFamily="34" charset="0"/>
              <a:buChar char="•"/>
            </a:pPr>
            <a:r>
              <a:rPr lang="en-US" dirty="0"/>
              <a:t>Other (taxable product that would not be classified as gasoline or diesel fuel under the local act or ordinance – possible example Compressed Natural Gas (CNG))</a:t>
            </a:r>
          </a:p>
          <a:p>
            <a:pPr lvl="1"/>
            <a:endParaRPr lang="en-US" dirty="0"/>
          </a:p>
          <a:p>
            <a:pPr lvl="1"/>
            <a:r>
              <a:rPr lang="en-US" dirty="0"/>
              <a:t>Be sure to include rates for local and police jurisdiction (PJ), if applicable</a:t>
            </a:r>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6398593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TotalTime>
  <Words>1185</Words>
  <Application>Microsoft Office PowerPoint</Application>
  <PresentationFormat>Widescreen</PresentationFormat>
  <Paragraphs>182</Paragraphs>
  <Slides>14</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Lucida Calligraphy</vt:lpstr>
      <vt:lpstr>Times New Roman</vt:lpstr>
      <vt:lpstr>Office Theme</vt:lpstr>
      <vt:lpstr>      Alabama Department of Revenue – City and County Motor Fuel Single Point Filing and Payment System</vt:lpstr>
      <vt:lpstr>What is the Motor Fuel Single Point System</vt:lpstr>
      <vt:lpstr>                                                                Timeline 10/17/2018 Local Motor Fuel Tax Advisory Committee approved return template (under development) 1/15/19  ADOR sent Local Rate Template to counties and municipalities (email or US Post Office) 2/15/19  Requested Response Date from Locals regarding templates 5/1/2019  Locals must submit a list of the Motor Fuel taxes levied by jurisdiction (per gallon basis only) 6/30/2019 Locals must provide ADOR with bank information 10/31/2019 ADOR must make the Motor Fuel Single Point System available 11/20/2019 Taxpayers must have the ability to start filing for periods on or after October 2019     </vt:lpstr>
      <vt:lpstr>Local Requirements</vt:lpstr>
      <vt:lpstr>ADOR Requirements</vt:lpstr>
      <vt:lpstr>Taxpayer Requirements</vt:lpstr>
      <vt:lpstr>Local Template – Broken Out in 3 Sections</vt:lpstr>
      <vt:lpstr>Local Template – Due 5/1/19</vt:lpstr>
      <vt:lpstr>Local Template – Rate Information</vt:lpstr>
      <vt:lpstr>Local Template – Information for ADOR</vt:lpstr>
      <vt:lpstr>Local Template – Information for ADOR</vt:lpstr>
      <vt:lpstr>Local Template – Acknowledgement </vt:lpstr>
      <vt:lpstr>Local Template – Reminder </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Alabama Department of Revenue  Business &amp; License Tax Division</dc:title>
  <dc:creator>Johnson, Alisa</dc:creator>
  <cp:lastModifiedBy>Smith, Lori</cp:lastModifiedBy>
  <cp:revision>38</cp:revision>
  <cp:lastPrinted>2018-07-18T14:37:04Z</cp:lastPrinted>
  <dcterms:created xsi:type="dcterms:W3CDTF">2018-07-10T12:40:42Z</dcterms:created>
  <dcterms:modified xsi:type="dcterms:W3CDTF">2019-10-08T20:48:45Z</dcterms:modified>
</cp:coreProperties>
</file>