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9" r:id="rId2"/>
    <p:sldId id="278" r:id="rId3"/>
    <p:sldId id="282" r:id="rId4"/>
    <p:sldId id="284" r:id="rId5"/>
    <p:sldId id="263" r:id="rId6"/>
    <p:sldId id="286" r:id="rId7"/>
    <p:sldId id="306" r:id="rId8"/>
    <p:sldId id="311" r:id="rId9"/>
    <p:sldId id="285" r:id="rId10"/>
    <p:sldId id="288" r:id="rId11"/>
    <p:sldId id="283" r:id="rId12"/>
    <p:sldId id="269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1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SINGLE POINT GALLONS </a:t>
            </a:r>
          </a:p>
          <a:p>
            <a:pPr>
              <a:defRPr/>
            </a:pPr>
            <a:r>
              <a:rPr lang="en-US"/>
              <a:t>OCT 2019-AUG 2020</a:t>
            </a:r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3879281783666233"/>
          <c:y val="2.80561122244488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200728433174928"/>
          <c:y val="0.16823663074179857"/>
          <c:w val="0.88213368483124632"/>
          <c:h val="0.64710050021302445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Sheet1!$B$5:$B$15</c:f>
              <c:numCache>
                <c:formatCode>mmm\-yy</c:formatCode>
                <c:ptCount val="11"/>
                <c:pt idx="0">
                  <c:v>43739</c:v>
                </c:pt>
                <c:pt idx="1">
                  <c:v>43770</c:v>
                </c:pt>
                <c:pt idx="2">
                  <c:v>43800</c:v>
                </c:pt>
                <c:pt idx="3">
                  <c:v>43831</c:v>
                </c:pt>
                <c:pt idx="4">
                  <c:v>43862</c:v>
                </c:pt>
                <c:pt idx="5">
                  <c:v>43891</c:v>
                </c:pt>
                <c:pt idx="6">
                  <c:v>43922</c:v>
                </c:pt>
                <c:pt idx="7">
                  <c:v>43952</c:v>
                </c:pt>
                <c:pt idx="8">
                  <c:v>43983</c:v>
                </c:pt>
                <c:pt idx="9">
                  <c:v>44013</c:v>
                </c:pt>
                <c:pt idx="10">
                  <c:v>44044</c:v>
                </c:pt>
              </c:numCache>
            </c:numRef>
          </c:cat>
          <c:val>
            <c:numRef>
              <c:f>Sheet1!$C$5:$C$15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0-EC57-4566-9C42-15EC9CA3AB0E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Sheet1!$B$5:$B$15</c:f>
              <c:numCache>
                <c:formatCode>mmm\-yy</c:formatCode>
                <c:ptCount val="11"/>
                <c:pt idx="0">
                  <c:v>43739</c:v>
                </c:pt>
                <c:pt idx="1">
                  <c:v>43770</c:v>
                </c:pt>
                <c:pt idx="2">
                  <c:v>43800</c:v>
                </c:pt>
                <c:pt idx="3">
                  <c:v>43831</c:v>
                </c:pt>
                <c:pt idx="4">
                  <c:v>43862</c:v>
                </c:pt>
                <c:pt idx="5">
                  <c:v>43891</c:v>
                </c:pt>
                <c:pt idx="6">
                  <c:v>43922</c:v>
                </c:pt>
                <c:pt idx="7">
                  <c:v>43952</c:v>
                </c:pt>
                <c:pt idx="8">
                  <c:v>43983</c:v>
                </c:pt>
                <c:pt idx="9">
                  <c:v>44013</c:v>
                </c:pt>
                <c:pt idx="10">
                  <c:v>44044</c:v>
                </c:pt>
              </c:numCache>
            </c:numRef>
          </c:cat>
          <c:val>
            <c:numRef>
              <c:f>Sheet1!$D$5:$D$15</c:f>
              <c:numCache>
                <c:formatCode>#,##0</c:formatCode>
                <c:ptCount val="11"/>
                <c:pt idx="0">
                  <c:v>60145655</c:v>
                </c:pt>
                <c:pt idx="1">
                  <c:v>60069299</c:v>
                </c:pt>
                <c:pt idx="2">
                  <c:v>76731924</c:v>
                </c:pt>
                <c:pt idx="3">
                  <c:v>86065179</c:v>
                </c:pt>
                <c:pt idx="4">
                  <c:v>84482442</c:v>
                </c:pt>
                <c:pt idx="5">
                  <c:v>86745691</c:v>
                </c:pt>
                <c:pt idx="6">
                  <c:v>63204376</c:v>
                </c:pt>
                <c:pt idx="7">
                  <c:v>83527163</c:v>
                </c:pt>
                <c:pt idx="8">
                  <c:v>89874248</c:v>
                </c:pt>
                <c:pt idx="9">
                  <c:v>93215136</c:v>
                </c:pt>
                <c:pt idx="10">
                  <c:v>93307264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57-4566-9C42-15EC9CA3AB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4965967"/>
        <c:axId val="2109111615"/>
        <c:axId val="0"/>
      </c:bar3DChart>
      <c:dateAx>
        <c:axId val="2104965967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9111615"/>
        <c:crosses val="autoZero"/>
        <c:auto val="1"/>
        <c:lblOffset val="100"/>
        <c:baseTimeUnit val="months"/>
      </c:dateAx>
      <c:valAx>
        <c:axId val="2109111615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04965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 algn="just"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SINGLE</a:t>
            </a:r>
            <a:r>
              <a:rPr lang="en-US" baseline="0" dirty="0"/>
              <a:t> POINT TAX REMITTED</a:t>
            </a:r>
          </a:p>
          <a:p>
            <a:pPr>
              <a:defRPr/>
            </a:pPr>
            <a:r>
              <a:rPr lang="en-US" baseline="0" dirty="0"/>
              <a:t>OCT 2019-AUG 2020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Sheet1!$B$5:$B$15</c:f>
              <c:numCache>
                <c:formatCode>mmm\-yy</c:formatCode>
                <c:ptCount val="11"/>
                <c:pt idx="0">
                  <c:v>43739</c:v>
                </c:pt>
                <c:pt idx="1">
                  <c:v>43770</c:v>
                </c:pt>
                <c:pt idx="2">
                  <c:v>43800</c:v>
                </c:pt>
                <c:pt idx="3">
                  <c:v>43831</c:v>
                </c:pt>
                <c:pt idx="4">
                  <c:v>43862</c:v>
                </c:pt>
                <c:pt idx="5">
                  <c:v>43891</c:v>
                </c:pt>
                <c:pt idx="6">
                  <c:v>43922</c:v>
                </c:pt>
                <c:pt idx="7">
                  <c:v>43952</c:v>
                </c:pt>
                <c:pt idx="8">
                  <c:v>43983</c:v>
                </c:pt>
                <c:pt idx="9">
                  <c:v>44013</c:v>
                </c:pt>
                <c:pt idx="10">
                  <c:v>44044</c:v>
                </c:pt>
              </c:numCache>
            </c:numRef>
          </c:cat>
          <c:val>
            <c:numRef>
              <c:f>Sheet1!$C$5:$C$15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0-8A2C-4D3C-9CF9-837F91A44BD9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4348213274739108E-4"/>
                  <c:y val="-0.274569403251956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2C-4D3C-9CF9-837F91A44BD9}"/>
                </c:ext>
              </c:extLst>
            </c:dLbl>
            <c:dLbl>
              <c:idx val="1"/>
              <c:layout>
                <c:manualLayout>
                  <c:x val="1.5022018477771888E-2"/>
                  <c:y val="-0.282513586932650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2C-4D3C-9CF9-837F91A44BD9}"/>
                </c:ext>
              </c:extLst>
            </c:dLbl>
            <c:dLbl>
              <c:idx val="2"/>
              <c:layout>
                <c:manualLayout>
                  <c:x val="6.4545352455048326E-3"/>
                  <c:y val="-0.337121062992126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2C-4D3C-9CF9-837F91A44BD9}"/>
                </c:ext>
              </c:extLst>
            </c:dLbl>
            <c:dLbl>
              <c:idx val="3"/>
              <c:layout>
                <c:manualLayout>
                  <c:x val="-8.2061013497486911E-4"/>
                  <c:y val="-0.384417888100441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2C-4D3C-9CF9-837F91A44BD9}"/>
                </c:ext>
              </c:extLst>
            </c:dLbl>
            <c:dLbl>
              <c:idx val="4"/>
              <c:layout>
                <c:manualLayout>
                  <c:x val="7.135347336597252E-3"/>
                  <c:y val="-0.388257426628489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2C-4D3C-9CF9-837F91A44BD9}"/>
                </c:ext>
              </c:extLst>
            </c:dLbl>
            <c:dLbl>
              <c:idx val="5"/>
              <c:layout>
                <c:manualLayout>
                  <c:x val="6.6768050738985965E-3"/>
                  <c:y val="-0.339965126967598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2C-4D3C-9CF9-837F91A44BD9}"/>
                </c:ext>
              </c:extLst>
            </c:dLbl>
            <c:dLbl>
              <c:idx val="6"/>
              <c:layout>
                <c:manualLayout>
                  <c:x val="4.4085231447465031E-3"/>
                  <c:y val="-0.271921342025058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2C-4D3C-9CF9-837F91A44BD9}"/>
                </c:ext>
              </c:extLst>
            </c:dLbl>
            <c:dLbl>
              <c:idx val="7"/>
              <c:layout>
                <c:manualLayout>
                  <c:x val="5.5180317111331563E-3"/>
                  <c:y val="-0.358973514409358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A2C-4D3C-9CF9-837F91A44BD9}"/>
                </c:ext>
              </c:extLst>
            </c:dLbl>
            <c:dLbl>
              <c:idx val="8"/>
              <c:layout>
                <c:manualLayout>
                  <c:x val="1.4695077149154963E-3"/>
                  <c:y val="-0.421928249874292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2C-4D3C-9CF9-837F91A44BD9}"/>
                </c:ext>
              </c:extLst>
            </c:dLbl>
            <c:dLbl>
              <c:idx val="9"/>
              <c:layout>
                <c:manualLayout>
                  <c:x val="4.4635676666239339E-3"/>
                  <c:y val="-0.375161257260054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A2C-4D3C-9CF9-837F91A44BD9}"/>
                </c:ext>
              </c:extLst>
            </c:dLbl>
            <c:dLbl>
              <c:idx val="10"/>
              <c:layout>
                <c:manualLayout>
                  <c:x val="1.3585566561449342E-2"/>
                  <c:y val="-0.36839136919372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A2C-4D3C-9CF9-837F91A44BD9}"/>
                </c:ext>
              </c:extLst>
            </c:dLbl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Sheet1!$B$5:$B$15</c:f>
              <c:numCache>
                <c:formatCode>mmm\-yy</c:formatCode>
                <c:ptCount val="11"/>
                <c:pt idx="0">
                  <c:v>43739</c:v>
                </c:pt>
                <c:pt idx="1">
                  <c:v>43770</c:v>
                </c:pt>
                <c:pt idx="2">
                  <c:v>43800</c:v>
                </c:pt>
                <c:pt idx="3">
                  <c:v>43831</c:v>
                </c:pt>
                <c:pt idx="4">
                  <c:v>43862</c:v>
                </c:pt>
                <c:pt idx="5">
                  <c:v>43891</c:v>
                </c:pt>
                <c:pt idx="6">
                  <c:v>43922</c:v>
                </c:pt>
                <c:pt idx="7">
                  <c:v>43952</c:v>
                </c:pt>
                <c:pt idx="8">
                  <c:v>43983</c:v>
                </c:pt>
                <c:pt idx="9">
                  <c:v>44013</c:v>
                </c:pt>
                <c:pt idx="10">
                  <c:v>44044</c:v>
                </c:pt>
              </c:numCache>
            </c:numRef>
          </c:cat>
          <c:val>
            <c:numRef>
              <c:f>Sheet1!$D$5:$D$15</c:f>
              <c:numCache>
                <c:formatCode>_("$"* #,##0.00_);_("$"* \(#,##0.00\);_("$"* "-"??_);_(@_)</c:formatCode>
                <c:ptCount val="11"/>
                <c:pt idx="0">
                  <c:v>1476398.24</c:v>
                </c:pt>
                <c:pt idx="1">
                  <c:v>1445921.72</c:v>
                </c:pt>
                <c:pt idx="2">
                  <c:v>1859755.4</c:v>
                </c:pt>
                <c:pt idx="3">
                  <c:v>2072547.84</c:v>
                </c:pt>
                <c:pt idx="4">
                  <c:v>2031120.49</c:v>
                </c:pt>
                <c:pt idx="5">
                  <c:v>2096296.27</c:v>
                </c:pt>
                <c:pt idx="6">
                  <c:v>1498475.98</c:v>
                </c:pt>
                <c:pt idx="7">
                  <c:v>2068364.5</c:v>
                </c:pt>
                <c:pt idx="8">
                  <c:v>2232848.0099999998</c:v>
                </c:pt>
                <c:pt idx="9">
                  <c:v>2310251.12</c:v>
                </c:pt>
                <c:pt idx="10">
                  <c:v>2302749.0699999998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A2C-4D3C-9CF9-837F91A44B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05727695"/>
        <c:axId val="1634336287"/>
        <c:axId val="0"/>
      </c:bar3DChart>
      <c:dateAx>
        <c:axId val="1705727695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336287"/>
        <c:crosses val="autoZero"/>
        <c:auto val="1"/>
        <c:lblOffset val="100"/>
        <c:baseTimeUnit val="months"/>
      </c:dateAx>
      <c:valAx>
        <c:axId val="1634336287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05727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B14928-E3DE-4AD2-AD75-BC4887BC7D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E553C-7B30-4342-AD96-64F47BBE03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C4C23-939E-49B7-AD8C-9BA5595A437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E778F-64AF-4929-B1F2-A5C81E8829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901FC-1DE2-4185-8919-547AC8ABAE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A50BE-8E5E-4C29-9F15-11175EBE3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23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AD8BDB-FC3D-4426-A7DD-409093AB30E0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EEDED5-0E79-422C-BC57-3C8D7E7F2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57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69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48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203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299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300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09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914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06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2C41E-C653-4611-B518-6F489D88BFB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5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ECD24-A424-40A8-B351-1900A3B83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061D7-01C3-46DA-8A85-BD2F87CA8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5ED9F-1F81-4158-8E45-E7C29B21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CF411-6DEF-47D7-A88E-FDAFA61DC471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E23FB-FBCE-4416-9A63-4413DFC11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484FD-D87D-4343-93E6-4F268122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7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09218-D96E-4CFF-8C38-388AD3372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FCBA9-9016-4400-B210-6DF298741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BA6B4-736A-4962-9B95-031CF9659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722C-CF6A-4B2B-9595-0F677FDB1E98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4D3A9-6AAF-4E42-A970-FDE5F355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AA580-A3BC-4058-84F4-1DC0BAA68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1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8046DB-4071-4C32-8EB2-46D938B1F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770F00-50C0-4198-A7FE-1B9DEF27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7E8EE-C251-4CB0-9A08-DBF1D3CB8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2B36-FD6C-42C1-85BA-525FBC2ACE9C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21671-0B55-4C72-9AEF-D9D8A3E7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942E7-B9D5-441F-BEC1-C723D665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0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834C4-5444-41FA-ABF9-3C57AFF8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949B2-5781-4AB8-9BED-6A878BDE4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79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4E692-7DC3-4BD8-B0C7-33D171048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1B8BB-7CC8-4591-90F0-58915252A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4CD8C-AAD1-4653-A2C5-D2F62F1E3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B038-B86E-48D5-A4FE-8E8D408F0C6B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2DB27-B206-453B-B78D-C0C0B2CD6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53D69-B8FA-4AEC-93C7-B536D9E02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4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15A3C-8A41-45AE-BA08-25E701D96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7279B-DEF8-43BB-9CCF-D48E60EBF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51971-4362-4102-BBA3-F23D845DA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87A21-882D-4151-BFDA-233DBFA3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C001-1F40-4CF4-B086-3286C7481BC7}" type="datetime1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1EA01-0D74-46F3-80C7-46B7B44D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5F7C9-AD1A-4C7B-92D9-376CBA01F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4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BFE76-5511-4294-B9D4-E73C8CB6F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D9E8F-D3AC-47A0-824D-F818F3EA4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744D-E0A3-4C9F-B28B-F5B2A5D5C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F938F4-2A6A-41C1-B1E4-48EC43683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77FE1F-1796-475B-A54E-42F35C240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8EE01F-F5B7-48E2-92C2-9172AA271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F71A-4D22-4B19-BFC1-C1C4DCEC847B}" type="datetime1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BBC1AB-4438-4E9C-B0B2-6EC14A80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60E654-7B35-4DB6-83EE-F232D6A49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9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62C2F-AFF5-4209-9DC4-D1967BFC2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8B0233-8048-4259-A34A-CA3A1389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3BF09-F997-44D8-8F3E-309EFAC8FF00}" type="datetime1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814F39-0D85-4808-98B9-CA36E70F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2CB7CA-EEBA-4EE4-A083-08F15807C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20F2-5388-4218-B161-8D0739B5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F56B-39E8-468E-BEF9-CF1FBC4C5C3E}" type="datetime1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E8C5B4-C179-4241-BA21-9CFA31393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75F03-12FD-482C-886B-D318F9AC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7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2A662-7715-4E76-A180-AD8524DD0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8A7E9-1286-4534-ABFF-98B5CB51B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3D427-DA36-48C1-8E38-867F1C151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BE6C94-7764-4A3B-87E6-4E7C09254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21E4F-B074-49E5-9981-83D176E6C620}" type="datetime1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9B938-C1CB-4132-BD20-197642368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5E226-DC64-49E3-BA0D-DFB6ABB1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5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66754-4033-401D-A723-C1033DF77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F02A2-E117-49F2-8B72-7F2C03F8C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3FB02-65BB-494B-974E-15C8C1258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1A595-2970-4544-A529-2397A46C1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7245-FEEE-447F-A400-13ED3D80371E}" type="datetime1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30D5F-73C6-4FFF-87D0-99467D272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0ABE7-DA4E-4435-8941-05118CCA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6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65429D-54B2-4EB3-BB6C-D4FB346E7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DC492-431F-4463-B703-3080200C7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4D9EB-7ED9-4145-83E9-151C5AAAA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4A61F-2812-4C6D-A726-A3F97E59899C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37993-E6FA-4757-BCD2-B254B375F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2FE46-A786-4C57-985C-8B99B0594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6636-E613-44B7-A59A-BF70E746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5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venue.alabama.gov/business-license/motor-fuels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lp.rits.ador.al/gentax/nyrpMj2W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75CC5FF6-C911-4883-B5F7-F5F3E29A8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E2200F-ED39-40A1-A6F7-65A45ED6D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4DC59FE-95C7-4792-8613-8387631B1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85A6740-C8AC-4AF4-8DED-DF2AE7C5C4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0287ED7-11F5-4988-9536-ED300C63D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6F435B82-54F0-40A8-98AC-308BBE400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63E91545-5C3B-46A8-84FE-3866AC17D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E118785-E32F-4098-BA19-715FB4D32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18661B7-47E9-4CFA-9D23-D94826CD74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061DA89-DD31-4700-BECB-47B5EFB7B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640" y="104778"/>
            <a:ext cx="5895058" cy="32281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2300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Business &amp; License Tax Division</a:t>
            </a:r>
            <a:br>
              <a:rPr lang="en-US" sz="2800" b="1" dirty="0">
                <a:solidFill>
                  <a:schemeClr val="bg1"/>
                </a:solidFill>
              </a:rPr>
            </a:b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Almost One Year Later: The Motor Fuel Single Point Filing System          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Ashley Moon, Revenue Manager</a:t>
            </a:r>
            <a:br>
              <a:rPr lang="en-US" sz="2800" b="1" dirty="0">
                <a:solidFill>
                  <a:schemeClr val="bg1"/>
                </a:solidFill>
              </a:rPr>
            </a:b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163B796-84D7-4069-93D0-7A496A03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7A77F8F-E829-4314-9F44-36169F7548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8D18253-A2A5-4168-A077-5A4A9C532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DAC9C54-D328-4591-AE19-1C4E335C7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74A6996-7D92-4A5D-B88C-3B3E56C69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0F18B95-9F0D-423C-9242-0FBEC7276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A4AE5E3E-9489-4D5A-A458-72C3E481C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E88FC08-D56F-45D4-AC54-B89F64697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A9CDF2D-7A78-4571-B1C1-857192D4A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E46C3A6-A8E2-4FBB-B6F8-FBEA0D905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BD35E17C-3C3F-401E-875C-1BA82BBA5A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8C01EF9-F43C-4B12-BBF9-A20421C755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 descr="A large building&#10;&#10;Description automatically generated">
            <a:extLst>
              <a:ext uri="{FF2B5EF4-FFF2-40B4-BE49-F238E27FC236}">
                <a16:creationId xmlns:a16="http://schemas.microsoft.com/office/drawing/2014/main" id="{51E59C5C-4858-4D27-B849-8A6E2332D9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6" r="16748"/>
          <a:stretch/>
        </p:blipFill>
        <p:spPr>
          <a:xfrm>
            <a:off x="6795973" y="969893"/>
            <a:ext cx="4684777" cy="4684777"/>
          </a:xfrm>
          <a:prstGeom prst="rect">
            <a:avLst/>
          </a:prstGeom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B138BDDD-D054-4F0A-BB1F-9D016848D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6693312" y="1116028"/>
            <a:ext cx="304800" cy="429768"/>
            <a:chOff x="215328" y="-46937"/>
            <a:chExt cx="304800" cy="2773841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CB9B538-BCFF-41C2-87A8-28853C399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D34C8C8-72AB-40F5-87DE-E7AE196F7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DA1E9C3-A70A-49DD-AD8F-5E768B24F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C92A81C-B9D6-4A1C-BE78-377104DBE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CA405D41-C9E0-4F30-9A73-2358D5A545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35" y="3358856"/>
            <a:ext cx="3219410" cy="2837163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F999EC-0B37-4F97-904D-BCAA1A34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9873-7B5F-41F9-B1AD-60FCC2A15392}" type="datetime1">
              <a:rPr lang="en-US" smtClean="0"/>
              <a:t>10/8/2020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48448-F72A-446E-961D-1EFB902E4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30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130" y="-35738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5" y="135377"/>
            <a:ext cx="86423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>
              <a:solidFill>
                <a:srgbClr val="FF0000"/>
              </a:solidFill>
              <a:latin typeface="Arial Nova Light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 Nova Light" panose="020B0604020202020204"/>
              </a:rPr>
              <a:t>Almost One Year Later: The Motor Fuel Single Point Filing System </a:t>
            </a:r>
            <a:endParaRPr lang="en-US" sz="2000" b="1" dirty="0">
              <a:solidFill>
                <a:srgbClr val="A50021"/>
              </a:solidFill>
              <a:latin typeface="Arial Nova Light" panose="020B0604020202020204"/>
            </a:endParaRP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9" y="60109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449265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Local Reporting – Detail Report Search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4B02D6-2162-49AE-A44C-059307938E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8994" y="2023717"/>
            <a:ext cx="7049233" cy="46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93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110" y="-14979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74825" y="155831"/>
            <a:ext cx="86423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rgbClr val="FF0000"/>
              </a:solidFill>
              <a:latin typeface="Arial Nova Light" panose="020B0604020202020204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 Nova Light" panose="020B0604020202020204"/>
              </a:rPr>
              <a:t>Almost One Year Later: The Motor Fuel Single Point Filing System </a:t>
            </a:r>
            <a:endParaRPr lang="en-US" sz="2000" b="1" dirty="0">
              <a:solidFill>
                <a:srgbClr val="A50021"/>
              </a:solidFill>
              <a:latin typeface="Arial Nova Light" panose="020B0604020202020204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53" y="550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322766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Taxpayer Resources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86E377-FC1B-44CB-83D2-CE675131A3BD}"/>
              </a:ext>
            </a:extLst>
          </p:cNvPr>
          <p:cNvSpPr/>
          <p:nvPr/>
        </p:nvSpPr>
        <p:spPr>
          <a:xfrm>
            <a:off x="668986" y="2413337"/>
            <a:ext cx="1027864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hlinkClick r:id="rId5"/>
              </a:rPr>
              <a:t>https://revenue.alabama.gov/business-license/motor-fuels/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By visiting the above website, taxpayers can find a report listing all local motor fuel rates reported to the department, as well as information relating to Single Point and video tutorials on how to acquire an account and file a return.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0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80" y="2431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725155" y="135377"/>
            <a:ext cx="8642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rgbClr val="FF0000"/>
              </a:solidFill>
              <a:latin typeface="Arial Nova Light" panose="020B0604020202020204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515" y="-1088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322766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Contact Information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86E377-FC1B-44CB-83D2-CE675131A3BD}"/>
              </a:ext>
            </a:extLst>
          </p:cNvPr>
          <p:cNvSpPr/>
          <p:nvPr/>
        </p:nvSpPr>
        <p:spPr>
          <a:xfrm>
            <a:off x="4496499" y="2625754"/>
            <a:ext cx="61910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Business &amp; License Tax Division</a:t>
            </a:r>
          </a:p>
          <a:p>
            <a:r>
              <a:rPr lang="en-US" dirty="0"/>
              <a:t>Motor Fuels Section</a:t>
            </a:r>
          </a:p>
          <a:p>
            <a:r>
              <a:rPr lang="en-US" dirty="0"/>
              <a:t>P O Box 327540</a:t>
            </a:r>
          </a:p>
          <a:p>
            <a:r>
              <a:rPr lang="en-US" dirty="0"/>
              <a:t>Montgomery, AL 36132-7540</a:t>
            </a:r>
          </a:p>
          <a:p>
            <a:r>
              <a:rPr lang="en-US" dirty="0"/>
              <a:t>Telephone:  (334) 242-9608</a:t>
            </a:r>
          </a:p>
          <a:p>
            <a:r>
              <a:rPr lang="en-US" dirty="0"/>
              <a:t>Fax:  (334) 242-1199</a:t>
            </a:r>
          </a:p>
          <a:p>
            <a:r>
              <a:rPr lang="en-US" dirty="0"/>
              <a:t>E-mail:  mft@revenue.alabama.gov</a:t>
            </a:r>
          </a:p>
        </p:txBody>
      </p:sp>
    </p:spTree>
    <p:extLst>
      <p:ext uri="{BB962C8B-B14F-4D97-AF65-F5344CB8AC3E}">
        <p14:creationId xmlns:p14="http://schemas.microsoft.com/office/powerpoint/2010/main" val="427865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287" y="55625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83" y="55625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2900"/>
            <a:ext cx="10744200" cy="838917"/>
          </a:xfrm>
        </p:spPr>
        <p:txBody>
          <a:bodyPr>
            <a:noAutofit/>
          </a:bodyPr>
          <a:lstStyle/>
          <a:p>
            <a:pPr algn="ctr"/>
            <a:br>
              <a:rPr lang="en-US" sz="2000" b="1" dirty="0">
                <a:solidFill>
                  <a:srgbClr val="FF0000"/>
                </a:solidFill>
                <a:latin typeface="Arial Nova Light" panose="020B0604020202020204" pitchFamily="34" charset="0"/>
              </a:rPr>
            </a:br>
            <a:br>
              <a:rPr lang="en-US" sz="2000" b="1" dirty="0">
                <a:solidFill>
                  <a:srgbClr val="FF0000"/>
                </a:solidFill>
                <a:latin typeface="Arial Nova Light" panose="020B0604020202020204" pitchFamily="34" charset="0"/>
              </a:rPr>
            </a:br>
            <a:r>
              <a:rPr lang="en-US" sz="2000" b="1" dirty="0">
                <a:solidFill>
                  <a:srgbClr val="FF0000"/>
                </a:solidFill>
                <a:latin typeface="Arial Nova Light" panose="020B0604020202020204" pitchFamily="34" charset="0"/>
              </a:rPr>
              <a:t>Almost One Year Later: The Motor Fuel Single Point Filing System </a:t>
            </a:r>
            <a:br>
              <a:rPr lang="en-US" sz="2000" b="1" dirty="0">
                <a:solidFill>
                  <a:srgbClr val="FF0000"/>
                </a:solidFill>
                <a:latin typeface="Arial Nova Light" panose="020B0604020202020204" pitchFamily="34" charset="0"/>
              </a:rPr>
            </a:br>
            <a:br>
              <a:rPr lang="en-US" sz="2000" b="1" dirty="0">
                <a:solidFill>
                  <a:srgbClr val="FF0000"/>
                </a:solidFill>
                <a:latin typeface="Arial Nova Light" panose="020B0604020202020204" pitchFamily="34" charset="0"/>
              </a:rPr>
            </a:br>
            <a:endParaRPr lang="en-US" sz="2000" b="1" dirty="0">
              <a:solidFill>
                <a:srgbClr val="FF0000"/>
              </a:solidFill>
              <a:latin typeface="Arial Nova Light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F5D79B-1A46-4012-8534-7834029D61DD}"/>
              </a:ext>
            </a:extLst>
          </p:cNvPr>
          <p:cNvSpPr txBox="1"/>
          <p:nvPr/>
        </p:nvSpPr>
        <p:spPr>
          <a:xfrm>
            <a:off x="992011" y="1582265"/>
            <a:ext cx="9979378" cy="4476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Motor Fuel Single Point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Act 2018-469, Codified under Title 40, Chapter 17, Article 13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Established that the Department of Revenue would develop and maintain a Single Point filing system that allows taxpayers to timely file and pay county or municipal motor fuel taxes electronically through a single point at no charge to the taxpayer or local taxing jurisdiction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11/1/2019 -  Taxpayers began filing returns using the MFSP System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This system is voluntary for taxpayers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Currently 91 taxpayers utilize the MFSP system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649D55-CAE5-43B2-9D93-F93BFAE0B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CAF7-AA3B-4494-9276-8762A1E96C38}" type="datetime1">
              <a:rPr lang="en-US" smtClean="0"/>
              <a:t>10/8/2020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42C19-27BD-403B-9389-2CDB5D8A2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7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055" y="3545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466851" y="135377"/>
            <a:ext cx="8900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>
              <a:solidFill>
                <a:srgbClr val="FF0000"/>
              </a:solidFill>
              <a:latin typeface="Arial Nova Light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 Nova Light" panose="020B0604020202020204" pitchFamily="34" charset="0"/>
              </a:rPr>
              <a:t>Almost One Year Later: The Motor Fuel Single Point Filing System </a:t>
            </a:r>
            <a:endParaRPr lang="en-US" sz="20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78" y="135377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449265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Local Requirements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F5D79B-1A46-4012-8534-7834029D61DD}"/>
              </a:ext>
            </a:extLst>
          </p:cNvPr>
          <p:cNvSpPr txBox="1"/>
          <p:nvPr/>
        </p:nvSpPr>
        <p:spPr>
          <a:xfrm>
            <a:off x="993422" y="2231154"/>
            <a:ext cx="9996156" cy="5122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Must provide ADOR with a 60-day notice prior to any additional or amended rates being available on the single point system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For reporting access, the locality must provide the Motor Fuels Section with a Nonemployee Confidentiality and Disclosure Statement for all employees and third-party administrators requiring access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 separate disclosure form for each tax type is required to be completed for access to confidential information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lnSpc>
                <a:spcPct val="150000"/>
              </a:lnSpc>
            </a:pPr>
            <a:endParaRPr lang="en-US" sz="2000" dirty="0"/>
          </a:p>
          <a:p>
            <a:pPr lvl="1">
              <a:lnSpc>
                <a:spcPct val="150000"/>
              </a:lnSpc>
            </a:pPr>
            <a:endParaRPr lang="en-US" sz="2000" dirty="0"/>
          </a:p>
          <a:p>
            <a:pPr lvl="1"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918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055" y="20536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447801" y="135377"/>
            <a:ext cx="8919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rgbClr val="FF0000"/>
              </a:solidFill>
              <a:latin typeface="Arial Nova Light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 Nova Light" panose="020B0604020202020204"/>
              </a:rPr>
              <a:t>Almost One Year Later: The Motor Fuel Single Point Filing System </a:t>
            </a:r>
            <a:endParaRPr lang="en-US" sz="2000" b="1" dirty="0">
              <a:solidFill>
                <a:srgbClr val="A50021"/>
              </a:solidFill>
              <a:latin typeface="Arial Nova Light" panose="020B0604020202020204"/>
            </a:endParaRP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74" y="100867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449265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Local Reporting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F5D79B-1A46-4012-8534-7834029D61DD}"/>
              </a:ext>
            </a:extLst>
          </p:cNvPr>
          <p:cNvSpPr txBox="1"/>
          <p:nvPr/>
        </p:nvSpPr>
        <p:spPr>
          <a:xfrm>
            <a:off x="993422" y="2231154"/>
            <a:ext cx="9996156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Localities have the ability to query and export reports from disbursements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Using the same site as One-Spot, WRAP, and Local Tax Reports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Daily File Download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Returns: Detail data for daily disbursement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Payments: Detail data for daily confirmed payments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Debits: Detail data for returned payments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Query Data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Taxpayer data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Detail data for each end user/store</a:t>
            </a:r>
          </a:p>
        </p:txBody>
      </p:sp>
    </p:spTree>
    <p:extLst>
      <p:ext uri="{BB962C8B-B14F-4D97-AF65-F5344CB8AC3E}">
        <p14:creationId xmlns:p14="http://schemas.microsoft.com/office/powerpoint/2010/main" val="204799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19" y="-26770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606627" y="153215"/>
            <a:ext cx="864234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>
              <a:solidFill>
                <a:srgbClr val="FF0000"/>
              </a:solidFill>
              <a:latin typeface="Arial Nova Light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 Nova Light" panose="020B0604020202020204"/>
              </a:rPr>
              <a:t>Almost One Year Later: The Motor Fuel Single Point Filing System </a:t>
            </a:r>
            <a:endParaRPr lang="en-US" sz="2000" b="1" dirty="0">
              <a:solidFill>
                <a:srgbClr val="A50021"/>
              </a:solidFill>
              <a:latin typeface="Arial Nova Light" panose="020B0604020202020204"/>
            </a:endParaRPr>
          </a:p>
          <a:p>
            <a:pPr algn="ctr"/>
            <a:endParaRPr lang="en-US" sz="2000" b="1" dirty="0">
              <a:solidFill>
                <a:srgbClr val="A50021"/>
              </a:solidFill>
              <a:latin typeface="Arial Nova Light" panose="020B0604020202020204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08" y="60109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322766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Taxpayer Requirements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F5D79B-1A46-4012-8534-7834029D61DD}"/>
              </a:ext>
            </a:extLst>
          </p:cNvPr>
          <p:cNvSpPr txBox="1"/>
          <p:nvPr/>
        </p:nvSpPr>
        <p:spPr>
          <a:xfrm>
            <a:off x="657026" y="1788651"/>
            <a:ext cx="10541552" cy="5584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Taxpayers must submit both the return and payment at the same time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Must submit return by the 20</a:t>
            </a:r>
            <a:r>
              <a:rPr lang="en-US" sz="2000" baseline="30000" dirty="0"/>
              <a:t>th</a:t>
            </a:r>
            <a:r>
              <a:rPr lang="en-US" sz="2000" dirty="0"/>
              <a:t> of the month succeeding the month of activity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No late returns or amended returns will be accepted via the system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Late returns and payments must be made directly to the local taxing jurisdiction or designated agency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No refunds may be processed via the system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Return must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Name of store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Physical address of store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Sales tax number of store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Number of taxable gallons received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Local excise tax paid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Other information as required</a:t>
            </a:r>
          </a:p>
          <a:p>
            <a:pPr lvl="0"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096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640" y="87519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579469" y="155831"/>
            <a:ext cx="8788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rgbClr val="FF0000"/>
              </a:solidFill>
              <a:latin typeface="Arial Nova Light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 Nova Light"/>
              </a:rPr>
              <a:t>Almost One Year Later: The Motor Fuel Single Point Filing System </a:t>
            </a:r>
            <a:endParaRPr lang="en-US" sz="2000" b="1" dirty="0">
              <a:solidFill>
                <a:srgbClr val="A50021"/>
              </a:solidFill>
              <a:latin typeface="Arial Nova Light"/>
            </a:endParaRPr>
          </a:p>
          <a:p>
            <a:pPr algn="ctr"/>
            <a:endParaRPr lang="en-US" sz="1600" b="1" dirty="0">
              <a:solidFill>
                <a:srgbClr val="A50021"/>
              </a:solidFill>
              <a:latin typeface="Arial Nova Ligh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90" y="56641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0082D0D-20DA-4CB5-93E8-F70F8FBB6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653492"/>
              </p:ext>
            </p:extLst>
          </p:nvPr>
        </p:nvGraphicFramePr>
        <p:xfrm>
          <a:off x="762000" y="1471952"/>
          <a:ext cx="10219163" cy="489912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196736">
                  <a:extLst>
                    <a:ext uri="{9D8B030D-6E8A-4147-A177-3AD203B41FA5}">
                      <a16:colId xmlns:a16="http://schemas.microsoft.com/office/drawing/2014/main" val="2779018243"/>
                    </a:ext>
                  </a:extLst>
                </a:gridCol>
                <a:gridCol w="2718941">
                  <a:extLst>
                    <a:ext uri="{9D8B030D-6E8A-4147-A177-3AD203B41FA5}">
                      <a16:colId xmlns:a16="http://schemas.microsoft.com/office/drawing/2014/main" val="2164721624"/>
                    </a:ext>
                  </a:extLst>
                </a:gridCol>
                <a:gridCol w="4303486">
                  <a:extLst>
                    <a:ext uri="{9D8B030D-6E8A-4147-A177-3AD203B41FA5}">
                      <a16:colId xmlns:a16="http://schemas.microsoft.com/office/drawing/2014/main" val="1271361520"/>
                    </a:ext>
                  </a:extLst>
                </a:gridCol>
              </a:tblGrid>
              <a:tr h="342342">
                <a:tc>
                  <a:txBody>
                    <a:bodyPr/>
                    <a:lstStyle/>
                    <a:p>
                      <a:pPr algn="l"/>
                      <a:r>
                        <a:rPr lang="en-US" sz="1400" b="1" u="none" strike="noStrike" cap="all">
                          <a:solidFill>
                            <a:srgbClr val="000000"/>
                          </a:solidFill>
                          <a:effectLst/>
                          <a:hlinkClick r:id="rId5" tooltip="Sort ascending by FilingPeriod"/>
                        </a:rPr>
                        <a:t>FILING PERIOD</a:t>
                      </a:r>
                      <a:endParaRPr lang="en-US" sz="1400" b="1" i="0" cap="all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4132" marR="74132" marT="37065" marB="370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strike="noStrike" cap="all" dirty="0">
                          <a:solidFill>
                            <a:srgbClr val="000000"/>
                          </a:solidFill>
                          <a:effectLst/>
                          <a:hlinkClick r:id="rId5" tooltip="Sort ascending by Gallons"/>
                        </a:rPr>
                        <a:t>GALLONS</a:t>
                      </a:r>
                      <a:endParaRPr lang="en-US" sz="1400" b="1" i="0" cap="all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4132" marR="74132" marT="37065" marB="370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u="none" strike="noStrike" cap="all">
                          <a:solidFill>
                            <a:srgbClr val="000000"/>
                          </a:solidFill>
                          <a:effectLst/>
                          <a:hlinkClick r:id="rId5" tooltip="Sort ascending by TotalTaxRemitted"/>
                        </a:rPr>
                        <a:t>TOTAL TAX REMITTED</a:t>
                      </a:r>
                      <a:endParaRPr lang="en-US" sz="1400" b="1" i="0" cap="all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4132" marR="74132" marT="37065" marB="37065" anchor="ctr"/>
                </a:tc>
                <a:extLst>
                  <a:ext uri="{0D108BD9-81ED-4DB2-BD59-A6C34878D82A}">
                    <a16:rowId xmlns:a16="http://schemas.microsoft.com/office/drawing/2014/main" val="3050480940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31-Oct-2019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60,145,655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1,476,398.24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3708779166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30-Nov-2019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60,069,299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1,445,921.72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1350791050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31-Dec-2019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76,731,924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1,859,755.40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4117902179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31-Jan-2020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86,065,179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2,072,547.84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208806309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29-Feb-2020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84,482,442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2,031,120.49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436357298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31-Mar-2020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86,745,691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2,096,296.27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3421939655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30-Apr-2020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63,204,376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1,498,475.98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76115748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31-May-2020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83,527,163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2,068,364.50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3484553506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30-Jun-2020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89,874,248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2,232,848.01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2036012608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31-Jul-2020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93,215,136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2,310,251.12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654117071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31-Aug-2020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93,307,264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2,302,749.07</a:t>
                      </a:r>
                      <a:endParaRPr lang="en-US" sz="140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27692276"/>
                  </a:ext>
                </a:extLst>
              </a:tr>
              <a:tr h="379732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>
                          <a:solidFill>
                            <a:srgbClr val="888888"/>
                          </a:solidFill>
                          <a:effectLst/>
                        </a:rPr>
                        <a:t>11 Rows</a:t>
                      </a: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877,368,377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$21,394,728.64</a:t>
                      </a:r>
                      <a:endParaRPr lang="en-US" sz="1400" dirty="0">
                        <a:effectLst/>
                      </a:endParaRPr>
                    </a:p>
                  </a:txBody>
                  <a:tcPr marL="74132" marR="74132" marT="37065" marB="37065"/>
                </a:tc>
                <a:extLst>
                  <a:ext uri="{0D108BD9-81ED-4DB2-BD59-A6C34878D82A}">
                    <a16:rowId xmlns:a16="http://schemas.microsoft.com/office/drawing/2014/main" val="2605562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97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692957A-2E4A-4126-96C1-4E7C5EDE60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976632"/>
              </p:ext>
            </p:extLst>
          </p:nvPr>
        </p:nvGraphicFramePr>
        <p:xfrm>
          <a:off x="962025" y="643466"/>
          <a:ext cx="10972800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93643-30AF-4156-A42A-7BA62ADD0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77CC-3127-43B8-B57A-3539FBDB020E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C6A1D-9F0D-4E0F-A4FC-626081CE1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31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085A093-7FA5-46B9-83EC-BCD20AE735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282198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9204AE-5563-444F-A555-B849F8E7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9BE0-2170-4084-A8B0-A7BA24B45355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828386-8373-42CF-AE63-D95718BD6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6636-E613-44B7-A59A-BF70E746AD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11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5445" y="76176"/>
            <a:ext cx="1859045" cy="1239365"/>
          </a:xfrm>
          <a:prstGeom prst="rect">
            <a:avLst/>
          </a:prstGeom>
          <a:effectLst>
            <a:softEdge rad="279400"/>
          </a:effectLst>
        </p:spPr>
      </p:pic>
      <p:sp>
        <p:nvSpPr>
          <p:cNvPr id="12" name="TextBox 11"/>
          <p:cNvSpPr txBox="1"/>
          <p:nvPr/>
        </p:nvSpPr>
        <p:spPr>
          <a:xfrm>
            <a:off x="1668005" y="125826"/>
            <a:ext cx="86423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>
              <a:solidFill>
                <a:srgbClr val="FF0000"/>
              </a:solidFill>
              <a:latin typeface="Arial Nova Light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Arial Nova Light" panose="020B0604020202020204"/>
              </a:rPr>
              <a:t>Almost One Year Later: The Motor Fuel Single Point Filing System </a:t>
            </a:r>
            <a:endParaRPr lang="en-US" sz="2000" b="1" dirty="0">
              <a:solidFill>
                <a:srgbClr val="A50021"/>
              </a:solidFill>
              <a:latin typeface="Arial Nova Light" panose="020B0604020202020204"/>
            </a:endParaRPr>
          </a:p>
          <a:p>
            <a:pPr algn="ctr"/>
            <a:endParaRPr lang="en-US" sz="2400" b="1" dirty="0">
              <a:solidFill>
                <a:srgbClr val="A50021"/>
              </a:solidFill>
              <a:latin typeface="Lucida Calligraphy" panose="03010101010101010101" pitchFamily="66" charset="0"/>
            </a:endParaRPr>
          </a:p>
          <a:p>
            <a:pPr algn="ctr"/>
            <a:endParaRPr lang="en-US" sz="1600" dirty="0">
              <a:solidFill>
                <a:srgbClr val="A50021"/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59" y="60109"/>
            <a:ext cx="1083961" cy="11524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579469" y="1174390"/>
            <a:ext cx="8642350" cy="7427"/>
          </a:xfrm>
          <a:prstGeom prst="line">
            <a:avLst/>
          </a:prstGeom>
          <a:ln w="28575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7F4B934-01CE-4E34-B4C1-7D37F937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1449265"/>
            <a:ext cx="10360378" cy="7511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Local Reporting – Daily Download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A8FAAC-EDF3-40B3-A2FA-5831513CFB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1055" y="2169599"/>
            <a:ext cx="6845111" cy="439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11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574</Words>
  <Application>Microsoft Office PowerPoint</Application>
  <PresentationFormat>Widescreen</PresentationFormat>
  <Paragraphs>127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Nova Light</vt:lpstr>
      <vt:lpstr>Calibri</vt:lpstr>
      <vt:lpstr>Calibri Light</vt:lpstr>
      <vt:lpstr>Lucida Calligraphy</vt:lpstr>
      <vt:lpstr>Office Theme</vt:lpstr>
      <vt:lpstr> Business &amp; License Tax Division  Almost One Year Later: The Motor Fuel Single Point Filing System              Ashley Moon, Revenue Manager </vt:lpstr>
      <vt:lpstr>  Almost One Year Later: The Motor Fuel Single Point Filing System   </vt:lpstr>
      <vt:lpstr>Local Requirements</vt:lpstr>
      <vt:lpstr>Local Reporting</vt:lpstr>
      <vt:lpstr>Taxpayer Requirements</vt:lpstr>
      <vt:lpstr>PowerPoint Presentation</vt:lpstr>
      <vt:lpstr>PowerPoint Presentation</vt:lpstr>
      <vt:lpstr>PowerPoint Presentation</vt:lpstr>
      <vt:lpstr>Local Reporting – Daily Download</vt:lpstr>
      <vt:lpstr>Local Reporting – Detail Report Search</vt:lpstr>
      <vt:lpstr>Taxpayer Resources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&amp; License Tax Division  Almost One Year Later: The Motor Fuel Single Point Filing System              Ashley Moon, Revenue Manager</dc:title>
  <dc:creator>Moon, Ashley</dc:creator>
  <cp:lastModifiedBy>Smith, Lori</cp:lastModifiedBy>
  <cp:revision>21</cp:revision>
  <dcterms:created xsi:type="dcterms:W3CDTF">2020-10-02T21:41:13Z</dcterms:created>
  <dcterms:modified xsi:type="dcterms:W3CDTF">2020-10-08T20:16:16Z</dcterms:modified>
</cp:coreProperties>
</file>