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70"/>
  </p:notesMasterIdLst>
  <p:handoutMasterIdLst>
    <p:handoutMasterId r:id="rId71"/>
  </p:handoutMasterIdLst>
  <p:sldIdLst>
    <p:sldId id="313" r:id="rId2"/>
    <p:sldId id="314" r:id="rId3"/>
    <p:sldId id="315" r:id="rId4"/>
    <p:sldId id="316" r:id="rId5"/>
    <p:sldId id="317" r:id="rId6"/>
    <p:sldId id="318" r:id="rId7"/>
    <p:sldId id="319" r:id="rId8"/>
    <p:sldId id="320" r:id="rId9"/>
    <p:sldId id="321" r:id="rId10"/>
    <p:sldId id="322" r:id="rId11"/>
    <p:sldId id="324" r:id="rId12"/>
    <p:sldId id="325" r:id="rId13"/>
    <p:sldId id="377" r:id="rId14"/>
    <p:sldId id="326" r:id="rId15"/>
    <p:sldId id="327" r:id="rId16"/>
    <p:sldId id="328" r:id="rId17"/>
    <p:sldId id="329" r:id="rId18"/>
    <p:sldId id="330" r:id="rId19"/>
    <p:sldId id="381" r:id="rId20"/>
    <p:sldId id="331" r:id="rId21"/>
    <p:sldId id="332" r:id="rId22"/>
    <p:sldId id="333" r:id="rId23"/>
    <p:sldId id="334" r:id="rId24"/>
    <p:sldId id="335" r:id="rId25"/>
    <p:sldId id="336" r:id="rId26"/>
    <p:sldId id="337" r:id="rId27"/>
    <p:sldId id="338" r:id="rId28"/>
    <p:sldId id="340" r:id="rId29"/>
    <p:sldId id="341" r:id="rId30"/>
    <p:sldId id="342" r:id="rId31"/>
    <p:sldId id="343" r:id="rId32"/>
    <p:sldId id="344" r:id="rId33"/>
    <p:sldId id="358" r:id="rId34"/>
    <p:sldId id="359" r:id="rId35"/>
    <p:sldId id="360" r:id="rId36"/>
    <p:sldId id="361" r:id="rId37"/>
    <p:sldId id="362" r:id="rId38"/>
    <p:sldId id="356" r:id="rId39"/>
    <p:sldId id="354" r:id="rId40"/>
    <p:sldId id="355" r:id="rId41"/>
    <p:sldId id="345" r:id="rId42"/>
    <p:sldId id="346" r:id="rId43"/>
    <p:sldId id="347" r:id="rId44"/>
    <p:sldId id="348" r:id="rId45"/>
    <p:sldId id="349" r:id="rId46"/>
    <p:sldId id="350" r:id="rId47"/>
    <p:sldId id="351" r:id="rId48"/>
    <p:sldId id="352" r:id="rId49"/>
    <p:sldId id="298" r:id="rId50"/>
    <p:sldId id="289" r:id="rId51"/>
    <p:sldId id="380" r:id="rId52"/>
    <p:sldId id="290" r:id="rId53"/>
    <p:sldId id="365" r:id="rId54"/>
    <p:sldId id="363" r:id="rId55"/>
    <p:sldId id="364" r:id="rId56"/>
    <p:sldId id="300" r:id="rId57"/>
    <p:sldId id="382" r:id="rId58"/>
    <p:sldId id="291" r:id="rId59"/>
    <p:sldId id="368" r:id="rId60"/>
    <p:sldId id="369" r:id="rId61"/>
    <p:sldId id="301" r:id="rId62"/>
    <p:sldId id="371" r:id="rId63"/>
    <p:sldId id="292" r:id="rId64"/>
    <p:sldId id="375" r:id="rId65"/>
    <p:sldId id="376" r:id="rId66"/>
    <p:sldId id="373" r:id="rId67"/>
    <p:sldId id="370" r:id="rId68"/>
    <p:sldId id="379" r:id="rId6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96" autoAdjust="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5774"/>
          </a:xfrm>
          <a:prstGeom prst="rect">
            <a:avLst/>
          </a:prstGeom>
        </p:spPr>
        <p:txBody>
          <a:bodyPr vert="horz" lIns="91650" tIns="45825" rIns="91650" bIns="45825" rtlCol="0"/>
          <a:lstStyle>
            <a:lvl1pPr algn="l">
              <a:defRPr sz="1200"/>
            </a:lvl1pPr>
          </a:lstStyle>
          <a:p>
            <a:endParaRPr lang="en-US" dirty="0"/>
          </a:p>
        </p:txBody>
      </p:sp>
      <p:sp>
        <p:nvSpPr>
          <p:cNvPr id="3" name="Date Placeholder 2"/>
          <p:cNvSpPr>
            <a:spLocks noGrp="1"/>
          </p:cNvSpPr>
          <p:nvPr>
            <p:ph type="dt" sz="quarter" idx="1"/>
          </p:nvPr>
        </p:nvSpPr>
        <p:spPr>
          <a:xfrm>
            <a:off x="3970436" y="0"/>
            <a:ext cx="3038372" cy="465774"/>
          </a:xfrm>
          <a:prstGeom prst="rect">
            <a:avLst/>
          </a:prstGeom>
        </p:spPr>
        <p:txBody>
          <a:bodyPr vert="horz" lIns="91650" tIns="45825" rIns="91650" bIns="45825" rtlCol="0"/>
          <a:lstStyle>
            <a:lvl1pPr algn="r">
              <a:defRPr sz="1200"/>
            </a:lvl1pPr>
          </a:lstStyle>
          <a:p>
            <a:fld id="{ABF95871-EB76-4567-ABF5-8EC99173343E}" type="datetimeFigureOut">
              <a:rPr lang="en-US" smtClean="0"/>
              <a:t>1/13/2016</a:t>
            </a:fld>
            <a:endParaRPr lang="en-US" dirty="0"/>
          </a:p>
        </p:txBody>
      </p:sp>
      <p:sp>
        <p:nvSpPr>
          <p:cNvPr id="4" name="Footer Placeholder 3"/>
          <p:cNvSpPr>
            <a:spLocks noGrp="1"/>
          </p:cNvSpPr>
          <p:nvPr>
            <p:ph type="ftr" sz="quarter" idx="2"/>
          </p:nvPr>
        </p:nvSpPr>
        <p:spPr>
          <a:xfrm>
            <a:off x="0" y="8830627"/>
            <a:ext cx="3038372" cy="465773"/>
          </a:xfrm>
          <a:prstGeom prst="rect">
            <a:avLst/>
          </a:prstGeom>
        </p:spPr>
        <p:txBody>
          <a:bodyPr vert="horz" lIns="91650" tIns="45825" rIns="91650" bIns="458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436" y="8830627"/>
            <a:ext cx="3038372" cy="465773"/>
          </a:xfrm>
          <a:prstGeom prst="rect">
            <a:avLst/>
          </a:prstGeom>
        </p:spPr>
        <p:txBody>
          <a:bodyPr vert="horz" lIns="91650" tIns="45825" rIns="91650" bIns="45825" rtlCol="0" anchor="b"/>
          <a:lstStyle>
            <a:lvl1pPr algn="r">
              <a:defRPr sz="1200"/>
            </a:lvl1pPr>
          </a:lstStyle>
          <a:p>
            <a:fld id="{2E390D9B-82F5-481F-B0FE-E0DC43426F74}" type="slidenum">
              <a:rPr lang="en-US" smtClean="0"/>
              <a:t>‹#›</a:t>
            </a:fld>
            <a:endParaRPr lang="en-US" dirty="0"/>
          </a:p>
        </p:txBody>
      </p:sp>
    </p:spTree>
    <p:extLst>
      <p:ext uri="{BB962C8B-B14F-4D97-AF65-F5344CB8AC3E}">
        <p14:creationId xmlns:p14="http://schemas.microsoft.com/office/powerpoint/2010/main" val="724909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200"/>
            </a:lvl1pPr>
          </a:lstStyle>
          <a:p>
            <a:fld id="{B54CF053-72DB-44E0-8A5B-7FCA6CFF736C}" type="datetimeFigureOut">
              <a:rPr lang="en-US" smtClean="0"/>
              <a:t>1/13/2016</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200"/>
            </a:lvl1pPr>
          </a:lstStyle>
          <a:p>
            <a:fld id="{F5B31629-F365-49C0-A4EC-CCC81691B1E0}" type="slidenum">
              <a:rPr lang="en-US" smtClean="0"/>
              <a:t>‹#›</a:t>
            </a:fld>
            <a:endParaRPr lang="en-US" dirty="0"/>
          </a:p>
        </p:txBody>
      </p:sp>
    </p:spTree>
    <p:extLst>
      <p:ext uri="{BB962C8B-B14F-4D97-AF65-F5344CB8AC3E}">
        <p14:creationId xmlns:p14="http://schemas.microsoft.com/office/powerpoint/2010/main" val="2306847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98739" y="8700274"/>
            <a:ext cx="2982607" cy="45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02" tIns="45202" rIns="90402" bIns="45202" anchor="b"/>
          <a:lstStyle>
            <a:lvl1pPr defTabSz="915988" eaLnBrk="0" hangingPunct="0">
              <a:defRPr>
                <a:solidFill>
                  <a:schemeClr val="tx1"/>
                </a:solidFill>
                <a:latin typeface="Garamond" panose="02020404030301010803" pitchFamily="18" charset="0"/>
                <a:cs typeface="Arial" panose="020B0604020202020204" pitchFamily="34" charset="0"/>
              </a:defRPr>
            </a:lvl1pPr>
            <a:lvl2pPr marL="742950" indent="-285750" defTabSz="915988" eaLnBrk="0" hangingPunct="0">
              <a:defRPr>
                <a:solidFill>
                  <a:schemeClr val="tx1"/>
                </a:solidFill>
                <a:latin typeface="Garamond" panose="02020404030301010803" pitchFamily="18" charset="0"/>
                <a:cs typeface="Arial" panose="020B0604020202020204" pitchFamily="34" charset="0"/>
              </a:defRPr>
            </a:lvl2pPr>
            <a:lvl3pPr marL="1143000" indent="-228600" defTabSz="915988" eaLnBrk="0" hangingPunct="0">
              <a:defRPr>
                <a:solidFill>
                  <a:schemeClr val="tx1"/>
                </a:solidFill>
                <a:latin typeface="Garamond" panose="02020404030301010803" pitchFamily="18" charset="0"/>
                <a:cs typeface="Arial" panose="020B0604020202020204" pitchFamily="34" charset="0"/>
              </a:defRPr>
            </a:lvl3pPr>
            <a:lvl4pPr marL="1600200" indent="-228600" defTabSz="915988" eaLnBrk="0" hangingPunct="0">
              <a:defRPr>
                <a:solidFill>
                  <a:schemeClr val="tx1"/>
                </a:solidFill>
                <a:latin typeface="Garamond" panose="02020404030301010803" pitchFamily="18" charset="0"/>
                <a:cs typeface="Arial" panose="020B0604020202020204" pitchFamily="34" charset="0"/>
              </a:defRPr>
            </a:lvl4pPr>
            <a:lvl5pPr marL="2057400" indent="-228600" defTabSz="915988" eaLnBrk="0" hangingPunct="0">
              <a:defRPr>
                <a:solidFill>
                  <a:schemeClr val="tx1"/>
                </a:solidFill>
                <a:latin typeface="Garamond" panose="02020404030301010803" pitchFamily="18" charset="0"/>
                <a:cs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eaLnBrk="1" hangingPunct="1"/>
            <a:fld id="{6A5081F6-4737-42C4-BD36-2257CF47B757}" type="slidenum">
              <a:rPr lang="en-US" altLang="en-US" sz="1200">
                <a:solidFill>
                  <a:srgbClr val="000000"/>
                </a:solidFill>
                <a:latin typeface="Arial" panose="020B0604020202020204" pitchFamily="34" charset="0"/>
              </a:rPr>
              <a:pPr algn="r" eaLnBrk="1" hangingPunct="1"/>
              <a:t>1</a:t>
            </a:fld>
            <a:endParaRPr lang="en-US" altLang="en-US" sz="1200" dirty="0">
              <a:solidFill>
                <a:srgbClr val="000000"/>
              </a:solidFill>
              <a:latin typeface="Arial" panose="020B0604020202020204"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5365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16</a:t>
            </a:fld>
            <a:endParaRPr lang="en-US" dirty="0"/>
          </a:p>
        </p:txBody>
      </p:sp>
    </p:spTree>
    <p:extLst>
      <p:ext uri="{BB962C8B-B14F-4D97-AF65-F5344CB8AC3E}">
        <p14:creationId xmlns:p14="http://schemas.microsoft.com/office/powerpoint/2010/main" val="88460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of the taxpayers bill of rights.  Relating</a:t>
            </a:r>
            <a:r>
              <a:rPr lang="en-US" baseline="0" dirty="0" smtClean="0"/>
              <a:t> to confidentiality, disclosure, and exchange of tax information.</a:t>
            </a:r>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17</a:t>
            </a:fld>
            <a:endParaRPr lang="en-US" dirty="0"/>
          </a:p>
        </p:txBody>
      </p:sp>
    </p:spTree>
    <p:extLst>
      <p:ext uri="{BB962C8B-B14F-4D97-AF65-F5344CB8AC3E}">
        <p14:creationId xmlns:p14="http://schemas.microsoft.com/office/powerpoint/2010/main" val="230705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SGO Scholarship Granting</a:t>
            </a:r>
            <a:r>
              <a:rPr lang="en-US" baseline="0" dirty="0" smtClean="0"/>
              <a:t> Organization</a:t>
            </a:r>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21</a:t>
            </a:fld>
            <a:endParaRPr lang="en-US" dirty="0"/>
          </a:p>
        </p:txBody>
      </p:sp>
    </p:spTree>
    <p:extLst>
      <p:ext uri="{BB962C8B-B14F-4D97-AF65-F5344CB8AC3E}">
        <p14:creationId xmlns:p14="http://schemas.microsoft.com/office/powerpoint/2010/main" val="2814341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25</a:t>
            </a:fld>
            <a:endParaRPr lang="en-US" dirty="0"/>
          </a:p>
        </p:txBody>
      </p:sp>
    </p:spTree>
    <p:extLst>
      <p:ext uri="{BB962C8B-B14F-4D97-AF65-F5344CB8AC3E}">
        <p14:creationId xmlns:p14="http://schemas.microsoft.com/office/powerpoint/2010/main" val="916135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gency FB" panose="020B0503020202020204" pitchFamily="34" charset="0"/>
              </a:rPr>
              <a:t>§ 529 is the qualified colleg</a:t>
            </a:r>
            <a:r>
              <a:rPr lang="en-US" baseline="0" dirty="0" smtClean="0">
                <a:latin typeface="Agency FB" panose="020B0503020202020204" pitchFamily="34" charset="0"/>
              </a:rPr>
              <a:t>e tuition programs</a:t>
            </a:r>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26</a:t>
            </a:fld>
            <a:endParaRPr lang="en-US" dirty="0"/>
          </a:p>
        </p:txBody>
      </p:sp>
    </p:spTree>
    <p:extLst>
      <p:ext uri="{BB962C8B-B14F-4D97-AF65-F5344CB8AC3E}">
        <p14:creationId xmlns:p14="http://schemas.microsoft.com/office/powerpoint/2010/main" val="470875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a:t>
            </a:r>
            <a:r>
              <a:rPr lang="en-US" baseline="0" dirty="0" smtClean="0"/>
              <a:t> and R</a:t>
            </a:r>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29</a:t>
            </a:fld>
            <a:endParaRPr lang="en-US" dirty="0"/>
          </a:p>
        </p:txBody>
      </p:sp>
    </p:spTree>
    <p:extLst>
      <p:ext uri="{BB962C8B-B14F-4D97-AF65-F5344CB8AC3E}">
        <p14:creationId xmlns:p14="http://schemas.microsoft.com/office/powerpoint/2010/main" val="61943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34</a:t>
            </a:fld>
            <a:endParaRPr lang="en-US" dirty="0"/>
          </a:p>
        </p:txBody>
      </p:sp>
    </p:spTree>
    <p:extLst>
      <p:ext uri="{BB962C8B-B14F-4D97-AF65-F5344CB8AC3E}">
        <p14:creationId xmlns:p14="http://schemas.microsoft.com/office/powerpoint/2010/main" val="582982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 A-4E</a:t>
            </a:r>
          </a:p>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35</a:t>
            </a:fld>
            <a:endParaRPr lang="en-US" dirty="0"/>
          </a:p>
        </p:txBody>
      </p:sp>
    </p:spTree>
    <p:extLst>
      <p:ext uri="{BB962C8B-B14F-4D97-AF65-F5344CB8AC3E}">
        <p14:creationId xmlns:p14="http://schemas.microsoft.com/office/powerpoint/2010/main" val="300455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36</a:t>
            </a:fld>
            <a:endParaRPr lang="en-US" dirty="0"/>
          </a:p>
        </p:txBody>
      </p:sp>
    </p:spTree>
    <p:extLst>
      <p:ext uri="{BB962C8B-B14F-4D97-AF65-F5344CB8AC3E}">
        <p14:creationId xmlns:p14="http://schemas.microsoft.com/office/powerpoint/2010/main" val="914622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37</a:t>
            </a:fld>
            <a:endParaRPr lang="en-US" dirty="0"/>
          </a:p>
        </p:txBody>
      </p:sp>
    </p:spTree>
    <p:extLst>
      <p:ext uri="{BB962C8B-B14F-4D97-AF65-F5344CB8AC3E}">
        <p14:creationId xmlns:p14="http://schemas.microsoft.com/office/powerpoint/2010/main" val="581708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of 5 bills described as the most significant overhaul of Alabama economic development since Mercedes-Benz	</a:t>
            </a:r>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2</a:t>
            </a:fld>
            <a:endParaRPr lang="en-US" dirty="0"/>
          </a:p>
        </p:txBody>
      </p:sp>
    </p:spTree>
    <p:extLst>
      <p:ext uri="{BB962C8B-B14F-4D97-AF65-F5344CB8AC3E}">
        <p14:creationId xmlns:p14="http://schemas.microsoft.com/office/powerpoint/2010/main" val="1009634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Local sales, use, gross receipts, motor fuels taxes,</a:t>
            </a:r>
            <a:r>
              <a:rPr lang="en-US" baseline="0" dirty="0" smtClean="0"/>
              <a:t> utility taxes, personal property tax-generally taxes collected by others on behalf of the state or local governments</a:t>
            </a:r>
            <a:endParaRPr lang="en-US" dirty="0" smtClean="0"/>
          </a:p>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46</a:t>
            </a:fld>
            <a:endParaRPr lang="en-US" dirty="0"/>
          </a:p>
        </p:txBody>
      </p:sp>
    </p:spTree>
    <p:extLst>
      <p:ext uri="{BB962C8B-B14F-4D97-AF65-F5344CB8AC3E}">
        <p14:creationId xmlns:p14="http://schemas.microsoft.com/office/powerpoint/2010/main" val="1510663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49</a:t>
            </a:fld>
            <a:endParaRPr lang="en-US" dirty="0"/>
          </a:p>
        </p:txBody>
      </p:sp>
    </p:spTree>
    <p:extLst>
      <p:ext uri="{BB962C8B-B14F-4D97-AF65-F5344CB8AC3E}">
        <p14:creationId xmlns:p14="http://schemas.microsoft.com/office/powerpoint/2010/main" val="3987395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defTabSz="904875" eaLnBrk="0" hangingPunct="0">
              <a:defRPr>
                <a:solidFill>
                  <a:schemeClr val="tx1"/>
                </a:solidFill>
                <a:latin typeface="Garamond" panose="02020404030301010803" pitchFamily="18" charset="0"/>
                <a:cs typeface="Arial" panose="020B0604020202020204" pitchFamily="34" charset="0"/>
              </a:defRPr>
            </a:lvl1pPr>
            <a:lvl2pPr marL="742950" indent="-285750" defTabSz="904875" eaLnBrk="0" hangingPunct="0">
              <a:defRPr>
                <a:solidFill>
                  <a:schemeClr val="tx1"/>
                </a:solidFill>
                <a:latin typeface="Garamond" panose="02020404030301010803" pitchFamily="18" charset="0"/>
                <a:cs typeface="Arial" panose="020B0604020202020204" pitchFamily="34" charset="0"/>
              </a:defRPr>
            </a:lvl2pPr>
            <a:lvl3pPr marL="1143000" indent="-228600" defTabSz="904875" eaLnBrk="0" hangingPunct="0">
              <a:defRPr>
                <a:solidFill>
                  <a:schemeClr val="tx1"/>
                </a:solidFill>
                <a:latin typeface="Garamond" panose="02020404030301010803" pitchFamily="18" charset="0"/>
                <a:cs typeface="Arial" panose="020B0604020202020204" pitchFamily="34" charset="0"/>
              </a:defRPr>
            </a:lvl3pPr>
            <a:lvl4pPr marL="1600200" indent="-228600" defTabSz="904875" eaLnBrk="0" hangingPunct="0">
              <a:defRPr>
                <a:solidFill>
                  <a:schemeClr val="tx1"/>
                </a:solidFill>
                <a:latin typeface="Garamond" panose="02020404030301010803" pitchFamily="18" charset="0"/>
                <a:cs typeface="Arial" panose="020B0604020202020204" pitchFamily="34" charset="0"/>
              </a:defRPr>
            </a:lvl4pPr>
            <a:lvl5pPr marL="2057400" indent="-228600" defTabSz="904875" eaLnBrk="0" hangingPunct="0">
              <a:defRPr>
                <a:solidFill>
                  <a:schemeClr val="tx1"/>
                </a:solidFill>
                <a:latin typeface="Garamond" panose="02020404030301010803" pitchFamily="18" charset="0"/>
                <a:cs typeface="Arial" panose="020B0604020202020204" pitchFamily="34" charset="0"/>
              </a:defRPr>
            </a:lvl5pPr>
            <a:lvl6pPr marL="2514600" indent="-228600" defTabSz="904875"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04875"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04875"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04875"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E53837F7-E5CE-413D-9891-78C3560CDEAA}" type="slidenum">
              <a:rPr lang="en-US" altLang="en-US">
                <a:latin typeface="Arial" panose="020B0604020202020204" pitchFamily="34" charset="0"/>
              </a:rPr>
              <a:pPr eaLnBrk="1" hangingPunct="1"/>
              <a:t>51</a:t>
            </a:fld>
            <a:endParaRPr lang="en-US" altLang="en-US">
              <a:latin typeface="Arial" panose="020B0604020202020204" pitchFamily="34" charset="0"/>
            </a:endParaRPr>
          </a:p>
        </p:txBody>
      </p:sp>
    </p:spTree>
    <p:extLst>
      <p:ext uri="{BB962C8B-B14F-4D97-AF65-F5344CB8AC3E}">
        <p14:creationId xmlns:p14="http://schemas.microsoft.com/office/powerpoint/2010/main" val="1271933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52</a:t>
            </a:fld>
            <a:endParaRPr lang="en-US" dirty="0"/>
          </a:p>
        </p:txBody>
      </p:sp>
    </p:spTree>
    <p:extLst>
      <p:ext uri="{BB962C8B-B14F-4D97-AF65-F5344CB8AC3E}">
        <p14:creationId xmlns:p14="http://schemas.microsoft.com/office/powerpoint/2010/main" val="824298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Certificate will be issued by the Department of</a:t>
            </a:r>
            <a:r>
              <a:rPr lang="en-US" baseline="0" dirty="0" smtClean="0"/>
              <a:t> Commerce to the taxpayer.</a:t>
            </a:r>
          </a:p>
          <a:p>
            <a:r>
              <a:rPr lang="en-US" baseline="0" dirty="0" smtClean="0"/>
              <a:t>Credits may be carried forward for up to (5) years.</a:t>
            </a:r>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53</a:t>
            </a:fld>
            <a:endParaRPr lang="en-US" dirty="0"/>
          </a:p>
        </p:txBody>
      </p:sp>
    </p:spTree>
    <p:extLst>
      <p:ext uri="{BB962C8B-B14F-4D97-AF65-F5344CB8AC3E}">
        <p14:creationId xmlns:p14="http://schemas.microsoft.com/office/powerpoint/2010/main" val="1365784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Dept</a:t>
            </a:r>
            <a:r>
              <a:rPr lang="en-US" dirty="0" smtClean="0"/>
              <a:t> of Post Secondary Education will issue tax credit certificate. Max</a:t>
            </a:r>
            <a:r>
              <a:rPr lang="en-US" baseline="0" dirty="0" smtClean="0"/>
              <a:t> Credit Allowable is 500,000. </a:t>
            </a:r>
            <a:r>
              <a:rPr lang="en-US" dirty="0" smtClean="0"/>
              <a:t>Credit may be carried forward for maximum of 3 years.</a:t>
            </a:r>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54</a:t>
            </a:fld>
            <a:endParaRPr lang="en-US" dirty="0"/>
          </a:p>
        </p:txBody>
      </p:sp>
    </p:spTree>
    <p:extLst>
      <p:ext uri="{BB962C8B-B14F-4D97-AF65-F5344CB8AC3E}">
        <p14:creationId xmlns:p14="http://schemas.microsoft.com/office/powerpoint/2010/main" val="309978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Taxpayer’s can carry this credit forward for up to 10 years.</a:t>
            </a:r>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55</a:t>
            </a:fld>
            <a:endParaRPr lang="en-US" dirty="0"/>
          </a:p>
        </p:txBody>
      </p:sp>
    </p:spTree>
    <p:extLst>
      <p:ext uri="{BB962C8B-B14F-4D97-AF65-F5344CB8AC3E}">
        <p14:creationId xmlns:p14="http://schemas.microsoft.com/office/powerpoint/2010/main" val="110407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56</a:t>
            </a:fld>
            <a:endParaRPr lang="en-US" dirty="0"/>
          </a:p>
        </p:txBody>
      </p:sp>
    </p:spTree>
    <p:extLst>
      <p:ext uri="{BB962C8B-B14F-4D97-AF65-F5344CB8AC3E}">
        <p14:creationId xmlns:p14="http://schemas.microsoft.com/office/powerpoint/2010/main" val="3954944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only</a:t>
            </a:r>
            <a:r>
              <a:rPr lang="en-US" baseline="0" dirty="0" smtClean="0"/>
              <a:t> entities that should use the NRA-R is those who are requesting relief from composite payments, those who are filing the Form 65.</a:t>
            </a:r>
          </a:p>
          <a:p>
            <a:r>
              <a:rPr lang="en-US" baseline="0" dirty="0" smtClean="0"/>
              <a:t>There is already an option for this on the Form 20S.</a:t>
            </a:r>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61</a:t>
            </a:fld>
            <a:endParaRPr lang="en-US" dirty="0"/>
          </a:p>
        </p:txBody>
      </p:sp>
    </p:spTree>
    <p:extLst>
      <p:ext uri="{BB962C8B-B14F-4D97-AF65-F5344CB8AC3E}">
        <p14:creationId xmlns:p14="http://schemas.microsoft.com/office/powerpoint/2010/main" val="2071932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BPT-NWI</a:t>
            </a:r>
            <a:r>
              <a:rPr lang="en-US" baseline="0" dirty="0" smtClean="0"/>
              <a:t> – Balance Sheet for Disregarded entities with individual and single members.</a:t>
            </a:r>
          </a:p>
          <a:p>
            <a:r>
              <a:rPr lang="en-US" baseline="0" dirty="0" smtClean="0"/>
              <a:t>BPT-NW-Balance Sheer for those who are filing forms CPT and PPT.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63</a:t>
            </a:fld>
            <a:endParaRPr lang="en-US" dirty="0"/>
          </a:p>
        </p:txBody>
      </p:sp>
    </p:spTree>
    <p:extLst>
      <p:ext uri="{BB962C8B-B14F-4D97-AF65-F5344CB8AC3E}">
        <p14:creationId xmlns:p14="http://schemas.microsoft.com/office/powerpoint/2010/main" val="1504715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Capital</a:t>
            </a:r>
            <a:r>
              <a:rPr lang="en-US" baseline="0" dirty="0" smtClean="0"/>
              <a:t> Investment credit replaces the current capital credit and is transferrable</a:t>
            </a:r>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3</a:t>
            </a:fld>
            <a:endParaRPr lang="en-US" dirty="0"/>
          </a:p>
        </p:txBody>
      </p:sp>
    </p:spTree>
    <p:extLst>
      <p:ext uri="{BB962C8B-B14F-4D97-AF65-F5344CB8AC3E}">
        <p14:creationId xmlns:p14="http://schemas.microsoft.com/office/powerpoint/2010/main" val="1536742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ET-TC worksheet no longer utilized. Modified and Changed to Schedule EC.</a:t>
            </a:r>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66</a:t>
            </a:fld>
            <a:endParaRPr lang="en-US" dirty="0"/>
          </a:p>
        </p:txBody>
      </p:sp>
    </p:spTree>
    <p:extLst>
      <p:ext uri="{BB962C8B-B14F-4D97-AF65-F5344CB8AC3E}">
        <p14:creationId xmlns:p14="http://schemas.microsoft.com/office/powerpoint/2010/main" val="574550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ET-TC worksheet no longer utilized. Modified and Changed to Schedule EC.</a:t>
            </a:r>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67</a:t>
            </a:fld>
            <a:endParaRPr lang="en-US" dirty="0"/>
          </a:p>
        </p:txBody>
      </p:sp>
    </p:spTree>
    <p:extLst>
      <p:ext uri="{BB962C8B-B14F-4D97-AF65-F5344CB8AC3E}">
        <p14:creationId xmlns:p14="http://schemas.microsoft.com/office/powerpoint/2010/main" val="654591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p:spPr>
        <p:txBody>
          <a:bodyPr/>
          <a:lstStyle/>
          <a:p>
            <a:r>
              <a:rPr lang="en-US" altLang="en-US" smtClean="0">
                <a:latin typeface="Arial" panose="020B0604020202020204" pitchFamily="34" charset="0"/>
              </a:rPr>
              <a:t>Take Name Cards with us.</a:t>
            </a:r>
          </a:p>
        </p:txBody>
      </p:sp>
      <p:sp>
        <p:nvSpPr>
          <p:cNvPr id="4" name="Slide Number Placeholder 3"/>
          <p:cNvSpPr>
            <a:spLocks noGrp="1"/>
          </p:cNvSpPr>
          <p:nvPr>
            <p:ph type="sldNum" sz="quarter" idx="5"/>
          </p:nvPr>
        </p:nvSpPr>
        <p:spPr/>
        <p:txBody>
          <a:bodyPr/>
          <a:lstStyle>
            <a:lvl1pPr defTabSz="904875" eaLnBrk="0" hangingPunct="0">
              <a:defRPr>
                <a:solidFill>
                  <a:schemeClr val="tx1"/>
                </a:solidFill>
                <a:latin typeface="Garamond" panose="02020404030301010803" pitchFamily="18" charset="0"/>
                <a:cs typeface="Arial" panose="020B0604020202020204" pitchFamily="34" charset="0"/>
              </a:defRPr>
            </a:lvl1pPr>
            <a:lvl2pPr marL="742950" indent="-285750" defTabSz="904875" eaLnBrk="0" hangingPunct="0">
              <a:defRPr>
                <a:solidFill>
                  <a:schemeClr val="tx1"/>
                </a:solidFill>
                <a:latin typeface="Garamond" panose="02020404030301010803" pitchFamily="18" charset="0"/>
                <a:cs typeface="Arial" panose="020B0604020202020204" pitchFamily="34" charset="0"/>
              </a:defRPr>
            </a:lvl2pPr>
            <a:lvl3pPr marL="1143000" indent="-228600" defTabSz="904875" eaLnBrk="0" hangingPunct="0">
              <a:defRPr>
                <a:solidFill>
                  <a:schemeClr val="tx1"/>
                </a:solidFill>
                <a:latin typeface="Garamond" panose="02020404030301010803" pitchFamily="18" charset="0"/>
                <a:cs typeface="Arial" panose="020B0604020202020204" pitchFamily="34" charset="0"/>
              </a:defRPr>
            </a:lvl3pPr>
            <a:lvl4pPr marL="1600200" indent="-228600" defTabSz="904875" eaLnBrk="0" hangingPunct="0">
              <a:defRPr>
                <a:solidFill>
                  <a:schemeClr val="tx1"/>
                </a:solidFill>
                <a:latin typeface="Garamond" panose="02020404030301010803" pitchFamily="18" charset="0"/>
                <a:cs typeface="Arial" panose="020B0604020202020204" pitchFamily="34" charset="0"/>
              </a:defRPr>
            </a:lvl4pPr>
            <a:lvl5pPr marL="2057400" indent="-228600" defTabSz="904875" eaLnBrk="0" hangingPunct="0">
              <a:defRPr>
                <a:solidFill>
                  <a:schemeClr val="tx1"/>
                </a:solidFill>
                <a:latin typeface="Garamond" panose="02020404030301010803" pitchFamily="18" charset="0"/>
                <a:cs typeface="Arial" panose="020B0604020202020204" pitchFamily="34" charset="0"/>
              </a:defRPr>
            </a:lvl5pPr>
            <a:lvl6pPr marL="2514600" indent="-228600" defTabSz="904875"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04875"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04875"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04875"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0DFBF865-59A5-4295-A228-D847862222D5}" type="slidenum">
              <a:rPr lang="en-US" altLang="en-US">
                <a:latin typeface="Arial" panose="020B0604020202020204" pitchFamily="34" charset="0"/>
              </a:rPr>
              <a:pPr eaLnBrk="1" hangingPunct="1"/>
              <a:t>68</a:t>
            </a:fld>
            <a:endParaRPr lang="en-US" altLang="en-US">
              <a:latin typeface="Arial" panose="020B0604020202020204" pitchFamily="34" charset="0"/>
            </a:endParaRPr>
          </a:p>
        </p:txBody>
      </p:sp>
    </p:spTree>
    <p:extLst>
      <p:ext uri="{BB962C8B-B14F-4D97-AF65-F5344CB8AC3E}">
        <p14:creationId xmlns:p14="http://schemas.microsoft.com/office/powerpoint/2010/main" val="3421253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requirements.  Additions</a:t>
            </a:r>
            <a:r>
              <a:rPr lang="en-US" baseline="0" dirty="0" smtClean="0"/>
              <a:t> include national security, electric power, pipeline and related industries, motion pictures and record production to name a few</a:t>
            </a:r>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4</a:t>
            </a:fld>
            <a:endParaRPr lang="en-US" dirty="0"/>
          </a:p>
        </p:txBody>
      </p:sp>
    </p:spTree>
    <p:extLst>
      <p:ext uri="{BB962C8B-B14F-4D97-AF65-F5344CB8AC3E}">
        <p14:creationId xmlns:p14="http://schemas.microsoft.com/office/powerpoint/2010/main" val="1330962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Assuming</a:t>
            </a:r>
            <a:r>
              <a:rPr lang="en-US" baseline="0" dirty="0" smtClean="0"/>
              <a:t> that the method is irrevocable unless the agreement is amended.</a:t>
            </a:r>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7</a:t>
            </a:fld>
            <a:endParaRPr lang="en-US" dirty="0"/>
          </a:p>
        </p:txBody>
      </p:sp>
    </p:spTree>
    <p:extLst>
      <p:ext uri="{BB962C8B-B14F-4D97-AF65-F5344CB8AC3E}">
        <p14:creationId xmlns:p14="http://schemas.microsoft.com/office/powerpoint/2010/main" val="1611054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some combination of these taxes</a:t>
            </a:r>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8</a:t>
            </a:fld>
            <a:endParaRPr lang="en-US" dirty="0"/>
          </a:p>
        </p:txBody>
      </p:sp>
    </p:spTree>
    <p:extLst>
      <p:ext uri="{BB962C8B-B14F-4D97-AF65-F5344CB8AC3E}">
        <p14:creationId xmlns:p14="http://schemas.microsoft.com/office/powerpoint/2010/main" val="3868769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Commissioner of Labor determines that the county qualifies as a ‘Targeted</a:t>
            </a:r>
            <a:r>
              <a:rPr lang="en-US" baseline="0" dirty="0" smtClean="0"/>
              <a:t> County’.  Secretary of Commerce determines that  the project has economic benefit to the targeted county. Dept of Labor will periodically verify the actual number &amp; Wages of veterans employed by the company</a:t>
            </a:r>
          </a:p>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12</a:t>
            </a:fld>
            <a:endParaRPr lang="en-US" dirty="0"/>
          </a:p>
        </p:txBody>
      </p:sp>
    </p:spTree>
    <p:extLst>
      <p:ext uri="{BB962C8B-B14F-4D97-AF65-F5344CB8AC3E}">
        <p14:creationId xmlns:p14="http://schemas.microsoft.com/office/powerpoint/2010/main" val="2650173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2010 Census data.  Approximately</a:t>
            </a:r>
            <a:r>
              <a:rPr lang="en-US" baseline="0" dirty="0" smtClean="0"/>
              <a:t> 39% of Alabama counties qualify as targeted counties</a:t>
            </a:r>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13</a:t>
            </a:fld>
            <a:endParaRPr lang="en-US" dirty="0"/>
          </a:p>
        </p:txBody>
      </p:sp>
    </p:spTree>
    <p:extLst>
      <p:ext uri="{BB962C8B-B14F-4D97-AF65-F5344CB8AC3E}">
        <p14:creationId xmlns:p14="http://schemas.microsoft.com/office/powerpoint/2010/main" val="252554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15</a:t>
            </a:fld>
            <a:endParaRPr lang="en-US" dirty="0"/>
          </a:p>
        </p:txBody>
      </p:sp>
    </p:spTree>
    <p:extLst>
      <p:ext uri="{BB962C8B-B14F-4D97-AF65-F5344CB8AC3E}">
        <p14:creationId xmlns:p14="http://schemas.microsoft.com/office/powerpoint/2010/main" val="843173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F71E92F-A86C-42D7-88B8-EE52AEEC96EF}" type="datetime1">
              <a:rPr lang="en-US" smtClean="0"/>
              <a:t>1/13/2016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02111984F56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05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3A3C7-E10F-465D-AC3B-066B267F3AD3}" type="datetime1">
              <a:rPr lang="en-US" smtClean="0"/>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5966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83DD4A-D39D-4172-9294-9613275C9CDF}" type="datetime1">
              <a:rPr lang="en-US" smtClean="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3796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7C67D-6078-4FA4-9572-624E07BD520F}" type="datetime1">
              <a:rPr lang="en-US" smtClean="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3859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7CD7BE-EDF9-41A1-AC1D-E7D753D44690}" type="datetime1">
              <a:rPr lang="en-US" smtClean="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87964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3C151-28F2-4A0D-B693-92467DEF202D}" type="datetime1">
              <a:rPr lang="en-US" smtClean="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537594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3C151-28F2-4A0D-B693-92467DEF202D}" type="datetime1">
              <a:rPr lang="en-US" smtClean="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126869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1B9A38-00C2-4390-AD01-4AAD8872E04D}" type="datetime1">
              <a:rPr lang="en-US" smtClean="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881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24796D-4CA7-4012-BFF6-CFD739B3397B}" type="datetime1">
              <a:rPr lang="en-US" smtClean="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334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C8ABC47-786D-4334-A82B-E7BD193E34B5}" type="datetime1">
              <a:rPr lang="en-US"/>
              <a:pPr>
                <a:defRPr/>
              </a:pPr>
              <a:t>1/13/2016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00713AD-CE13-402E-AFF6-6E0B7847FFFD}" type="slidenum">
              <a:rPr lang="en-US" altLang="en-US"/>
              <a:pPr/>
              <a:t>‹#›</a:t>
            </a:fld>
            <a:endParaRPr lang="en-US" altLang="en-US"/>
          </a:p>
        </p:txBody>
      </p:sp>
    </p:spTree>
    <p:extLst>
      <p:ext uri="{BB962C8B-B14F-4D97-AF65-F5344CB8AC3E}">
        <p14:creationId xmlns:p14="http://schemas.microsoft.com/office/powerpoint/2010/main" val="35967985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5FB54C-D2A1-4966-9955-15BD26D08E31}" type="datetime1">
              <a:rPr lang="en-US" smtClean="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68979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7BE829-B9CD-44A0-B249-587EAFF458E4}" type="datetime1">
              <a:rPr lang="en-US" smtClean="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771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F2000A-EA0C-4412-8E87-1ECA3C8337E4}" type="datetime1">
              <a:rPr lang="en-US" smtClean="0"/>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1947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F9D8F6-EA70-4369-B0E4-3F4B0E386DEB}" type="datetime1">
              <a:rPr lang="en-US" smtClean="0"/>
              <a:t>1/13/2016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3981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B07186-46B9-497F-8C2D-441416568D60}" type="datetime1">
              <a:rPr lang="en-US" smtClean="0"/>
              <a:t>1/13/2016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1185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B9E8C-0E48-4C98-91B7-D220762AE1CB}" type="datetime1">
              <a:rPr lang="en-US" smtClean="0"/>
              <a:t>1/13/2016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16109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63C51C-6DB7-40B6-AC85-A7DE590F6BB3}" type="datetime1">
              <a:rPr lang="en-US" smtClean="0"/>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227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A5F1BF-00CA-4AC6-9284-2ADC65C321CE}" type="datetime1">
              <a:rPr lang="en-US" smtClean="0"/>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228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93C151-28F2-4A0D-B693-92467DEF202D}" type="datetime1">
              <a:rPr lang="en-US" smtClean="0"/>
              <a:t>1/13/2016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23851764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Slide Number Placeholder 1"/>
          <p:cNvSpPr>
            <a:spLocks noGrp="1"/>
          </p:cNvSpPr>
          <p:nvPr>
            <p:ph type="sldNum" sz="quarter" idx="12"/>
          </p:nvPr>
        </p:nvSpPr>
        <p:spPr bwMode="auto">
          <a:xfrm>
            <a:off x="10130119" y="-1075871"/>
            <a:ext cx="838199" cy="767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en-US" altLang="en-US" dirty="0">
              <a:solidFill>
                <a:schemeClr val="tx2"/>
              </a:solidFill>
            </a:endParaRPr>
          </a:p>
        </p:txBody>
      </p:sp>
      <p:sp>
        <p:nvSpPr>
          <p:cNvPr id="2050" name="Rectangle 2"/>
          <p:cNvSpPr>
            <a:spLocks noGrp="1" noChangeArrowheads="1"/>
          </p:cNvSpPr>
          <p:nvPr>
            <p:ph type="title" idx="4294967295"/>
          </p:nvPr>
        </p:nvSpPr>
        <p:spPr>
          <a:xfrm>
            <a:off x="0" y="274638"/>
            <a:ext cx="8229600" cy="1418238"/>
          </a:xfrm>
        </p:spPr>
        <p:txBody>
          <a:bodyPr rtlCol="0">
            <a:normAutofit fontScale="90000"/>
          </a:bodyPr>
          <a:lstStyle/>
          <a:p>
            <a:pPr>
              <a:defRPr/>
            </a:pPr>
            <a:r>
              <a:rPr lang="en-US" sz="3700" dirty="0"/>
              <a:t>	</a:t>
            </a:r>
            <a:r>
              <a:rPr lang="en-US" sz="3700" dirty="0" smtClean="0"/>
              <a:t/>
            </a:r>
            <a:br>
              <a:rPr lang="en-US" sz="3700" dirty="0" smtClean="0"/>
            </a:br>
            <a:r>
              <a:rPr lang="en-US" sz="4000" b="1" dirty="0" smtClean="0"/>
              <a:t>Alabama </a:t>
            </a:r>
            <a:r>
              <a:rPr lang="en-US" sz="4000" b="1" dirty="0"/>
              <a:t>Department of Revenue</a:t>
            </a:r>
            <a:br>
              <a:rPr lang="en-US" sz="4000" b="1" dirty="0"/>
            </a:br>
            <a:r>
              <a:rPr lang="en-US" sz="4000" b="1" dirty="0"/>
              <a:t>	Individual &amp; Corporate Tax Division</a:t>
            </a:r>
          </a:p>
        </p:txBody>
      </p:sp>
      <p:sp>
        <p:nvSpPr>
          <p:cNvPr id="10243" name="Rectangle 3"/>
          <p:cNvSpPr>
            <a:spLocks noGrp="1" noChangeArrowheads="1"/>
          </p:cNvSpPr>
          <p:nvPr>
            <p:ph type="subTitle" idx="4294967295"/>
          </p:nvPr>
        </p:nvSpPr>
        <p:spPr>
          <a:xfrm>
            <a:off x="6553200" y="1692876"/>
            <a:ext cx="5638800" cy="4936524"/>
          </a:xfrm>
        </p:spPr>
        <p:txBody>
          <a:bodyPr>
            <a:normAutofit lnSpcReduction="10000"/>
          </a:bodyPr>
          <a:lstStyle/>
          <a:p>
            <a:pPr marL="0" indent="0" algn="ctr">
              <a:lnSpc>
                <a:spcPct val="90000"/>
              </a:lnSpc>
              <a:buNone/>
              <a:defRPr/>
            </a:pPr>
            <a:r>
              <a:rPr lang="en-US" sz="2800" b="1" dirty="0" smtClean="0">
                <a:solidFill>
                  <a:schemeClr val="accent5"/>
                </a:solidFill>
              </a:rPr>
              <a:t>       </a:t>
            </a:r>
          </a:p>
          <a:p>
            <a:pPr marL="0" indent="0" algn="ctr">
              <a:lnSpc>
                <a:spcPct val="90000"/>
              </a:lnSpc>
              <a:buNone/>
              <a:defRPr/>
            </a:pPr>
            <a:r>
              <a:rPr lang="en-US" sz="2800" b="1" u="sng" dirty="0" smtClean="0">
                <a:solidFill>
                  <a:schemeClr val="accent5"/>
                </a:solidFill>
              </a:rPr>
              <a:t>CPE Training</a:t>
            </a:r>
          </a:p>
          <a:p>
            <a:pPr marL="0" indent="0" algn="ctr">
              <a:lnSpc>
                <a:spcPct val="90000"/>
              </a:lnSpc>
              <a:buNone/>
              <a:defRPr/>
            </a:pPr>
            <a:r>
              <a:rPr lang="en-US" sz="2800" b="1" dirty="0" smtClean="0">
                <a:solidFill>
                  <a:schemeClr val="accent5"/>
                </a:solidFill>
              </a:rPr>
              <a:t>January, 2016</a:t>
            </a:r>
          </a:p>
          <a:p>
            <a:pPr marL="0" indent="0" algn="ctr">
              <a:lnSpc>
                <a:spcPct val="90000"/>
              </a:lnSpc>
              <a:buNone/>
              <a:defRPr/>
            </a:pPr>
            <a:endParaRPr lang="en-US" sz="2800" b="1" dirty="0">
              <a:solidFill>
                <a:schemeClr val="accent5"/>
              </a:solidFill>
            </a:endParaRPr>
          </a:p>
          <a:p>
            <a:pPr marL="0" indent="0" algn="ctr">
              <a:lnSpc>
                <a:spcPct val="90000"/>
              </a:lnSpc>
              <a:buNone/>
              <a:defRPr/>
            </a:pPr>
            <a:r>
              <a:rPr lang="en-US" sz="2000" b="1" dirty="0" smtClean="0">
                <a:solidFill>
                  <a:schemeClr val="accent5"/>
                </a:solidFill>
              </a:rPr>
              <a:t>Lynn Schoener, CPA, FAS II</a:t>
            </a:r>
          </a:p>
          <a:p>
            <a:pPr marL="0" indent="0" algn="ctr">
              <a:lnSpc>
                <a:spcPct val="90000"/>
              </a:lnSpc>
              <a:buNone/>
              <a:defRPr/>
            </a:pPr>
            <a:r>
              <a:rPr lang="en-US" sz="2000" b="1" dirty="0" smtClean="0">
                <a:solidFill>
                  <a:schemeClr val="accent5"/>
                </a:solidFill>
              </a:rPr>
              <a:t>(334) 353-8045</a:t>
            </a:r>
          </a:p>
          <a:p>
            <a:pPr marL="0" indent="0" algn="ctr">
              <a:lnSpc>
                <a:spcPct val="90000"/>
              </a:lnSpc>
              <a:buNone/>
              <a:defRPr/>
            </a:pPr>
            <a:r>
              <a:rPr lang="en-US" sz="2000" b="1" dirty="0" smtClean="0">
                <a:solidFill>
                  <a:schemeClr val="accent5"/>
                </a:solidFill>
              </a:rPr>
              <a:t>lynn.schoener@revenue.alabama.gov</a:t>
            </a:r>
          </a:p>
          <a:p>
            <a:pPr marL="0" indent="0" algn="ctr">
              <a:lnSpc>
                <a:spcPct val="90000"/>
              </a:lnSpc>
              <a:buNone/>
              <a:defRPr/>
            </a:pPr>
            <a:endParaRPr lang="en-US" sz="2000" b="1" dirty="0" smtClean="0">
              <a:solidFill>
                <a:schemeClr val="accent5"/>
              </a:solidFill>
            </a:endParaRPr>
          </a:p>
          <a:p>
            <a:pPr marL="0" indent="0" algn="ctr">
              <a:lnSpc>
                <a:spcPct val="90000"/>
              </a:lnSpc>
              <a:buNone/>
              <a:defRPr/>
            </a:pPr>
            <a:r>
              <a:rPr lang="en-US" sz="2000" b="1" dirty="0" smtClean="0">
                <a:solidFill>
                  <a:schemeClr val="accent5"/>
                </a:solidFill>
              </a:rPr>
              <a:t>Andrea Wyatt, Revenue Examiner III</a:t>
            </a:r>
          </a:p>
          <a:p>
            <a:pPr marL="0" indent="0" algn="ctr">
              <a:lnSpc>
                <a:spcPct val="90000"/>
              </a:lnSpc>
              <a:buNone/>
              <a:defRPr/>
            </a:pPr>
            <a:r>
              <a:rPr lang="en-US" sz="2000" b="1" dirty="0" smtClean="0">
                <a:solidFill>
                  <a:schemeClr val="accent5"/>
                </a:solidFill>
              </a:rPr>
              <a:t>(334) 353-9447</a:t>
            </a:r>
          </a:p>
          <a:p>
            <a:pPr marL="0" indent="0" algn="ctr">
              <a:lnSpc>
                <a:spcPct val="90000"/>
              </a:lnSpc>
              <a:buNone/>
              <a:defRPr/>
            </a:pPr>
            <a:r>
              <a:rPr lang="en-US" sz="2000" b="1" dirty="0" smtClean="0">
                <a:solidFill>
                  <a:schemeClr val="accent5"/>
                </a:solidFill>
              </a:rPr>
              <a:t>andrea.wyatt@revenue.alabama.gov</a:t>
            </a:r>
            <a:endParaRPr lang="en-US" sz="2000" b="1" dirty="0">
              <a:solidFill>
                <a:schemeClr val="accent5"/>
              </a:solidFill>
            </a:endParaRPr>
          </a:p>
          <a:p>
            <a:pPr marL="0" indent="0">
              <a:lnSpc>
                <a:spcPct val="90000"/>
              </a:lnSpc>
              <a:buNone/>
              <a:defRPr/>
            </a:pPr>
            <a:endParaRPr lang="en-US" sz="1600" b="1" dirty="0" smtClean="0"/>
          </a:p>
          <a:p>
            <a:pPr marL="0" indent="0">
              <a:lnSpc>
                <a:spcPct val="90000"/>
              </a:lnSpc>
              <a:buNone/>
              <a:defRPr/>
            </a:pPr>
            <a:endParaRPr lang="en-US" sz="1800" dirty="0" smtClean="0"/>
          </a:p>
          <a:p>
            <a:pPr marL="0" indent="0" algn="ctr">
              <a:lnSpc>
                <a:spcPct val="90000"/>
              </a:lnSpc>
              <a:buNone/>
              <a:defRPr/>
            </a:pPr>
            <a:endParaRPr lang="en-US" sz="3600" dirty="0"/>
          </a:p>
          <a:p>
            <a:pPr marL="0" indent="0">
              <a:lnSpc>
                <a:spcPct val="90000"/>
              </a:lnSpc>
              <a:buNone/>
              <a:defRPr/>
            </a:pPr>
            <a:endParaRPr lang="en-US" sz="3600" dirty="0"/>
          </a:p>
          <a:p>
            <a:pPr marL="0" indent="0" algn="ctr">
              <a:lnSpc>
                <a:spcPct val="90000"/>
              </a:lnSpc>
              <a:buNone/>
              <a:defRPr/>
            </a:pPr>
            <a:endParaRPr lang="en-US" sz="2800" dirty="0"/>
          </a:p>
          <a:p>
            <a:pPr marL="0" indent="0" algn="ctr">
              <a:lnSpc>
                <a:spcPct val="90000"/>
              </a:lnSpc>
              <a:buNone/>
              <a:defRPr/>
            </a:pPr>
            <a:endParaRPr lang="en-US" sz="3600" dirty="0"/>
          </a:p>
          <a:p>
            <a:pPr marL="0" indent="0" algn="ctr">
              <a:lnSpc>
                <a:spcPct val="90000"/>
              </a:lnSpc>
              <a:buNone/>
              <a:defRPr/>
            </a:pPr>
            <a:endParaRPr lang="en-US" sz="3600" dirty="0"/>
          </a:p>
          <a:p>
            <a:pPr marL="0" indent="0" algn="ctr">
              <a:lnSpc>
                <a:spcPct val="90000"/>
              </a:lnSpc>
              <a:buNone/>
              <a:defRPr/>
            </a:pPr>
            <a:endParaRPr lang="en-US" sz="3600" dirty="0"/>
          </a:p>
        </p:txBody>
      </p:sp>
      <p:pic>
        <p:nvPicPr>
          <p:cNvPr id="102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524" y="2150076"/>
            <a:ext cx="2964077" cy="3150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8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Act 2015-027 (HB 58)</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2400" dirty="0" smtClean="0">
                <a:solidFill>
                  <a:schemeClr val="tx1"/>
                </a:solidFill>
                <a:latin typeface="Times New Roman" panose="02020603050405020304" pitchFamily="18" charset="0"/>
                <a:cs typeface="Times New Roman" panose="02020603050405020304" pitchFamily="18" charset="0"/>
              </a:rPr>
              <a:t>Capital Investment Credit cont’d</a:t>
            </a:r>
          </a:p>
          <a:p>
            <a:pPr indent="171450">
              <a:buFont typeface="Wingdings" panose="05000000000000000000" pitchFamily="2" charset="2"/>
              <a:buChar char="ü"/>
            </a:pPr>
            <a:r>
              <a:rPr lang="en-US" sz="2400" dirty="0" smtClean="0">
                <a:solidFill>
                  <a:schemeClr val="tx1"/>
                </a:solidFill>
                <a:latin typeface="Times New Roman" panose="02020603050405020304" pitchFamily="18" charset="0"/>
                <a:cs typeface="Times New Roman" panose="02020603050405020304" pitchFamily="18" charset="0"/>
              </a:rPr>
              <a:t> Allow the credit to a pass through entity as long as the project provides for:</a:t>
            </a:r>
          </a:p>
          <a:p>
            <a:pPr marL="1085850" lvl="1" indent="-342900">
              <a:buFont typeface="Wingdings" panose="05000000000000000000" pitchFamily="2" charset="2"/>
              <a:buChar char="§"/>
            </a:pPr>
            <a:r>
              <a:rPr lang="en-US" sz="2400" dirty="0" smtClean="0">
                <a:solidFill>
                  <a:schemeClr val="tx1"/>
                </a:solidFill>
                <a:latin typeface="Times New Roman" panose="02020603050405020304" pitchFamily="18" charset="0"/>
                <a:cs typeface="Times New Roman" panose="02020603050405020304" pitchFamily="18" charset="0"/>
              </a:rPr>
              <a:t>The credit to be applied against 1) Employee stock owners</a:t>
            </a:r>
          </a:p>
          <a:p>
            <a:pPr lvl="8" indent="0">
              <a:buNone/>
            </a:pPr>
            <a:r>
              <a:rPr lang="en-US" sz="2400" dirty="0" smtClean="0">
                <a:solidFill>
                  <a:schemeClr val="tx1"/>
                </a:solidFill>
                <a:latin typeface="Times New Roman" panose="02020603050405020304" pitchFamily="18" charset="0"/>
                <a:cs typeface="Times New Roman" panose="02020603050405020304" pitchFamily="18" charset="0"/>
              </a:rPr>
              <a:t>   	      2) Mutual Funds</a:t>
            </a:r>
          </a:p>
          <a:p>
            <a:pPr lvl="8" indent="0">
              <a:buNone/>
            </a:pPr>
            <a:r>
              <a:rPr lang="en-US" sz="2400" dirty="0" smtClean="0">
                <a:solidFill>
                  <a:schemeClr val="tx1"/>
                </a:solidFill>
                <a:latin typeface="Times New Roman" panose="02020603050405020304" pitchFamily="18" charset="0"/>
                <a:cs typeface="Times New Roman" panose="02020603050405020304" pitchFamily="18" charset="0"/>
              </a:rPr>
              <a:t>               3) Real Estate Investment Trusts</a:t>
            </a:r>
          </a:p>
          <a:p>
            <a:pPr lvl="1" indent="0">
              <a:buNone/>
            </a:pP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493305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4005" y="3665100"/>
            <a:ext cx="8825658" cy="1310732"/>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Act 2015-041 (HB57)</a:t>
            </a: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1741432" y="2669059"/>
            <a:ext cx="8428179" cy="704337"/>
          </a:xfrm>
        </p:spPr>
        <p:txBody>
          <a:bodyPr>
            <a:noAutofit/>
          </a:bodyPr>
          <a:lstStyle/>
          <a:p>
            <a:pPr algn="ctr"/>
            <a:r>
              <a:rPr lang="en-US" sz="4000" dirty="0" smtClean="0">
                <a:latin typeface="Times New Roman" panose="02020603050405020304" pitchFamily="18" charset="0"/>
                <a:cs typeface="Times New Roman" panose="02020603050405020304" pitchFamily="18" charset="0"/>
              </a:rPr>
              <a:t> </a:t>
            </a:r>
          </a:p>
          <a:p>
            <a:pPr algn="ctr"/>
            <a:r>
              <a:rPr lang="en-US" sz="4800" dirty="0" smtClean="0">
                <a:latin typeface="Times New Roman" panose="02020603050405020304" pitchFamily="18" charset="0"/>
                <a:cs typeface="Times New Roman" panose="02020603050405020304" pitchFamily="18" charset="0"/>
              </a:rPr>
              <a:t>Alabama Veterans &amp;</a:t>
            </a:r>
          </a:p>
          <a:p>
            <a:pPr algn="ctr"/>
            <a:r>
              <a:rPr lang="en-US" sz="4800" dirty="0" smtClean="0">
                <a:latin typeface="Times New Roman" panose="02020603050405020304" pitchFamily="18" charset="0"/>
                <a:cs typeface="Times New Roman" panose="02020603050405020304" pitchFamily="18" charset="0"/>
              </a:rPr>
              <a:t>Targeted Counties Act  </a:t>
            </a:r>
          </a:p>
          <a:p>
            <a:pPr algn="ctr"/>
            <a:r>
              <a:rPr lang="en-US" sz="4000" dirty="0" smtClean="0">
                <a:latin typeface="Times New Roman" panose="02020603050405020304" pitchFamily="18" charset="0"/>
                <a:cs typeface="Times New Roman" panose="02020603050405020304" pitchFamily="18" charset="0"/>
              </a:rPr>
              <a:t>                   </a:t>
            </a:r>
          </a:p>
          <a:p>
            <a:pPr algn="ctr"/>
            <a:r>
              <a:rPr lang="en-US" sz="4000" dirty="0" smtClean="0">
                <a:latin typeface="Times New Roman" panose="02020603050405020304" pitchFamily="18" charset="0"/>
                <a:cs typeface="Times New Roman" panose="02020603050405020304" pitchFamily="18" charset="0"/>
              </a:rPr>
              <a:t>      </a:t>
            </a:r>
            <a:endParaRPr lang="en-US" sz="5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2349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Act 2015-041(HB 57)</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0000" lnSpcReduction="20000"/>
          </a:bodyPr>
          <a:lstStyle/>
          <a:p>
            <a:r>
              <a:rPr lang="en-US" sz="2400" dirty="0" smtClean="0">
                <a:solidFill>
                  <a:schemeClr val="tx1"/>
                </a:solidFill>
                <a:latin typeface="Times New Roman" panose="02020603050405020304" pitchFamily="18" charset="0"/>
                <a:cs typeface="Times New Roman" panose="02020603050405020304" pitchFamily="18" charset="0"/>
              </a:rPr>
              <a:t>Adds provisions to the Alabama Jobs Act</a:t>
            </a:r>
          </a:p>
          <a:p>
            <a:r>
              <a:rPr lang="en-US" sz="2400" dirty="0" smtClean="0">
                <a:solidFill>
                  <a:schemeClr val="tx1"/>
                </a:solidFill>
                <a:latin typeface="Times New Roman" panose="02020603050405020304" pitchFamily="18" charset="0"/>
                <a:cs typeface="Times New Roman" panose="02020603050405020304" pitchFamily="18" charset="0"/>
              </a:rPr>
              <a:t>Defines “Targeted County”</a:t>
            </a:r>
          </a:p>
          <a:p>
            <a:pPr lvl="1">
              <a:buFont typeface="Wingdings" panose="05000000000000000000" pitchFamily="2" charset="2"/>
              <a:buChar char="ü"/>
            </a:pPr>
            <a:r>
              <a:rPr lang="en-US" sz="2400" dirty="0" smtClean="0">
                <a:solidFill>
                  <a:schemeClr val="tx1"/>
                </a:solidFill>
                <a:latin typeface="Times New Roman" panose="02020603050405020304" pitchFamily="18" charset="0"/>
                <a:cs typeface="Times New Roman" panose="02020603050405020304" pitchFamily="18" charset="0"/>
              </a:rPr>
              <a:t>County that has a population of 25,000 or less</a:t>
            </a:r>
          </a:p>
          <a:p>
            <a:r>
              <a:rPr lang="en-US" sz="2400" b="1" dirty="0" smtClean="0">
                <a:solidFill>
                  <a:schemeClr val="tx1"/>
                </a:solidFill>
                <a:latin typeface="Times New Roman" panose="02020603050405020304" pitchFamily="18" charset="0"/>
                <a:cs typeface="Times New Roman" panose="02020603050405020304" pitchFamily="18" charset="0"/>
              </a:rPr>
              <a:t>Jobs </a:t>
            </a:r>
            <a:r>
              <a:rPr lang="en-US" sz="2400" b="1" dirty="0">
                <a:solidFill>
                  <a:schemeClr val="tx1"/>
                </a:solidFill>
                <a:latin typeface="Times New Roman" panose="02020603050405020304" pitchFamily="18" charset="0"/>
                <a:cs typeface="Times New Roman" panose="02020603050405020304" pitchFamily="18" charset="0"/>
              </a:rPr>
              <a:t>Credit </a:t>
            </a:r>
            <a:r>
              <a:rPr lang="en-US" sz="2400" b="1" dirty="0" smtClean="0">
                <a:solidFill>
                  <a:schemeClr val="tx1"/>
                </a:solidFill>
                <a:latin typeface="Times New Roman" panose="02020603050405020304" pitchFamily="18" charset="0"/>
                <a:cs typeface="Times New Roman" panose="02020603050405020304" pitchFamily="18" charset="0"/>
              </a:rPr>
              <a:t>Incentive</a:t>
            </a:r>
          </a:p>
          <a:p>
            <a:pPr marL="457200" indent="0">
              <a:buFont typeface="Wingdings" panose="05000000000000000000" pitchFamily="2" charset="2"/>
              <a:buChar char="ü"/>
            </a:pP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4% of </a:t>
            </a:r>
            <a:r>
              <a:rPr lang="en-US" sz="2400" dirty="0">
                <a:solidFill>
                  <a:schemeClr val="tx1"/>
                </a:solidFill>
                <a:latin typeface="Times New Roman" panose="02020603050405020304" pitchFamily="18" charset="0"/>
                <a:cs typeface="Times New Roman" panose="02020603050405020304" pitchFamily="18" charset="0"/>
              </a:rPr>
              <a:t>previous year’s annual wages of eligible </a:t>
            </a:r>
            <a:r>
              <a:rPr lang="en-US" sz="2400" dirty="0" smtClean="0">
                <a:solidFill>
                  <a:schemeClr val="tx1"/>
                </a:solidFill>
                <a:latin typeface="Times New Roman" panose="02020603050405020304" pitchFamily="18" charset="0"/>
                <a:cs typeface="Times New Roman" panose="02020603050405020304" pitchFamily="18" charset="0"/>
              </a:rPr>
              <a:t>employees</a:t>
            </a:r>
          </a:p>
          <a:p>
            <a:pPr marL="457200" indent="0">
              <a:buFont typeface="Wingdings" panose="05000000000000000000" pitchFamily="2" charset="2"/>
              <a:buChar char="ü"/>
            </a:pPr>
            <a:r>
              <a:rPr lang="en-US" sz="2400" dirty="0" smtClean="0">
                <a:solidFill>
                  <a:schemeClr val="tx1"/>
                </a:solidFill>
                <a:latin typeface="Times New Roman" panose="02020603050405020304" pitchFamily="18" charset="0"/>
                <a:cs typeface="Times New Roman" panose="02020603050405020304" pitchFamily="18" charset="0"/>
              </a:rPr>
              <a:t>  Incentive period is 15 years if the project provides goods or services to another qualifying activity within 50 miles of the project site</a:t>
            </a:r>
          </a:p>
          <a:p>
            <a:pPr marL="457200" indent="0">
              <a:buFont typeface="Wingdings" panose="05000000000000000000" pitchFamily="2" charset="2"/>
              <a:buChar char="ü"/>
              <a:tabLst>
                <a:tab pos="855663" algn="l"/>
              </a:tabLst>
            </a:pPr>
            <a:r>
              <a:rPr lang="en-US" sz="2400" dirty="0" smtClean="0">
                <a:solidFill>
                  <a:schemeClr val="tx1"/>
                </a:solidFill>
                <a:latin typeface="Times New Roman" panose="02020603050405020304" pitchFamily="18" charset="0"/>
                <a:cs typeface="Times New Roman" panose="02020603050405020304" pitchFamily="18" charset="0"/>
              </a:rPr>
              <a:t>  Additional .5% of wages is allowed for employers that employed in the prior year 12% of its eligible employees as veterans</a:t>
            </a:r>
          </a:p>
          <a:p>
            <a:pPr marL="457200" indent="0">
              <a:buFont typeface="Wingdings" panose="05000000000000000000" pitchFamily="2" charset="2"/>
              <a:buChar char="ü"/>
              <a:tabLst>
                <a:tab pos="855663" algn="l"/>
              </a:tabLst>
            </a:pPr>
            <a:r>
              <a:rPr lang="en-US" dirty="0" smtClean="0">
                <a:solidFill>
                  <a:schemeClr val="tx1"/>
                </a:solidFill>
                <a:latin typeface="Times New Roman" panose="02020603050405020304" pitchFamily="18" charset="0"/>
                <a:cs typeface="Times New Roman" panose="02020603050405020304" pitchFamily="18" charset="0"/>
              </a:rPr>
              <a:t>Establishes the Accelerate Alabama Fund which can make loans up to $2 mil to the projects </a:t>
            </a:r>
            <a:endParaRPr lang="en-US" sz="2400" dirty="0">
              <a:solidFill>
                <a:schemeClr val="tx1"/>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9563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2015-041 (HB 57)</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Fun facts</a:t>
            </a:r>
          </a:p>
          <a:p>
            <a:pPr lvl="1"/>
            <a:r>
              <a:rPr lang="en-US" dirty="0" smtClean="0"/>
              <a:t>67 Counties in Alabama</a:t>
            </a:r>
          </a:p>
          <a:p>
            <a:pPr lvl="1"/>
            <a:r>
              <a:rPr lang="en-US" dirty="0" smtClean="0"/>
              <a:t>12 have over 100,000 people</a:t>
            </a:r>
          </a:p>
          <a:p>
            <a:pPr lvl="1"/>
            <a:r>
              <a:rPr lang="en-US" dirty="0" smtClean="0"/>
              <a:t>29 have &lt; 100,000 but &gt; 25,000 people</a:t>
            </a:r>
          </a:p>
          <a:p>
            <a:pPr lvl="1"/>
            <a:r>
              <a:rPr lang="en-US" dirty="0" smtClean="0"/>
              <a:t>26 have &lt; 25,000 people</a:t>
            </a:r>
          </a:p>
          <a:p>
            <a:pPr lvl="1"/>
            <a:r>
              <a:rPr lang="en-US" dirty="0" smtClean="0"/>
              <a:t>Largest County is Jefferson County with 660,793</a:t>
            </a:r>
          </a:p>
          <a:p>
            <a:pPr lvl="1"/>
            <a:r>
              <a:rPr lang="en-US" dirty="0" smtClean="0"/>
              <a:t>Smallest County is Greene County with 8,553</a:t>
            </a:r>
          </a:p>
          <a:p>
            <a:pPr lvl="1"/>
            <a:r>
              <a:rPr lang="en-US" dirty="0" smtClean="0"/>
              <a:t>Montgomery is 4</a:t>
            </a:r>
            <a:r>
              <a:rPr lang="en-US" baseline="30000" dirty="0" smtClean="0"/>
              <a:t>th</a:t>
            </a:r>
            <a:r>
              <a:rPr lang="en-US" dirty="0" smtClean="0"/>
              <a:t> Largest County and 2</a:t>
            </a:r>
            <a:r>
              <a:rPr lang="en-US" baseline="30000" dirty="0" smtClean="0"/>
              <a:t>nd</a:t>
            </a:r>
            <a:r>
              <a:rPr lang="en-US" dirty="0" smtClean="0"/>
              <a:t> Largest City in Alabama</a:t>
            </a:r>
          </a:p>
          <a:p>
            <a:pPr lvl="1"/>
            <a:endParaRPr lang="en-US" dirty="0"/>
          </a:p>
        </p:txBody>
      </p:sp>
    </p:spTree>
    <p:extLst>
      <p:ext uri="{BB962C8B-B14F-4D97-AF65-F5344CB8AC3E}">
        <p14:creationId xmlns:p14="http://schemas.microsoft.com/office/powerpoint/2010/main" val="1476543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5570" y="3683154"/>
            <a:ext cx="8825658" cy="1310732"/>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     Act 2015-291 (HB210)</a:t>
            </a: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1794324" y="3683154"/>
            <a:ext cx="8825658" cy="861420"/>
          </a:xfrm>
        </p:spPr>
        <p:txBody>
          <a:bodyPr>
            <a:noAutofit/>
          </a:bodyPr>
          <a:lstStyle/>
          <a:p>
            <a:pPr algn="ctr"/>
            <a:r>
              <a:rPr lang="en-US" sz="5400" dirty="0" smtClean="0">
                <a:latin typeface="Times New Roman" panose="02020603050405020304" pitchFamily="18" charset="0"/>
                <a:cs typeface="Times New Roman" panose="02020603050405020304" pitchFamily="18" charset="0"/>
              </a:rPr>
              <a:t>Administrative Procedures    Act Revisions</a:t>
            </a:r>
          </a:p>
          <a:p>
            <a:pPr algn="ct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2166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Act 2015-291 (HB 210)</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US" sz="2400" dirty="0" smtClean="0">
                <a:solidFill>
                  <a:schemeClr val="tx1"/>
                </a:solidFill>
                <a:latin typeface="Times New Roman" panose="02020603050405020304" pitchFamily="18" charset="0"/>
                <a:cs typeface="Times New Roman" panose="02020603050405020304" pitchFamily="18" charset="0"/>
              </a:rPr>
              <a:t>The disapproval of a rule (a Departmental regulation) may be appealed to the Lt. Governor</a:t>
            </a:r>
          </a:p>
          <a:p>
            <a:r>
              <a:rPr lang="en-US" sz="2400" dirty="0" smtClean="0">
                <a:solidFill>
                  <a:schemeClr val="tx1"/>
                </a:solidFill>
                <a:latin typeface="Times New Roman" panose="02020603050405020304" pitchFamily="18" charset="0"/>
                <a:cs typeface="Times New Roman" panose="02020603050405020304" pitchFamily="18" charset="0"/>
              </a:rPr>
              <a:t>Lt. Governor may review the rule and hold public hearings if necessary within 15 days after the disapproval of the rule</a:t>
            </a:r>
          </a:p>
          <a:p>
            <a:r>
              <a:rPr lang="en-US" sz="2400" dirty="0" smtClean="0">
                <a:solidFill>
                  <a:schemeClr val="tx1"/>
                </a:solidFill>
                <a:latin typeface="Times New Roman" panose="02020603050405020304" pitchFamily="18" charset="0"/>
                <a:cs typeface="Times New Roman" panose="02020603050405020304" pitchFamily="18" charset="0"/>
              </a:rPr>
              <a:t>If the Lt. Governor sustains the disapproval, he or she shall notify the committee and return the rule to the agency</a:t>
            </a:r>
          </a:p>
          <a:p>
            <a:r>
              <a:rPr lang="en-US" sz="2400" dirty="0" smtClean="0">
                <a:solidFill>
                  <a:schemeClr val="tx1"/>
                </a:solidFill>
                <a:latin typeface="Times New Roman" panose="02020603050405020304" pitchFamily="18" charset="0"/>
                <a:cs typeface="Times New Roman" panose="02020603050405020304" pitchFamily="18" charset="0"/>
              </a:rPr>
              <a:t>If the Lt. Governor approves the rule, he or she shall notify the chair of the committee and the rule will become effective upon adjournment of the next special session</a:t>
            </a:r>
          </a:p>
          <a:p>
            <a:pPr marL="0" indent="0">
              <a:buNone/>
            </a:pPr>
            <a:endParaRPr lang="en-US" dirty="0"/>
          </a:p>
        </p:txBody>
      </p:sp>
    </p:spTree>
    <p:extLst>
      <p:ext uri="{BB962C8B-B14F-4D97-AF65-F5344CB8AC3E}">
        <p14:creationId xmlns:p14="http://schemas.microsoft.com/office/powerpoint/2010/main" val="1464275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306695" cy="1340937"/>
          </a:xfrm>
        </p:spPr>
        <p:txBody>
          <a:bodyPr/>
          <a:lstStyle/>
          <a:p>
            <a:r>
              <a:rPr lang="en-US" dirty="0">
                <a:latin typeface="Times New Roman" panose="02020603050405020304" pitchFamily="18" charset="0"/>
                <a:cs typeface="Times New Roman" panose="02020603050405020304" pitchFamily="18" charset="0"/>
              </a:rPr>
              <a:t>Act 2015-291 (HB 210)</a:t>
            </a:r>
            <a:endParaRPr lang="en-US" dirty="0"/>
          </a:p>
        </p:txBody>
      </p:sp>
      <p:sp>
        <p:nvSpPr>
          <p:cNvPr id="3" name="Content Placeholder 2"/>
          <p:cNvSpPr>
            <a:spLocks noGrp="1"/>
          </p:cNvSpPr>
          <p:nvPr>
            <p:ph idx="1"/>
          </p:nvPr>
        </p:nvSpPr>
        <p:spPr>
          <a:xfrm>
            <a:off x="1103312" y="2421924"/>
            <a:ext cx="8946541" cy="4127157"/>
          </a:xfrm>
        </p:spPr>
        <p:txBody>
          <a:bodyPr>
            <a:normAutofit/>
          </a:bodyPr>
          <a:lstStyle/>
          <a:p>
            <a:r>
              <a:rPr lang="en-US" sz="2000" dirty="0" smtClean="0">
                <a:solidFill>
                  <a:schemeClr val="tx1"/>
                </a:solidFill>
                <a:latin typeface="Times New Roman" panose="02020603050405020304" pitchFamily="18" charset="0"/>
                <a:cs typeface="Times New Roman" panose="02020603050405020304" pitchFamily="18" charset="0"/>
              </a:rPr>
              <a:t>If the Lt. Governor fails to approve or disapprove the rule within the 15 day period:</a:t>
            </a:r>
          </a:p>
          <a:p>
            <a:pPr lvl="1">
              <a:buFont typeface="Wingdings" panose="05000000000000000000" pitchFamily="2" charset="2"/>
              <a:buChar char="ü"/>
            </a:pPr>
            <a:r>
              <a:rPr lang="en-US" dirty="0" smtClean="0">
                <a:solidFill>
                  <a:schemeClr val="tx1"/>
                </a:solidFill>
                <a:latin typeface="Times New Roman" panose="02020603050405020304" pitchFamily="18" charset="0"/>
                <a:cs typeface="Times New Roman" panose="02020603050405020304" pitchFamily="18" charset="0"/>
              </a:rPr>
              <a:t>The rule will be deemed approved and will become effective upon adjournment of the next regular session</a:t>
            </a:r>
          </a:p>
          <a:p>
            <a:pPr lvl="1">
              <a:buFont typeface="Wingdings" panose="05000000000000000000" pitchFamily="2" charset="2"/>
              <a:buChar char="ü"/>
            </a:pPr>
            <a:r>
              <a:rPr lang="en-US" dirty="0" smtClean="0">
                <a:solidFill>
                  <a:schemeClr val="tx1"/>
                </a:solidFill>
                <a:latin typeface="Times New Roman" panose="02020603050405020304" pitchFamily="18" charset="0"/>
                <a:cs typeface="Times New Roman" panose="02020603050405020304" pitchFamily="18" charset="0"/>
              </a:rPr>
              <a:t>Unless if prior to that time, the Legislature adopts a joint resolution that overrides the deemed approval of the Lt. Governor and sustains the action of the committee</a:t>
            </a:r>
          </a:p>
          <a:p>
            <a:pPr marL="287338" lvl="1" indent="-287338"/>
            <a:r>
              <a:rPr lang="en-US" dirty="0" smtClean="0">
                <a:solidFill>
                  <a:schemeClr val="tx1"/>
                </a:solidFill>
                <a:latin typeface="Times New Roman" panose="02020603050405020304" pitchFamily="18" charset="0"/>
                <a:cs typeface="Times New Roman" panose="02020603050405020304" pitchFamily="18" charset="0"/>
              </a:rPr>
              <a:t>Extends the time of rules to become effective from 35 days after filing the certified rule to 45 days after filing</a:t>
            </a:r>
          </a:p>
          <a:p>
            <a:pPr marL="287338" lvl="1" indent="-287338"/>
            <a:r>
              <a:rPr lang="en-US" dirty="0" smtClean="0">
                <a:solidFill>
                  <a:schemeClr val="tx1"/>
                </a:solidFill>
                <a:latin typeface="Times New Roman" panose="02020603050405020304" pitchFamily="18" charset="0"/>
                <a:cs typeface="Times New Roman" panose="02020603050405020304" pitchFamily="18" charset="0"/>
              </a:rPr>
              <a:t>Allows the committee to extend that period to 60 days if it determines a business economic impact is required</a:t>
            </a:r>
          </a:p>
          <a:p>
            <a:pPr marL="0" indent="0">
              <a:buNone/>
            </a:pPr>
            <a:endParaRPr lang="en-US" sz="2000" dirty="0"/>
          </a:p>
        </p:txBody>
      </p:sp>
    </p:spTree>
    <p:extLst>
      <p:ext uri="{BB962C8B-B14F-4D97-AF65-F5344CB8AC3E}">
        <p14:creationId xmlns:p14="http://schemas.microsoft.com/office/powerpoint/2010/main" val="1902740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0878" y="3662769"/>
            <a:ext cx="8825658" cy="1310732"/>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     Act 2015-382 (HB243)</a:t>
            </a: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1866311" y="3662769"/>
            <a:ext cx="8825658" cy="861420"/>
          </a:xfrm>
        </p:spPr>
        <p:txBody>
          <a:bodyPr>
            <a:noAutofit/>
          </a:bodyPr>
          <a:lstStyle/>
          <a:p>
            <a:pPr algn="ctr"/>
            <a:r>
              <a:rPr lang="en-US" sz="4800" dirty="0" smtClean="0">
                <a:latin typeface="Times New Roman" panose="02020603050405020304" pitchFamily="18" charset="0"/>
                <a:cs typeface="Times New Roman" panose="02020603050405020304" pitchFamily="18" charset="0"/>
              </a:rPr>
              <a:t>Removes </a:t>
            </a:r>
          </a:p>
          <a:p>
            <a:pPr algn="ctr"/>
            <a:r>
              <a:rPr lang="en-US" sz="4800" dirty="0" smtClean="0">
                <a:latin typeface="Times New Roman" panose="02020603050405020304" pitchFamily="18" charset="0"/>
                <a:cs typeface="Times New Roman" panose="02020603050405020304" pitchFamily="18" charset="0"/>
              </a:rPr>
              <a:t>Certificate of Good </a:t>
            </a:r>
            <a:r>
              <a:rPr lang="en-US" sz="4800" dirty="0">
                <a:latin typeface="Times New Roman" panose="02020603050405020304" pitchFamily="18" charset="0"/>
                <a:cs typeface="Times New Roman" panose="02020603050405020304" pitchFamily="18" charset="0"/>
              </a:rPr>
              <a:t>S</a:t>
            </a:r>
            <a:r>
              <a:rPr lang="en-US" sz="4800" dirty="0" smtClean="0">
                <a:latin typeface="Times New Roman" panose="02020603050405020304" pitchFamily="18" charset="0"/>
                <a:cs typeface="Times New Roman" panose="02020603050405020304" pitchFamily="18" charset="0"/>
              </a:rPr>
              <a:t>tanding</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7340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Act 2015-382 (SB 243)</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32500" lnSpcReduction="20000"/>
          </a:bodyPr>
          <a:lstStyle/>
          <a:p>
            <a:r>
              <a:rPr lang="en-US" sz="5500" b="1" dirty="0" smtClean="0">
                <a:solidFill>
                  <a:schemeClr val="tx1"/>
                </a:solidFill>
                <a:latin typeface="Times New Roman" panose="02020603050405020304" pitchFamily="18" charset="0"/>
                <a:cs typeface="Times New Roman" panose="02020603050405020304" pitchFamily="18" charset="0"/>
              </a:rPr>
              <a:t>Amends</a:t>
            </a:r>
            <a:r>
              <a:rPr lang="en-US" sz="5500" dirty="0" smtClean="0">
                <a:solidFill>
                  <a:schemeClr val="tx1"/>
                </a:solidFill>
                <a:latin typeface="Times New Roman" panose="02020603050405020304" pitchFamily="18" charset="0"/>
                <a:cs typeface="Times New Roman" panose="02020603050405020304" pitchFamily="18" charset="0"/>
              </a:rPr>
              <a:t> 40-2A-10; </a:t>
            </a:r>
            <a:r>
              <a:rPr lang="en-US" sz="5500" b="1" dirty="0" smtClean="0">
                <a:solidFill>
                  <a:schemeClr val="tx1"/>
                </a:solidFill>
                <a:latin typeface="Times New Roman" panose="02020603050405020304" pitchFamily="18" charset="0"/>
                <a:cs typeface="Times New Roman" panose="02020603050405020304" pitchFamily="18" charset="0"/>
              </a:rPr>
              <a:t>removes</a:t>
            </a:r>
            <a:r>
              <a:rPr lang="en-US" sz="5500" dirty="0" smtClean="0">
                <a:solidFill>
                  <a:schemeClr val="tx1"/>
                </a:solidFill>
                <a:latin typeface="Times New Roman" panose="02020603050405020304" pitchFamily="18" charset="0"/>
                <a:cs typeface="Times New Roman" panose="02020603050405020304" pitchFamily="18" charset="0"/>
              </a:rPr>
              <a:t> the Certificate of Good Standing; </a:t>
            </a:r>
            <a:r>
              <a:rPr lang="en-US" sz="5500" b="1" dirty="0" smtClean="0">
                <a:solidFill>
                  <a:schemeClr val="tx1"/>
                </a:solidFill>
                <a:latin typeface="Times New Roman" panose="02020603050405020304" pitchFamily="18" charset="0"/>
                <a:cs typeface="Times New Roman" panose="02020603050405020304" pitchFamily="18" charset="0"/>
              </a:rPr>
              <a:t>provides</a:t>
            </a:r>
            <a:r>
              <a:rPr lang="en-US" sz="5500" dirty="0" smtClean="0">
                <a:solidFill>
                  <a:schemeClr val="tx1"/>
                </a:solidFill>
                <a:latin typeface="Times New Roman" panose="02020603050405020304" pitchFamily="18" charset="0"/>
                <a:cs typeface="Times New Roman" panose="02020603050405020304" pitchFamily="18" charset="0"/>
              </a:rPr>
              <a:t> for a </a:t>
            </a:r>
            <a:r>
              <a:rPr lang="en-US" sz="5500" b="1" i="1" dirty="0" smtClean="0">
                <a:solidFill>
                  <a:schemeClr val="tx1"/>
                </a:solidFill>
                <a:latin typeface="Times New Roman" panose="02020603050405020304" pitchFamily="18" charset="0"/>
                <a:cs typeface="Times New Roman" panose="02020603050405020304" pitchFamily="18" charset="0"/>
              </a:rPr>
              <a:t>Certificate of Compliance</a:t>
            </a:r>
          </a:p>
          <a:p>
            <a:pPr marL="0" indent="0">
              <a:buNone/>
            </a:pPr>
            <a:r>
              <a:rPr lang="en-US" sz="5500" dirty="0" smtClean="0">
                <a:solidFill>
                  <a:schemeClr val="tx1"/>
                </a:solidFill>
                <a:latin typeface="Times New Roman" panose="02020603050405020304" pitchFamily="18" charset="0"/>
                <a:cs typeface="Times New Roman" panose="02020603050405020304" pitchFamily="18" charset="0"/>
              </a:rPr>
              <a:t> </a:t>
            </a:r>
          </a:p>
          <a:p>
            <a:r>
              <a:rPr lang="en-US" sz="5500" dirty="0" smtClean="0">
                <a:solidFill>
                  <a:schemeClr val="tx1"/>
                </a:solidFill>
                <a:latin typeface="Times New Roman" panose="02020603050405020304" pitchFamily="18" charset="0"/>
                <a:cs typeface="Times New Roman" panose="02020603050405020304" pitchFamily="18" charset="0"/>
              </a:rPr>
              <a:t>Certifies an entity is in compliance with </a:t>
            </a:r>
            <a:r>
              <a:rPr lang="en-US" sz="5500" b="1" u="sng" dirty="0" smtClean="0">
                <a:solidFill>
                  <a:schemeClr val="tx1"/>
                </a:solidFill>
                <a:latin typeface="Times New Roman" panose="02020603050405020304" pitchFamily="18" charset="0"/>
                <a:cs typeface="Times New Roman" panose="02020603050405020304" pitchFamily="18" charset="0"/>
              </a:rPr>
              <a:t>ALL </a:t>
            </a:r>
            <a:r>
              <a:rPr lang="en-US" sz="5500" b="1" dirty="0">
                <a:solidFill>
                  <a:schemeClr val="tx1"/>
                </a:solidFill>
                <a:latin typeface="Times New Roman" panose="02020603050405020304" pitchFamily="18" charset="0"/>
                <a:cs typeface="Times New Roman" panose="02020603050405020304" pitchFamily="18" charset="0"/>
              </a:rPr>
              <a:t> </a:t>
            </a:r>
            <a:r>
              <a:rPr lang="en-US" sz="5500" b="1" dirty="0" smtClean="0">
                <a:solidFill>
                  <a:schemeClr val="tx1"/>
                </a:solidFill>
                <a:latin typeface="Times New Roman" panose="02020603050405020304" pitchFamily="18" charset="0"/>
                <a:cs typeface="Times New Roman" panose="02020603050405020304" pitchFamily="18" charset="0"/>
              </a:rPr>
              <a:t>state taxes administered by ADOR</a:t>
            </a:r>
            <a:endParaRPr lang="en-US" sz="55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en-US" sz="5500" dirty="0" smtClean="0">
              <a:solidFill>
                <a:schemeClr val="tx1"/>
              </a:solidFill>
              <a:latin typeface="Times New Roman" panose="02020603050405020304" pitchFamily="18" charset="0"/>
              <a:cs typeface="Times New Roman" panose="02020603050405020304" pitchFamily="18" charset="0"/>
            </a:endParaRPr>
          </a:p>
          <a:p>
            <a:r>
              <a:rPr lang="en-US" sz="5500" dirty="0" smtClean="0">
                <a:solidFill>
                  <a:schemeClr val="tx1"/>
                </a:solidFill>
                <a:latin typeface="Times New Roman" panose="02020603050405020304" pitchFamily="18" charset="0"/>
                <a:cs typeface="Times New Roman" panose="02020603050405020304" pitchFamily="18" charset="0"/>
              </a:rPr>
              <a:t>Taxpayer makes request on-line</a:t>
            </a:r>
          </a:p>
          <a:p>
            <a:pPr marL="0" indent="0">
              <a:buNone/>
            </a:pPr>
            <a:endParaRPr lang="en-US" sz="5500" u="sng" dirty="0">
              <a:solidFill>
                <a:schemeClr val="tx1"/>
              </a:solidFill>
              <a:latin typeface="Times New Roman" panose="02020603050405020304" pitchFamily="18" charset="0"/>
              <a:cs typeface="Times New Roman" panose="02020603050405020304" pitchFamily="18" charset="0"/>
            </a:endParaRPr>
          </a:p>
          <a:p>
            <a:r>
              <a:rPr lang="en-US" sz="5500" dirty="0" smtClean="0">
                <a:solidFill>
                  <a:schemeClr val="tx1"/>
                </a:solidFill>
                <a:latin typeface="Times New Roman" panose="02020603050405020304" pitchFamily="18" charset="0"/>
                <a:cs typeface="Times New Roman" panose="02020603050405020304" pitchFamily="18" charset="0"/>
              </a:rPr>
              <a:t>There will be a fee of $10 for each certificate and a $4 processing fee is charged by Alabama Interactive</a:t>
            </a:r>
          </a:p>
          <a:p>
            <a:pPr marL="0" indent="0">
              <a:buNone/>
            </a:pPr>
            <a:r>
              <a:rPr lang="en-US" sz="5500" dirty="0">
                <a:solidFill>
                  <a:schemeClr val="tx1"/>
                </a:solidFill>
              </a:rPr>
              <a:t>	</a:t>
            </a:r>
            <a:r>
              <a:rPr lang="en-US" sz="5500" dirty="0" smtClean="0">
                <a:solidFill>
                  <a:schemeClr val="tx1"/>
                </a:solidFill>
              </a:rPr>
              <a:t>	</a:t>
            </a:r>
          </a:p>
          <a:p>
            <a:pPr marL="457200" lvl="1" indent="0">
              <a:buNone/>
            </a:pPr>
            <a:endParaRPr lang="en-US" dirty="0"/>
          </a:p>
        </p:txBody>
      </p:sp>
    </p:spTree>
    <p:extLst>
      <p:ext uri="{BB962C8B-B14F-4D97-AF65-F5344CB8AC3E}">
        <p14:creationId xmlns:p14="http://schemas.microsoft.com/office/powerpoint/2010/main" val="24900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2015-382 (SB 243) Continued	</a:t>
            </a:r>
            <a:endParaRPr lang="en-US" dirty="0"/>
          </a:p>
        </p:txBody>
      </p:sp>
      <p:sp>
        <p:nvSpPr>
          <p:cNvPr id="3" name="Content Placeholder 2"/>
          <p:cNvSpPr>
            <a:spLocks noGrp="1"/>
          </p:cNvSpPr>
          <p:nvPr>
            <p:ph idx="1"/>
          </p:nvPr>
        </p:nvSpPr>
        <p:spPr/>
        <p:txBody>
          <a:bodyPr/>
          <a:lstStyle/>
          <a:p>
            <a:r>
              <a:rPr lang="en-US" dirty="0" smtClean="0"/>
              <a:t>New Certificate of Compliance Section</a:t>
            </a:r>
          </a:p>
          <a:p>
            <a:r>
              <a:rPr lang="en-US" dirty="0" smtClean="0"/>
              <a:t>Manager is Tamera Harrell </a:t>
            </a:r>
          </a:p>
          <a:p>
            <a:r>
              <a:rPr lang="en-US" dirty="0" smtClean="0"/>
              <a:t>If contacted by taxpayers, refer all questions to (334) 242-1189 </a:t>
            </a:r>
          </a:p>
          <a:p>
            <a:r>
              <a:rPr lang="en-US" dirty="0" smtClean="0"/>
              <a:t>In the event that your taxpayer provides delinquent returns in order to come into compliance, NOTES should be made in RITS at the </a:t>
            </a:r>
            <a:r>
              <a:rPr lang="en-US" b="1" u="sng" dirty="0" smtClean="0"/>
              <a:t>taxpayer</a:t>
            </a:r>
            <a:r>
              <a:rPr lang="en-US" dirty="0" smtClean="0"/>
              <a:t> level referring to what was received and when.  This will help ensure that there are no unnecessary delays in providing the certificate to the taxpayer.</a:t>
            </a:r>
            <a:endParaRPr lang="en-US" dirty="0"/>
          </a:p>
        </p:txBody>
      </p:sp>
    </p:spTree>
    <p:extLst>
      <p:ext uri="{BB962C8B-B14F-4D97-AF65-F5344CB8AC3E}">
        <p14:creationId xmlns:p14="http://schemas.microsoft.com/office/powerpoint/2010/main" val="1613778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1312" y="3612528"/>
            <a:ext cx="8825658" cy="1310732"/>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Act 2015-027 (HB58)</a:t>
            </a: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1327949" y="2692858"/>
            <a:ext cx="8825658" cy="861420"/>
          </a:xfrm>
        </p:spPr>
        <p:txBody>
          <a:bodyPr>
            <a:noAutofit/>
          </a:bodyPr>
          <a:lstStyle/>
          <a:p>
            <a:pPr algn="ctr"/>
            <a:endParaRPr lang="en-US" sz="4800" dirty="0" smtClean="0">
              <a:latin typeface="Times New Roman" panose="02020603050405020304" pitchFamily="18" charset="0"/>
              <a:cs typeface="Times New Roman" panose="02020603050405020304" pitchFamily="18" charset="0"/>
            </a:endParaRPr>
          </a:p>
          <a:p>
            <a:pPr algn="ctr"/>
            <a:r>
              <a:rPr lang="en-US" sz="4800" dirty="0" smtClean="0">
                <a:latin typeface="Times New Roman" panose="02020603050405020304" pitchFamily="18" charset="0"/>
                <a:cs typeface="Times New Roman" panose="02020603050405020304" pitchFamily="18" charset="0"/>
              </a:rPr>
              <a:t>     Alabama </a:t>
            </a:r>
            <a:r>
              <a:rPr lang="en-US" sz="4800" dirty="0">
                <a:latin typeface="Times New Roman" panose="02020603050405020304" pitchFamily="18" charset="0"/>
                <a:cs typeface="Times New Roman" panose="02020603050405020304" pitchFamily="18" charset="0"/>
              </a:rPr>
              <a:t>J</a:t>
            </a:r>
            <a:r>
              <a:rPr lang="en-US" sz="4800" dirty="0" smtClean="0">
                <a:latin typeface="Times New Roman" panose="02020603050405020304" pitchFamily="18" charset="0"/>
                <a:cs typeface="Times New Roman" panose="02020603050405020304" pitchFamily="18" charset="0"/>
              </a:rPr>
              <a:t>obs </a:t>
            </a:r>
            <a:r>
              <a:rPr lang="en-US" sz="4800" dirty="0">
                <a:latin typeface="Times New Roman" panose="02020603050405020304" pitchFamily="18" charset="0"/>
                <a:cs typeface="Times New Roman" panose="02020603050405020304" pitchFamily="18" charset="0"/>
              </a:rPr>
              <a:t>A</a:t>
            </a:r>
            <a:r>
              <a:rPr lang="en-US" sz="4800" dirty="0" smtClean="0">
                <a:latin typeface="Times New Roman" panose="02020603050405020304" pitchFamily="18" charset="0"/>
                <a:cs typeface="Times New Roman" panose="02020603050405020304" pitchFamily="18" charset="0"/>
              </a:rPr>
              <a:t>ct</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259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2497" y="3696447"/>
            <a:ext cx="8825658" cy="1310732"/>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    Act 2015-434 (SB 71)</a:t>
            </a: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1738436" y="3696447"/>
            <a:ext cx="8825658" cy="861420"/>
          </a:xfrm>
        </p:spPr>
        <p:txBody>
          <a:bodyPr>
            <a:noAutofit/>
          </a:bodyPr>
          <a:lstStyle/>
          <a:p>
            <a:pPr algn="ctr"/>
            <a:r>
              <a:rPr lang="en-US" sz="4800" dirty="0" smtClean="0">
                <a:latin typeface="Times New Roman" panose="02020603050405020304" pitchFamily="18" charset="0"/>
                <a:cs typeface="Times New Roman" panose="02020603050405020304" pitchFamily="18" charset="0"/>
              </a:rPr>
              <a:t>Amendments to the Alabama Accountability </a:t>
            </a:r>
            <a:r>
              <a:rPr lang="en-US" sz="4800" dirty="0">
                <a:latin typeface="Times New Roman" panose="02020603050405020304" pitchFamily="18" charset="0"/>
                <a:cs typeface="Times New Roman" panose="02020603050405020304" pitchFamily="18" charset="0"/>
              </a:rPr>
              <a:t>A</a:t>
            </a:r>
            <a:r>
              <a:rPr lang="en-US" sz="4800" dirty="0" smtClean="0">
                <a:latin typeface="Times New Roman" panose="02020603050405020304" pitchFamily="18" charset="0"/>
                <a:cs typeface="Times New Roman" panose="02020603050405020304" pitchFamily="18" charset="0"/>
              </a:rPr>
              <a:t>ct of 2013</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80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502145"/>
            <a:ext cx="9404723" cy="1400530"/>
          </a:xfrm>
        </p:spPr>
        <p:txBody>
          <a:bodyPr>
            <a:normAutofit fontScale="90000"/>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Act 2015-434 (S71)</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r>
              <a:rPr lang="en-US" sz="2400" dirty="0" smtClean="0">
                <a:solidFill>
                  <a:schemeClr val="tx1"/>
                </a:solidFill>
                <a:latin typeface="Times New Roman" panose="02020603050405020304" pitchFamily="18" charset="0"/>
                <a:cs typeface="Times New Roman" panose="02020603050405020304" pitchFamily="18" charset="0"/>
              </a:rPr>
              <a:t>Amends the Alabama Accountability Act of 2013</a:t>
            </a:r>
          </a:p>
          <a:p>
            <a:r>
              <a:rPr lang="en-US" sz="2400" dirty="0" smtClean="0">
                <a:solidFill>
                  <a:schemeClr val="tx1"/>
                </a:solidFill>
                <a:latin typeface="Times New Roman" panose="02020603050405020304" pitchFamily="18" charset="0"/>
                <a:cs typeface="Times New Roman" panose="02020603050405020304" pitchFamily="18" charset="0"/>
              </a:rPr>
              <a:t>Increases cumulative amount of tax credits to from $25M to $30M</a:t>
            </a:r>
          </a:p>
          <a:p>
            <a:r>
              <a:rPr lang="en-US" sz="2400" dirty="0" smtClean="0">
                <a:solidFill>
                  <a:schemeClr val="tx1"/>
                </a:solidFill>
                <a:latin typeface="Times New Roman" panose="02020603050405020304" pitchFamily="18" charset="0"/>
                <a:cs typeface="Times New Roman" panose="02020603050405020304" pitchFamily="18" charset="0"/>
              </a:rPr>
              <a:t>Allows for </a:t>
            </a:r>
            <a:r>
              <a:rPr lang="en-US" sz="2400" dirty="0">
                <a:solidFill>
                  <a:schemeClr val="tx1"/>
                </a:solidFill>
                <a:latin typeface="Times New Roman" panose="02020603050405020304" pitchFamily="18" charset="0"/>
                <a:cs typeface="Times New Roman" panose="02020603050405020304" pitchFamily="18" charset="0"/>
              </a:rPr>
              <a:t>owners/members of partnerships and </a:t>
            </a:r>
            <a:r>
              <a:rPr lang="en-US" sz="2400" dirty="0" smtClean="0">
                <a:solidFill>
                  <a:schemeClr val="tx1"/>
                </a:solidFill>
                <a:latin typeface="Times New Roman" panose="02020603050405020304" pitchFamily="18" charset="0"/>
                <a:cs typeface="Times New Roman" panose="02020603050405020304" pitchFamily="18" charset="0"/>
              </a:rPr>
              <a:t>S-Corps </a:t>
            </a:r>
            <a:r>
              <a:rPr lang="en-US" sz="2400" dirty="0">
                <a:solidFill>
                  <a:schemeClr val="tx1"/>
                </a:solidFill>
                <a:latin typeface="Times New Roman" panose="02020603050405020304" pitchFamily="18" charset="0"/>
                <a:cs typeface="Times New Roman" panose="02020603050405020304" pitchFamily="18" charset="0"/>
              </a:rPr>
              <a:t>to take pro-rata income tax credits for donations made to SGOs by the partnerships and S-Corps </a:t>
            </a:r>
            <a:endParaRPr lang="en-US" sz="2400" dirty="0" smtClean="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Increases tax credit limitation for individuals making SGO contributions from $7,500 to $50,000</a:t>
            </a:r>
          </a:p>
          <a:p>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5033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Act 2015-434 (S71)</a:t>
            </a:r>
            <a:endParaRPr lang="en-US" dirty="0"/>
          </a:p>
        </p:txBody>
      </p:sp>
      <p:sp>
        <p:nvSpPr>
          <p:cNvPr id="3" name="Content Placeholder 2"/>
          <p:cNvSpPr>
            <a:spLocks noGrp="1"/>
          </p:cNvSpPr>
          <p:nvPr>
            <p:ph idx="1"/>
          </p:nvPr>
        </p:nvSpPr>
        <p:spPr/>
        <p:txBody>
          <a:bodyPr/>
          <a:lstStyle/>
          <a:p>
            <a:r>
              <a:rPr lang="en-US" sz="2400" dirty="0" smtClean="0">
                <a:solidFill>
                  <a:schemeClr val="tx1"/>
                </a:solidFill>
                <a:latin typeface="Times New Roman" panose="02020603050405020304" pitchFamily="18" charset="0"/>
                <a:cs typeface="Times New Roman" panose="02020603050405020304" pitchFamily="18" charset="0"/>
              </a:rPr>
              <a:t>Individual </a:t>
            </a:r>
            <a:r>
              <a:rPr lang="en-US" sz="2400" dirty="0">
                <a:solidFill>
                  <a:schemeClr val="tx1"/>
                </a:solidFill>
                <a:latin typeface="Times New Roman" panose="02020603050405020304" pitchFamily="18" charset="0"/>
                <a:cs typeface="Times New Roman" panose="02020603050405020304" pitchFamily="18" charset="0"/>
              </a:rPr>
              <a:t>taxpayers </a:t>
            </a:r>
            <a:r>
              <a:rPr lang="en-US" sz="2400" dirty="0" smtClean="0">
                <a:solidFill>
                  <a:schemeClr val="tx1"/>
                </a:solidFill>
                <a:latin typeface="Times New Roman" panose="02020603050405020304" pitchFamily="18" charset="0"/>
                <a:cs typeface="Times New Roman" panose="02020603050405020304" pitchFamily="18" charset="0"/>
              </a:rPr>
              <a:t>making contributions to a SGO can offset up to 50% of tax liability</a:t>
            </a:r>
          </a:p>
          <a:p>
            <a:r>
              <a:rPr lang="en-US" sz="2400" dirty="0" smtClean="0">
                <a:solidFill>
                  <a:schemeClr val="tx1"/>
                </a:solidFill>
                <a:latin typeface="Times New Roman" panose="02020603050405020304" pitchFamily="18" charset="0"/>
                <a:cs typeface="Times New Roman" panose="02020603050405020304" pitchFamily="18" charset="0"/>
              </a:rPr>
              <a:t>Changes </a:t>
            </a:r>
            <a:r>
              <a:rPr lang="en-US" sz="2400" dirty="0">
                <a:solidFill>
                  <a:schemeClr val="tx1"/>
                </a:solidFill>
                <a:latin typeface="Times New Roman" panose="02020603050405020304" pitchFamily="18" charset="0"/>
                <a:cs typeface="Times New Roman" panose="02020603050405020304" pitchFamily="18" charset="0"/>
              </a:rPr>
              <a:t>who is eligible for a scholarship, based on </a:t>
            </a:r>
            <a:r>
              <a:rPr lang="en-US" sz="2400" dirty="0" smtClean="0">
                <a:solidFill>
                  <a:schemeClr val="tx1"/>
                </a:solidFill>
                <a:latin typeface="Times New Roman" panose="02020603050405020304" pitchFamily="18" charset="0"/>
                <a:cs typeface="Times New Roman" panose="02020603050405020304" pitchFamily="18" charset="0"/>
              </a:rPr>
              <a:t>income</a:t>
            </a:r>
          </a:p>
          <a:p>
            <a:r>
              <a:rPr lang="en-US" sz="2400" dirty="0" smtClean="0">
                <a:solidFill>
                  <a:schemeClr val="tx1"/>
                </a:solidFill>
                <a:latin typeface="Times New Roman" panose="02020603050405020304" pitchFamily="18" charset="0"/>
                <a:cs typeface="Times New Roman" panose="02020603050405020304" pitchFamily="18" charset="0"/>
              </a:rPr>
              <a:t>Clarifies and confirms that once an eligible student receives an educational scholarship, the student remains eligible to receive the scholarship until he or she graduates or reaches age 19; regardless of whether or not he or she  is zoned for a failing school</a:t>
            </a:r>
            <a:endParaRPr lang="en-US" sz="2400" dirty="0">
              <a:solidFill>
                <a:schemeClr val="tx1"/>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88349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Act 2015-434 (SB 71)</a:t>
            </a:r>
            <a:endParaRPr lang="en-US" dirty="0"/>
          </a:p>
        </p:txBody>
      </p:sp>
      <p:sp>
        <p:nvSpPr>
          <p:cNvPr id="3" name="Content Placeholder 2"/>
          <p:cNvSpPr>
            <a:spLocks noGrp="1"/>
          </p:cNvSpPr>
          <p:nvPr>
            <p:ph idx="1"/>
          </p:nvPr>
        </p:nvSpPr>
        <p:spPr/>
        <p:txBody>
          <a:bodyPr>
            <a:normAutofit lnSpcReduction="10000"/>
          </a:bodyPr>
          <a:lstStyle/>
          <a:p>
            <a:r>
              <a:rPr lang="en-US" sz="2400" dirty="0" smtClean="0">
                <a:solidFill>
                  <a:schemeClr val="tx1"/>
                </a:solidFill>
                <a:latin typeface="Times New Roman" panose="02020603050405020304" pitchFamily="18" charset="0"/>
                <a:cs typeface="Times New Roman" panose="02020603050405020304" pitchFamily="18" charset="0"/>
              </a:rPr>
              <a:t>Allows SGO to retain up to 5% donations for administrative costs</a:t>
            </a:r>
          </a:p>
          <a:p>
            <a:r>
              <a:rPr lang="en-US" sz="2400" dirty="0" smtClean="0">
                <a:solidFill>
                  <a:schemeClr val="tx1"/>
                </a:solidFill>
                <a:latin typeface="Times New Roman" panose="02020603050405020304" pitchFamily="18" charset="0"/>
                <a:cs typeface="Times New Roman" panose="02020603050405020304" pitchFamily="18" charset="0"/>
              </a:rPr>
              <a:t>Lists various reports that SGOs are required to submit to the Department of Revenue quarterly and annually</a:t>
            </a:r>
          </a:p>
          <a:p>
            <a:r>
              <a:rPr lang="en-US" sz="2400" dirty="0" smtClean="0">
                <a:solidFill>
                  <a:schemeClr val="tx1"/>
                </a:solidFill>
                <a:latin typeface="Times New Roman" panose="02020603050405020304" pitchFamily="18" charset="0"/>
                <a:cs typeface="Times New Roman" panose="02020603050405020304" pitchFamily="18" charset="0"/>
              </a:rPr>
              <a:t>Changes the release date for unaccounted scholarship funds from September 15 to July 31</a:t>
            </a:r>
          </a:p>
          <a:p>
            <a:r>
              <a:rPr lang="en-US" sz="2400" dirty="0" smtClean="0">
                <a:solidFill>
                  <a:schemeClr val="tx1"/>
                </a:solidFill>
                <a:latin typeface="Times New Roman" panose="02020603050405020304" pitchFamily="18" charset="0"/>
                <a:cs typeface="Times New Roman" panose="02020603050405020304" pitchFamily="18" charset="0"/>
              </a:rPr>
              <a:t>Effectively “detaches” the failing school requirement” by allowing eligible students attending a non failing school to be awarded the scholarship funds that remain available after May 15 of each year</a:t>
            </a:r>
          </a:p>
          <a:p>
            <a:pPr marL="0" indent="0">
              <a:buNone/>
            </a:pPr>
            <a:endParaRPr lang="en-US" sz="2400" dirty="0"/>
          </a:p>
        </p:txBody>
      </p:sp>
    </p:spTree>
    <p:extLst>
      <p:ext uri="{BB962C8B-B14F-4D97-AF65-F5344CB8AC3E}">
        <p14:creationId xmlns:p14="http://schemas.microsoft.com/office/powerpoint/2010/main" val="2344855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9478" y="3687098"/>
            <a:ext cx="8825658" cy="1310732"/>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Act 2015-442 (SB226)</a:t>
            </a: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1689478" y="3687098"/>
            <a:ext cx="8825658" cy="861420"/>
          </a:xfrm>
        </p:spPr>
        <p:txBody>
          <a:bodyPr>
            <a:noAutofit/>
          </a:bodyPr>
          <a:lstStyle/>
          <a:p>
            <a:pPr algn="ctr"/>
            <a:r>
              <a:rPr lang="en-US" sz="4800" dirty="0" smtClean="0">
                <a:latin typeface="Times New Roman" panose="02020603050405020304" pitchFamily="18" charset="0"/>
                <a:cs typeface="Times New Roman" panose="02020603050405020304" pitchFamily="18" charset="0"/>
              </a:rPr>
              <a:t>Creates the Achieving a Better  Life </a:t>
            </a:r>
            <a:r>
              <a:rPr lang="en-US" sz="4800" dirty="0">
                <a:latin typeface="Times New Roman" panose="02020603050405020304" pitchFamily="18" charset="0"/>
                <a:cs typeface="Times New Roman" panose="02020603050405020304" pitchFamily="18" charset="0"/>
              </a:rPr>
              <a:t>E</a:t>
            </a:r>
            <a:r>
              <a:rPr lang="en-US" sz="4800" dirty="0" smtClean="0">
                <a:latin typeface="Times New Roman" panose="02020603050405020304" pitchFamily="18" charset="0"/>
                <a:cs typeface="Times New Roman" panose="02020603050405020304" pitchFamily="18" charset="0"/>
              </a:rPr>
              <a:t>xperience (ABLE) Act</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3523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Act 2015-442 (SB226)</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smtClean="0">
                <a:solidFill>
                  <a:schemeClr val="tx1"/>
                </a:solidFill>
                <a:latin typeface="Times New Roman" panose="02020603050405020304" pitchFamily="18" charset="0"/>
                <a:cs typeface="Times New Roman" panose="02020603050405020304" pitchFamily="18" charset="0"/>
              </a:rPr>
              <a:t>Amends Sections 16-33C-1, 16-33C-2, 16-33C-2.1, 16-33C-3, 16-33C4, 16-33C-5, 16-33C-10, 16-33C-11, 16-33C-12 and 40-18-19</a:t>
            </a:r>
          </a:p>
          <a:p>
            <a:r>
              <a:rPr lang="en-US" sz="2400" dirty="0" smtClean="0">
                <a:solidFill>
                  <a:schemeClr val="tx1"/>
                </a:solidFill>
                <a:latin typeface="Times New Roman" panose="02020603050405020304" pitchFamily="18" charset="0"/>
                <a:cs typeface="Times New Roman" panose="02020603050405020304" pitchFamily="18" charset="0"/>
              </a:rPr>
              <a:t>Renames the </a:t>
            </a:r>
            <a:r>
              <a:rPr lang="en-US" sz="2400" b="1" dirty="0" smtClean="0">
                <a:solidFill>
                  <a:schemeClr val="tx1"/>
                </a:solidFill>
                <a:latin typeface="Times New Roman" panose="02020603050405020304" pitchFamily="18" charset="0"/>
                <a:cs typeface="Times New Roman" panose="02020603050405020304" pitchFamily="18" charset="0"/>
              </a:rPr>
              <a:t>Wallace-Folsom College Savings Investment Plan      Wallace-Folsom Savings Investment Plan</a:t>
            </a:r>
          </a:p>
          <a:p>
            <a:r>
              <a:rPr lang="en-US" sz="2400" dirty="0" smtClean="0">
                <a:solidFill>
                  <a:schemeClr val="tx1"/>
                </a:solidFill>
                <a:latin typeface="Times New Roman" panose="02020603050405020304" pitchFamily="18" charset="0"/>
                <a:cs typeface="Times New Roman" panose="02020603050405020304" pitchFamily="18" charset="0"/>
              </a:rPr>
              <a:t>Adds the Achieving a Better Life Experience (ABLE) Act</a:t>
            </a:r>
          </a:p>
        </p:txBody>
      </p:sp>
    </p:spTree>
    <p:extLst>
      <p:ext uri="{BB962C8B-B14F-4D97-AF65-F5344CB8AC3E}">
        <p14:creationId xmlns:p14="http://schemas.microsoft.com/office/powerpoint/2010/main" val="3677576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Act 2015-442 (SB 226)</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r>
              <a:rPr lang="en-US" sz="2400" dirty="0" smtClean="0">
                <a:solidFill>
                  <a:schemeClr val="tx1"/>
                </a:solidFill>
                <a:latin typeface="Times New Roman" panose="02020603050405020304" pitchFamily="18" charset="0"/>
                <a:cs typeface="Times New Roman" panose="02020603050405020304" pitchFamily="18" charset="0"/>
              </a:rPr>
              <a:t>ABLE Program  </a:t>
            </a:r>
          </a:p>
          <a:p>
            <a:pPr lvl="1">
              <a:buFont typeface="Wingdings" panose="05000000000000000000" pitchFamily="2" charset="2"/>
              <a:buChar char="ü"/>
            </a:pPr>
            <a:r>
              <a:rPr lang="en-US" sz="2400" dirty="0" smtClean="0">
                <a:solidFill>
                  <a:schemeClr val="tx1"/>
                </a:solidFill>
                <a:latin typeface="Times New Roman" panose="02020603050405020304" pitchFamily="18" charset="0"/>
                <a:cs typeface="Times New Roman" panose="02020603050405020304" pitchFamily="18" charset="0"/>
              </a:rPr>
              <a:t>Follow under the guidelines of IRC section 529</a:t>
            </a:r>
          </a:p>
          <a:p>
            <a:pPr lvl="1">
              <a:buFont typeface="Wingdings" panose="05000000000000000000" pitchFamily="2" charset="2"/>
              <a:buChar char="ü"/>
            </a:pPr>
            <a:r>
              <a:rPr lang="en-US" sz="2400" dirty="0" smtClean="0">
                <a:solidFill>
                  <a:schemeClr val="tx1"/>
                </a:solidFill>
                <a:latin typeface="Times New Roman" panose="02020603050405020304" pitchFamily="18" charset="0"/>
                <a:cs typeface="Times New Roman" panose="02020603050405020304" pitchFamily="18" charset="0"/>
              </a:rPr>
              <a:t>Will encourage Alabamians to save private funds for the purpose of supporting Alabama citizens with disabilities to maintain health, independence &amp; a quality of life</a:t>
            </a:r>
          </a:p>
          <a:p>
            <a:pPr lvl="1">
              <a:buFont typeface="Wingdings" panose="05000000000000000000" pitchFamily="2" charset="2"/>
              <a:buChar char="ü"/>
            </a:pPr>
            <a:r>
              <a:rPr lang="en-US" sz="2400" dirty="0" smtClean="0">
                <a:solidFill>
                  <a:schemeClr val="tx1"/>
                </a:solidFill>
                <a:latin typeface="Times New Roman" panose="02020603050405020304" pitchFamily="18" charset="0"/>
                <a:cs typeface="Times New Roman" panose="02020603050405020304" pitchFamily="18" charset="0"/>
              </a:rPr>
              <a:t>Beginning January 1, 2016, all income, interest, dividends, gains or benefits received from ABLE savings accounts are exempt from income taxation by the state</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3377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5015" y="3702558"/>
            <a:ext cx="8825658" cy="1310732"/>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     </a:t>
            </a:r>
            <a:r>
              <a:rPr lang="en-US" sz="5300" dirty="0" smtClean="0">
                <a:latin typeface="Times New Roman" panose="02020603050405020304" pitchFamily="18" charset="0"/>
                <a:cs typeface="Times New Roman" panose="02020603050405020304" pitchFamily="18" charset="0"/>
              </a:rPr>
              <a:t>Act 2015-443 (SB287)</a:t>
            </a: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1655311" y="3496504"/>
            <a:ext cx="8825658" cy="861420"/>
          </a:xfrm>
        </p:spPr>
        <p:txBody>
          <a:bodyPr>
            <a:noAutofit/>
          </a:bodyPr>
          <a:lstStyle/>
          <a:p>
            <a:pPr algn="ctr"/>
            <a:r>
              <a:rPr lang="en-US" sz="4400" dirty="0" smtClean="0">
                <a:latin typeface="Times New Roman" panose="02020603050405020304" pitchFamily="18" charset="0"/>
                <a:cs typeface="Times New Roman" panose="02020603050405020304" pitchFamily="18" charset="0"/>
              </a:rPr>
              <a:t>Income Tax Refund Check-</a:t>
            </a:r>
            <a:r>
              <a:rPr lang="en-US" sz="4400" dirty="0">
                <a:latin typeface="Times New Roman" panose="02020603050405020304" pitchFamily="18" charset="0"/>
                <a:cs typeface="Times New Roman" panose="02020603050405020304" pitchFamily="18" charset="0"/>
              </a:rPr>
              <a:t>O</a:t>
            </a:r>
            <a:r>
              <a:rPr lang="en-US" sz="4400" dirty="0" smtClean="0">
                <a:latin typeface="Times New Roman" panose="02020603050405020304" pitchFamily="18" charset="0"/>
                <a:cs typeface="Times New Roman" panose="02020603050405020304" pitchFamily="18" charset="0"/>
              </a:rPr>
              <a:t>ff </a:t>
            </a:r>
          </a:p>
          <a:p>
            <a:pPr algn="ctr"/>
            <a:r>
              <a:rPr lang="en-US" sz="4400" dirty="0" smtClean="0">
                <a:latin typeface="Times New Roman" panose="02020603050405020304" pitchFamily="18" charset="0"/>
                <a:cs typeface="Times New Roman" panose="02020603050405020304" pitchFamily="18" charset="0"/>
              </a:rPr>
              <a:t>USS Battleship </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4135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9027" y="3729047"/>
            <a:ext cx="8825658" cy="1310732"/>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Act 2015-447 (SB388)</a:t>
            </a: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1699027" y="3438840"/>
            <a:ext cx="8825658" cy="861420"/>
          </a:xfrm>
        </p:spPr>
        <p:txBody>
          <a:bodyPr>
            <a:noAutofit/>
          </a:bodyPr>
          <a:lstStyle/>
          <a:p>
            <a:pPr algn="ctr"/>
            <a:r>
              <a:rPr lang="en-US" sz="4400" dirty="0" smtClean="0">
                <a:latin typeface="Times New Roman" panose="02020603050405020304" pitchFamily="18" charset="0"/>
                <a:cs typeface="Times New Roman" panose="02020603050405020304" pitchFamily="18" charset="0"/>
              </a:rPr>
              <a:t>Income Tax Refund Check-Off</a:t>
            </a:r>
          </a:p>
          <a:p>
            <a:pPr algn="ctr"/>
            <a:r>
              <a:rPr lang="en-US" sz="4400" dirty="0" smtClean="0">
                <a:latin typeface="Times New Roman" panose="02020603050405020304" pitchFamily="18" charset="0"/>
                <a:cs typeface="Times New Roman" panose="02020603050405020304" pitchFamily="18" charset="0"/>
              </a:rPr>
              <a:t>Children </a:t>
            </a:r>
            <a:r>
              <a:rPr lang="en-US" sz="4400" dirty="0">
                <a:latin typeface="Times New Roman" panose="02020603050405020304" pitchFamily="18" charset="0"/>
                <a:cs typeface="Times New Roman" panose="02020603050405020304" pitchFamily="18" charset="0"/>
              </a:rPr>
              <a:t>F</a:t>
            </a:r>
            <a:r>
              <a:rPr lang="en-US" sz="4400" dirty="0" smtClean="0">
                <a:latin typeface="Times New Roman" panose="02020603050405020304" pitchFamily="18" charset="0"/>
                <a:cs typeface="Times New Roman" panose="02020603050405020304" pitchFamily="18" charset="0"/>
              </a:rPr>
              <a:t>irst </a:t>
            </a:r>
            <a:r>
              <a:rPr lang="en-US" sz="4400" dirty="0">
                <a:latin typeface="Times New Roman" panose="02020603050405020304" pitchFamily="18" charset="0"/>
                <a:cs typeface="Times New Roman" panose="02020603050405020304" pitchFamily="18" charset="0"/>
              </a:rPr>
              <a:t>T</a:t>
            </a:r>
            <a:r>
              <a:rPr lang="en-US" sz="4400" dirty="0" smtClean="0">
                <a:latin typeface="Times New Roman" panose="02020603050405020304" pitchFamily="18" charset="0"/>
                <a:cs typeface="Times New Roman" panose="02020603050405020304" pitchFamily="18" charset="0"/>
              </a:rPr>
              <a:t>rust </a:t>
            </a:r>
            <a:r>
              <a:rPr lang="en-US" sz="4400" dirty="0">
                <a:latin typeface="Times New Roman" panose="02020603050405020304" pitchFamily="18" charset="0"/>
                <a:cs typeface="Times New Roman" panose="02020603050405020304" pitchFamily="18" charset="0"/>
              </a:rPr>
              <a:t>F</a:t>
            </a:r>
            <a:r>
              <a:rPr lang="en-US" sz="4400" dirty="0" smtClean="0">
                <a:latin typeface="Times New Roman" panose="02020603050405020304" pitchFamily="18" charset="0"/>
                <a:cs typeface="Times New Roman" panose="02020603050405020304" pitchFamily="18" charset="0"/>
              </a:rPr>
              <a:t>und </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03627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Act 2015-447 (SB 338)</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sz="2000" dirty="0" smtClean="0">
                <a:latin typeface="Times New Roman" panose="02020603050405020304" pitchFamily="18" charset="0"/>
                <a:cs typeface="Times New Roman" panose="02020603050405020304" pitchFamily="18" charset="0"/>
              </a:rPr>
              <a:t>Provides an income tax check-off for contribution to the </a:t>
            </a:r>
            <a:r>
              <a:rPr lang="en-US" sz="2000" b="1" dirty="0" smtClean="0">
                <a:latin typeface="Times New Roman" panose="02020603050405020304" pitchFamily="18" charset="0"/>
                <a:cs typeface="Times New Roman" panose="02020603050405020304" pitchFamily="18" charset="0"/>
              </a:rPr>
              <a:t>Children First Trust Fund </a:t>
            </a:r>
          </a:p>
          <a:p>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Contributions will begin with the 2015 tax year</a:t>
            </a:r>
            <a:endParaRPr lang="en-US"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652844" y="3047399"/>
            <a:ext cx="8886309" cy="2338001"/>
          </a:xfrm>
          <a:prstGeom prst="rect">
            <a:avLst/>
          </a:prstGeom>
        </p:spPr>
      </p:pic>
    </p:spTree>
    <p:extLst>
      <p:ext uri="{BB962C8B-B14F-4D97-AF65-F5344CB8AC3E}">
        <p14:creationId xmlns:p14="http://schemas.microsoft.com/office/powerpoint/2010/main" val="2954858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772527"/>
          </a:xfrm>
        </p:spPr>
        <p:txBody>
          <a:bodyPr/>
          <a:lstStyle/>
          <a:p>
            <a:r>
              <a:rPr lang="en-US" dirty="0" smtClean="0">
                <a:latin typeface="Times New Roman" panose="02020603050405020304" pitchFamily="18" charset="0"/>
                <a:cs typeface="Times New Roman" panose="02020603050405020304" pitchFamily="18" charset="0"/>
              </a:rPr>
              <a:t>Act 2015-027 (HB 58)</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58331" y="1853247"/>
            <a:ext cx="9601196" cy="4374557"/>
          </a:xfrm>
        </p:spPr>
        <p:txBody>
          <a:bodyPr>
            <a:normAutofit fontScale="70000" lnSpcReduction="20000"/>
          </a:bodyPr>
          <a:lstStyle/>
          <a:p>
            <a:endParaRPr lang="en-US" sz="2600" dirty="0" smtClean="0">
              <a:solidFill>
                <a:schemeClr val="tx1"/>
              </a:solidFill>
              <a:latin typeface="Times New Roman" panose="02020603050405020304" pitchFamily="18" charset="0"/>
              <a:cs typeface="Times New Roman" panose="02020603050405020304" pitchFamily="18" charset="0"/>
            </a:endParaRPr>
          </a:p>
          <a:p>
            <a:endParaRPr lang="en-US" sz="2600" dirty="0">
              <a:solidFill>
                <a:schemeClr val="tx1"/>
              </a:solidFill>
              <a:latin typeface="Times New Roman" panose="02020603050405020304" pitchFamily="18" charset="0"/>
              <a:cs typeface="Times New Roman" panose="02020603050405020304" pitchFamily="18" charset="0"/>
            </a:endParaRPr>
          </a:p>
          <a:p>
            <a:r>
              <a:rPr lang="en-US" sz="2600" dirty="0" smtClean="0">
                <a:solidFill>
                  <a:schemeClr val="tx1"/>
                </a:solidFill>
                <a:latin typeface="Times New Roman" panose="02020603050405020304" pitchFamily="18" charset="0"/>
                <a:cs typeface="Times New Roman" panose="02020603050405020304" pitchFamily="18" charset="0"/>
              </a:rPr>
              <a:t>Creates two credits that are available to qualifying projects on a discretionary basis: </a:t>
            </a:r>
            <a:r>
              <a:rPr lang="en-US" sz="2600" b="1" dirty="0" smtClean="0">
                <a:solidFill>
                  <a:schemeClr val="tx1"/>
                </a:solidFill>
                <a:latin typeface="Times New Roman" panose="02020603050405020304" pitchFamily="18" charset="0"/>
                <a:cs typeface="Times New Roman" panose="02020603050405020304" pitchFamily="18" charset="0"/>
              </a:rPr>
              <a:t>Jobs Credit </a:t>
            </a:r>
            <a:r>
              <a:rPr lang="en-US" sz="2600" dirty="0" smtClean="0">
                <a:solidFill>
                  <a:schemeClr val="tx1"/>
                </a:solidFill>
                <a:latin typeface="Times New Roman" panose="02020603050405020304" pitchFamily="18" charset="0"/>
                <a:cs typeface="Times New Roman" panose="02020603050405020304" pitchFamily="18" charset="0"/>
              </a:rPr>
              <a:t>and </a:t>
            </a:r>
            <a:r>
              <a:rPr lang="en-US" sz="2600" b="1" dirty="0" smtClean="0">
                <a:solidFill>
                  <a:schemeClr val="tx1"/>
                </a:solidFill>
                <a:latin typeface="Times New Roman" panose="02020603050405020304" pitchFamily="18" charset="0"/>
                <a:cs typeface="Times New Roman" panose="02020603050405020304" pitchFamily="18" charset="0"/>
              </a:rPr>
              <a:t>Investment Credit </a:t>
            </a:r>
          </a:p>
          <a:p>
            <a:pPr marL="0" indent="0">
              <a:buNone/>
            </a:pPr>
            <a:endParaRPr lang="en-US" sz="2600" b="1" dirty="0" smtClean="0">
              <a:solidFill>
                <a:schemeClr val="tx1"/>
              </a:solidFill>
              <a:latin typeface="Times New Roman" panose="02020603050405020304" pitchFamily="18" charset="0"/>
              <a:cs typeface="Times New Roman" panose="02020603050405020304" pitchFamily="18" charset="0"/>
            </a:endParaRPr>
          </a:p>
          <a:p>
            <a:r>
              <a:rPr lang="en-US" sz="2600" dirty="0" smtClean="0">
                <a:solidFill>
                  <a:schemeClr val="tx1"/>
                </a:solidFill>
                <a:latin typeface="Times New Roman" panose="02020603050405020304" pitchFamily="18" charset="0"/>
                <a:cs typeface="Times New Roman" panose="02020603050405020304" pitchFamily="18" charset="0"/>
              </a:rPr>
              <a:t>Department of Commerce is the administrative agency</a:t>
            </a:r>
          </a:p>
          <a:p>
            <a:endParaRPr lang="en-US" sz="2600" b="1" dirty="0" smtClean="0">
              <a:solidFill>
                <a:schemeClr val="tx1"/>
              </a:solidFill>
              <a:latin typeface="Times New Roman" panose="02020603050405020304" pitchFamily="18" charset="0"/>
              <a:cs typeface="Times New Roman" panose="02020603050405020304" pitchFamily="18" charset="0"/>
            </a:endParaRPr>
          </a:p>
          <a:p>
            <a:r>
              <a:rPr lang="en-US" sz="2600" b="1" dirty="0">
                <a:solidFill>
                  <a:schemeClr val="tx1"/>
                </a:solidFill>
                <a:latin typeface="Times New Roman" panose="02020603050405020304" pitchFamily="18" charset="0"/>
                <a:cs typeface="Times New Roman" panose="02020603050405020304" pitchFamily="18" charset="0"/>
              </a:rPr>
              <a:t>Jobs Credit </a:t>
            </a:r>
            <a:r>
              <a:rPr lang="en-US" sz="2600" b="1" dirty="0" smtClean="0">
                <a:solidFill>
                  <a:schemeClr val="tx1"/>
                </a:solidFill>
                <a:latin typeface="Times New Roman" panose="02020603050405020304" pitchFamily="18" charset="0"/>
                <a:cs typeface="Times New Roman" panose="02020603050405020304" pitchFamily="18" charset="0"/>
              </a:rPr>
              <a:t>–</a:t>
            </a:r>
            <a:r>
              <a:rPr lang="en-US" sz="2600" dirty="0" smtClean="0">
                <a:solidFill>
                  <a:schemeClr val="tx1"/>
                </a:solidFill>
                <a:latin typeface="Times New Roman" panose="02020603050405020304" pitchFamily="18" charset="0"/>
                <a:cs typeface="Times New Roman" panose="02020603050405020304" pitchFamily="18" charset="0"/>
              </a:rPr>
              <a:t>3</a:t>
            </a:r>
            <a:r>
              <a:rPr lang="en-US" sz="2600" dirty="0">
                <a:solidFill>
                  <a:schemeClr val="tx1"/>
                </a:solidFill>
                <a:latin typeface="Times New Roman" panose="02020603050405020304" pitchFamily="18" charset="0"/>
                <a:cs typeface="Times New Roman" panose="02020603050405020304" pitchFamily="18" charset="0"/>
              </a:rPr>
              <a:t>% of previous year’s annual wages of eligible </a:t>
            </a:r>
            <a:r>
              <a:rPr lang="en-US" sz="2600" dirty="0" smtClean="0">
                <a:solidFill>
                  <a:schemeClr val="tx1"/>
                </a:solidFill>
                <a:latin typeface="Times New Roman" panose="02020603050405020304" pitchFamily="18" charset="0"/>
                <a:cs typeface="Times New Roman" panose="02020603050405020304" pitchFamily="18" charset="0"/>
              </a:rPr>
              <a:t>employees</a:t>
            </a:r>
          </a:p>
          <a:p>
            <a:pPr marL="0" indent="0">
              <a:buNone/>
            </a:pPr>
            <a:endParaRPr lang="en-US" sz="2600" dirty="0">
              <a:solidFill>
                <a:schemeClr val="tx1"/>
              </a:solidFill>
              <a:latin typeface="Times New Roman" panose="02020603050405020304" pitchFamily="18" charset="0"/>
              <a:cs typeface="Times New Roman" panose="02020603050405020304" pitchFamily="18" charset="0"/>
            </a:endParaRPr>
          </a:p>
          <a:p>
            <a:r>
              <a:rPr lang="en-US" sz="2600" b="1" dirty="0">
                <a:solidFill>
                  <a:schemeClr val="tx1"/>
                </a:solidFill>
                <a:latin typeface="Times New Roman" panose="02020603050405020304" pitchFamily="18" charset="0"/>
                <a:cs typeface="Times New Roman" panose="02020603050405020304" pitchFamily="18" charset="0"/>
              </a:rPr>
              <a:t>Capital Investment Credit </a:t>
            </a:r>
            <a:r>
              <a:rPr lang="en-US" sz="2600" dirty="0" smtClean="0">
                <a:solidFill>
                  <a:schemeClr val="tx1"/>
                </a:solidFill>
                <a:latin typeface="Times New Roman" panose="02020603050405020304" pitchFamily="18" charset="0"/>
                <a:cs typeface="Times New Roman" panose="02020603050405020304" pitchFamily="18" charset="0"/>
              </a:rPr>
              <a:t>– up to 1.5</a:t>
            </a:r>
            <a:r>
              <a:rPr lang="en-US" sz="2600" dirty="0">
                <a:solidFill>
                  <a:schemeClr val="tx1"/>
                </a:solidFill>
                <a:latin typeface="Times New Roman" panose="02020603050405020304" pitchFamily="18" charset="0"/>
                <a:cs typeface="Times New Roman" panose="02020603050405020304" pitchFamily="18" charset="0"/>
              </a:rPr>
              <a:t>% of qualified annual investment </a:t>
            </a:r>
            <a:endParaRPr lang="en-US" sz="2600" dirty="0" smtClean="0">
              <a:solidFill>
                <a:schemeClr val="tx1"/>
              </a:solidFill>
              <a:latin typeface="Times New Roman" panose="02020603050405020304" pitchFamily="18" charset="0"/>
              <a:cs typeface="Times New Roman" panose="02020603050405020304" pitchFamily="18" charset="0"/>
            </a:endParaRPr>
          </a:p>
          <a:p>
            <a:endParaRPr lang="en-US" sz="2600" dirty="0">
              <a:solidFill>
                <a:schemeClr val="tx1"/>
              </a:solidFill>
              <a:latin typeface="Times New Roman" panose="02020603050405020304" pitchFamily="18" charset="0"/>
              <a:cs typeface="Times New Roman" panose="02020603050405020304" pitchFamily="18" charset="0"/>
            </a:endParaRPr>
          </a:p>
          <a:p>
            <a:r>
              <a:rPr lang="en-US" sz="2600" dirty="0" smtClean="0">
                <a:solidFill>
                  <a:schemeClr val="tx1"/>
                </a:solidFill>
                <a:latin typeface="Times New Roman" panose="02020603050405020304" pitchFamily="18" charset="0"/>
                <a:cs typeface="Times New Roman" panose="02020603050405020304" pitchFamily="18" charset="0"/>
              </a:rPr>
              <a:t>Incentive period for each credit is 10 years. Qualifying projects can claim both credits.</a:t>
            </a:r>
            <a:endParaRPr lang="en-US" sz="2600" b="1" dirty="0" smtClean="0">
              <a:solidFill>
                <a:schemeClr val="tx1"/>
              </a:solidFill>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27464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3938" y="1705233"/>
            <a:ext cx="8825658" cy="3393424"/>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First Special Session 2015</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68174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 2015-502 (HB 18)</a:t>
            </a:r>
            <a:endParaRPr lang="en-US" dirty="0"/>
          </a:p>
        </p:txBody>
      </p:sp>
      <p:sp>
        <p:nvSpPr>
          <p:cNvPr id="3" name="Subtitle 2"/>
          <p:cNvSpPr>
            <a:spLocks noGrp="1"/>
          </p:cNvSpPr>
          <p:nvPr>
            <p:ph type="subTitle" idx="1"/>
          </p:nvPr>
        </p:nvSpPr>
        <p:spPr/>
        <p:txBody>
          <a:bodyPr>
            <a:noAutofit/>
          </a:bodyPr>
          <a:lstStyle/>
          <a:p>
            <a:r>
              <a:rPr lang="en-US" sz="3200" dirty="0" smtClean="0">
                <a:latin typeface="Times New Roman" panose="02020603050405020304" pitchFamily="18" charset="0"/>
                <a:cs typeface="Times New Roman" panose="02020603050405020304" pitchFamily="18" charset="0"/>
              </a:rPr>
              <a:t>Automated Sales Suppression Device or Phantom-Ware Now a Class C Felony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3483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Act 2015-502 (HB 18)</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smtClean="0">
                <a:solidFill>
                  <a:schemeClr val="tx1"/>
                </a:solidFill>
                <a:latin typeface="Times New Roman" panose="02020603050405020304" pitchFamily="18" charset="0"/>
                <a:cs typeface="Times New Roman" panose="02020603050405020304" pitchFamily="18" charset="0"/>
              </a:rPr>
              <a:t>Makes the possession or use of an automated sales suppression device, or phantom-ware a Class C felony</a:t>
            </a:r>
          </a:p>
          <a:p>
            <a:r>
              <a:rPr lang="en-US" sz="2400" dirty="0" smtClean="0">
                <a:solidFill>
                  <a:schemeClr val="tx1"/>
                </a:solidFill>
                <a:latin typeface="Times New Roman" panose="02020603050405020304" pitchFamily="18" charset="0"/>
                <a:cs typeface="Times New Roman" panose="02020603050405020304" pitchFamily="18" charset="0"/>
              </a:rPr>
              <a:t>Fine: Not more than $100,000 per </a:t>
            </a:r>
            <a:r>
              <a:rPr lang="en-US" dirty="0" smtClean="0">
                <a:solidFill>
                  <a:schemeClr val="tx1"/>
                </a:solidFill>
                <a:latin typeface="Times New Roman" panose="02020603050405020304" pitchFamily="18" charset="0"/>
                <a:cs typeface="Times New Roman" panose="02020603050405020304" pitchFamily="18" charset="0"/>
              </a:rPr>
              <a:t>person</a:t>
            </a:r>
            <a:r>
              <a:rPr lang="en-US" sz="2400" dirty="0" smtClean="0">
                <a:solidFill>
                  <a:schemeClr val="tx1"/>
                </a:solidFill>
                <a:latin typeface="Times New Roman" panose="02020603050405020304" pitchFamily="18" charset="0"/>
                <a:cs typeface="Times New Roman" panose="02020603050405020304" pitchFamily="18" charset="0"/>
              </a:rPr>
              <a:t> or $500,000 for a corporation</a:t>
            </a:r>
          </a:p>
          <a:p>
            <a:r>
              <a:rPr lang="en-US" sz="2400" dirty="0" smtClean="0">
                <a:solidFill>
                  <a:schemeClr val="tx1"/>
                </a:solidFill>
                <a:latin typeface="Times New Roman" panose="02020603050405020304" pitchFamily="18" charset="0"/>
                <a:cs typeface="Times New Roman" panose="02020603050405020304" pitchFamily="18" charset="0"/>
              </a:rPr>
              <a:t>The person is also liable for lost revenue due the state and any locality</a:t>
            </a:r>
          </a:p>
          <a:p>
            <a:r>
              <a:rPr lang="en-US" sz="2400" dirty="0" smtClean="0">
                <a:solidFill>
                  <a:schemeClr val="tx1"/>
                </a:solidFill>
                <a:latin typeface="Times New Roman" panose="02020603050405020304" pitchFamily="18" charset="0"/>
                <a:cs typeface="Times New Roman" panose="02020603050405020304" pitchFamily="18" charset="0"/>
              </a:rPr>
              <a:t>Illegal activity includes: Knowingly selling, purchasing, installing, transferring or being in possession of any automated sales suppression device or phantom-ware</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9645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 2015-504</a:t>
            </a:r>
            <a:endParaRPr lang="en-US" dirty="0"/>
          </a:p>
        </p:txBody>
      </p:sp>
      <p:sp>
        <p:nvSpPr>
          <p:cNvPr id="3" name="Subtitle 2"/>
          <p:cNvSpPr>
            <a:spLocks noGrp="1"/>
          </p:cNvSpPr>
          <p:nvPr>
            <p:ph type="subTitle" idx="1"/>
          </p:nvPr>
        </p:nvSpPr>
        <p:spPr/>
        <p:txBody>
          <a:bodyPr>
            <a:normAutofit fontScale="92500" lnSpcReduction="20000"/>
          </a:bodyPr>
          <a:lstStyle/>
          <a:p>
            <a:r>
              <a:rPr lang="en-US" sz="4800" b="1" dirty="0">
                <a:latin typeface="Times New Roman" panose="02020603050405020304" pitchFamily="18" charset="0"/>
                <a:cs typeface="Times New Roman" panose="02020603050405020304" pitchFamily="18" charset="0"/>
              </a:rPr>
              <a:t>Alabama Taxpayer and Fraud Prevention Act</a:t>
            </a:r>
          </a:p>
          <a:p>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77709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112107"/>
            <a:ext cx="9404723" cy="1099752"/>
          </a:xfrm>
        </p:spPr>
        <p:txBody>
          <a:bodyPr>
            <a:normAutofit fontScale="90000"/>
          </a:bodyPr>
          <a:lstStyle/>
          <a:p>
            <a:r>
              <a:rPr lang="en-US" dirty="0" smtClean="0"/>
              <a:t>		    	 </a:t>
            </a:r>
            <a:br>
              <a:rPr lang="en-US" dirty="0" smtClean="0"/>
            </a:br>
            <a:r>
              <a:rPr lang="en-US" sz="4400" dirty="0" smtClean="0"/>
              <a:t>Act 2015-504 (HB42)</a:t>
            </a:r>
            <a:r>
              <a:rPr lang="en-US" sz="4400" dirty="0"/>
              <a:t/>
            </a:r>
            <a:br>
              <a:rPr lang="en-US" sz="4400" dirty="0"/>
            </a:br>
            <a:endParaRPr lang="en-US" sz="2400" dirty="0"/>
          </a:p>
        </p:txBody>
      </p:sp>
      <p:sp>
        <p:nvSpPr>
          <p:cNvPr id="3" name="Content Placeholder 2"/>
          <p:cNvSpPr>
            <a:spLocks noGrp="1"/>
          </p:cNvSpPr>
          <p:nvPr>
            <p:ph idx="1"/>
          </p:nvPr>
        </p:nvSpPr>
        <p:spPr>
          <a:xfrm>
            <a:off x="1103312" y="1365337"/>
            <a:ext cx="8946541" cy="4784942"/>
          </a:xfrm>
        </p:spPr>
        <p:txBody>
          <a:bodyPr>
            <a:normAutofit/>
          </a:bodyPr>
          <a:lstStyle/>
          <a:p>
            <a:pPr marL="0" indent="0">
              <a:buNone/>
            </a:pPr>
            <a:endParaRPr lang="en-US" sz="3600" dirty="0">
              <a:solidFill>
                <a:schemeClr val="bg2">
                  <a:lumMod val="40000"/>
                  <a:lumOff val="60000"/>
                </a:schemeClr>
              </a:solidFill>
              <a:latin typeface="Times New Roman" panose="02020603050405020304" pitchFamily="18" charset="0"/>
              <a:cs typeface="Times New Roman" panose="02020603050405020304" pitchFamily="18" charset="0"/>
            </a:endParaRPr>
          </a:p>
          <a:p>
            <a:endParaRPr lang="en-US" sz="2400" dirty="0" smtClean="0">
              <a:solidFill>
                <a:schemeClr val="tx1"/>
              </a:solidFill>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Act 2015-504 passed in the </a:t>
            </a:r>
            <a:r>
              <a:rPr lang="en-US" sz="2400" dirty="0">
                <a:solidFill>
                  <a:schemeClr val="tx1"/>
                </a:solidFill>
                <a:latin typeface="Times New Roman" panose="02020603050405020304" pitchFamily="18" charset="0"/>
                <a:cs typeface="Times New Roman" panose="02020603050405020304" pitchFamily="18" charset="0"/>
              </a:rPr>
              <a:t>F</a:t>
            </a:r>
            <a:r>
              <a:rPr lang="en-US" sz="2400" dirty="0" smtClean="0">
                <a:solidFill>
                  <a:schemeClr val="tx1"/>
                </a:solidFill>
                <a:latin typeface="Times New Roman" panose="02020603050405020304" pitchFamily="18" charset="0"/>
                <a:cs typeface="Times New Roman" panose="02020603050405020304" pitchFamily="18" charset="0"/>
              </a:rPr>
              <a:t>irst </a:t>
            </a:r>
            <a:r>
              <a:rPr lang="en-US" sz="2400" dirty="0">
                <a:solidFill>
                  <a:schemeClr val="tx1"/>
                </a:solidFill>
                <a:latin typeface="Times New Roman" panose="02020603050405020304" pitchFamily="18" charset="0"/>
                <a:cs typeface="Times New Roman" panose="02020603050405020304" pitchFamily="18" charset="0"/>
              </a:rPr>
              <a:t>S</a:t>
            </a:r>
            <a:r>
              <a:rPr lang="en-US" sz="2400" dirty="0" smtClean="0">
                <a:solidFill>
                  <a:schemeClr val="tx1"/>
                </a:solidFill>
                <a:latin typeface="Times New Roman" panose="02020603050405020304" pitchFamily="18" charset="0"/>
                <a:cs typeface="Times New Roman" panose="02020603050405020304" pitchFamily="18" charset="0"/>
              </a:rPr>
              <a:t>pecial </a:t>
            </a:r>
            <a:r>
              <a:rPr lang="en-US" sz="2400" dirty="0">
                <a:solidFill>
                  <a:schemeClr val="tx1"/>
                </a:solidFill>
                <a:latin typeface="Times New Roman" panose="02020603050405020304" pitchFamily="18" charset="0"/>
                <a:cs typeface="Times New Roman" panose="02020603050405020304" pitchFamily="18" charset="0"/>
              </a:rPr>
              <a:t>S</a:t>
            </a:r>
            <a:r>
              <a:rPr lang="en-US" sz="2400" dirty="0" smtClean="0">
                <a:solidFill>
                  <a:schemeClr val="tx1"/>
                </a:solidFill>
                <a:latin typeface="Times New Roman" panose="02020603050405020304" pitchFamily="18" charset="0"/>
                <a:cs typeface="Times New Roman" panose="02020603050405020304" pitchFamily="18" charset="0"/>
              </a:rPr>
              <a:t>ession of the legislature is part of the State’s ongoing effort to combat income tax fraud. </a:t>
            </a:r>
            <a:r>
              <a:rPr lang="en-US" sz="2400" dirty="0">
                <a:solidFill>
                  <a:schemeClr val="tx1"/>
                </a:solidFill>
                <a:latin typeface="Times New Roman" panose="02020603050405020304" pitchFamily="18" charset="0"/>
                <a:cs typeface="Times New Roman" panose="02020603050405020304" pitchFamily="18" charset="0"/>
              </a:rPr>
              <a:t>The </a:t>
            </a:r>
            <a:r>
              <a:rPr lang="en-US" sz="2400" dirty="0" smtClean="0">
                <a:solidFill>
                  <a:schemeClr val="tx1"/>
                </a:solidFill>
                <a:latin typeface="Times New Roman" panose="02020603050405020304" pitchFamily="18" charset="0"/>
                <a:cs typeface="Times New Roman" panose="02020603050405020304" pitchFamily="18" charset="0"/>
              </a:rPr>
              <a:t>Alabama </a:t>
            </a:r>
            <a:r>
              <a:rPr lang="en-US" sz="2400" dirty="0">
                <a:solidFill>
                  <a:schemeClr val="tx1"/>
                </a:solidFill>
                <a:latin typeface="Times New Roman" panose="02020603050405020304" pitchFamily="18" charset="0"/>
                <a:cs typeface="Times New Roman" panose="02020603050405020304" pitchFamily="18" charset="0"/>
              </a:rPr>
              <a:t>Taxpayer and Fraud Prevention </a:t>
            </a:r>
            <a:r>
              <a:rPr lang="en-US" sz="2400" dirty="0" smtClean="0">
                <a:solidFill>
                  <a:schemeClr val="tx1"/>
                </a:solidFill>
                <a:latin typeface="Times New Roman" panose="02020603050405020304" pitchFamily="18" charset="0"/>
                <a:cs typeface="Times New Roman" panose="02020603050405020304" pitchFamily="18" charset="0"/>
              </a:rPr>
              <a:t>Act amends code section 40-18-73 to remove the ability of an employee to stop state tax withholdings from their wages. </a:t>
            </a:r>
          </a:p>
        </p:txBody>
      </p:sp>
    </p:spTree>
    <p:extLst>
      <p:ext uri="{BB962C8B-B14F-4D97-AF65-F5344CB8AC3E}">
        <p14:creationId xmlns:p14="http://schemas.microsoft.com/office/powerpoint/2010/main" val="37650869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 Act </a:t>
            </a:r>
            <a:r>
              <a:rPr lang="en-US" sz="4400" dirty="0"/>
              <a:t>2015-504 (HB42)</a:t>
            </a:r>
            <a:br>
              <a:rPr lang="en-US" sz="4400" dirty="0"/>
            </a:br>
            <a:endParaRPr lang="en-US" sz="4400" dirty="0"/>
          </a:p>
        </p:txBody>
      </p:sp>
      <p:sp>
        <p:nvSpPr>
          <p:cNvPr id="3" name="Content Placeholder 2"/>
          <p:cNvSpPr>
            <a:spLocks noGrp="1"/>
          </p:cNvSpPr>
          <p:nvPr>
            <p:ph idx="1"/>
          </p:nvPr>
        </p:nvSpPr>
        <p:spPr>
          <a:xfrm>
            <a:off x="1103312" y="1691014"/>
            <a:ext cx="8946541" cy="4557385"/>
          </a:xfrm>
        </p:spPr>
        <p:txBody>
          <a:bodyPr>
            <a:normAutofit/>
          </a:bodyPr>
          <a:lstStyle/>
          <a:p>
            <a:pPr>
              <a:buFont typeface="Wingdings" panose="05000000000000000000" pitchFamily="2" charset="2"/>
              <a:buChar char="Ø"/>
            </a:pPr>
            <a:endParaRPr lang="en-US" sz="2400"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smtClean="0">
                <a:solidFill>
                  <a:schemeClr val="tx1"/>
                </a:solidFill>
                <a:latin typeface="Times New Roman" panose="02020603050405020304" pitchFamily="18" charset="0"/>
                <a:cs typeface="Times New Roman" panose="02020603050405020304" pitchFamily="18" charset="0"/>
              </a:rPr>
              <a:t>This change was necessary as the Department’s research determined that an increasing number of employees were claiming the exemption from withholding and had ceased filing their income tax returns. </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3706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019663"/>
          </a:xfrm>
        </p:spPr>
        <p:txBody>
          <a:bodyPr/>
          <a:lstStyle/>
          <a:p>
            <a:pPr algn="ctr"/>
            <a:r>
              <a:rPr lang="en-US" u="sng" dirty="0"/>
              <a:t>NEW </a:t>
            </a:r>
            <a:r>
              <a:rPr lang="en-US" sz="4000" u="sng" dirty="0"/>
              <a:t>WITHOLDING</a:t>
            </a:r>
            <a:r>
              <a:rPr lang="en-US" u="sng" dirty="0"/>
              <a:t> </a:t>
            </a:r>
            <a:r>
              <a:rPr lang="en-US" sz="4000" u="sng" dirty="0"/>
              <a:t>REQUIREMENTS</a:t>
            </a:r>
            <a:endParaRPr lang="en-US" u="sng" dirty="0"/>
          </a:p>
        </p:txBody>
      </p:sp>
      <p:sp>
        <p:nvSpPr>
          <p:cNvPr id="3" name="Content Placeholder 2"/>
          <p:cNvSpPr>
            <a:spLocks noGrp="1"/>
          </p:cNvSpPr>
          <p:nvPr>
            <p:ph idx="1"/>
          </p:nvPr>
        </p:nvSpPr>
        <p:spPr>
          <a:xfrm>
            <a:off x="1104293" y="1728593"/>
            <a:ext cx="8946541" cy="4958218"/>
          </a:xfrm>
        </p:spPr>
        <p:txBody>
          <a:bodyPr>
            <a:normAutofit/>
          </a:bodyPr>
          <a:lstStyle/>
          <a:p>
            <a:endParaRPr lang="en-US" sz="2400" dirty="0" smtClean="0">
              <a:solidFill>
                <a:schemeClr val="tx1"/>
              </a:solidFill>
              <a:latin typeface="Times New Roman" panose="02020603050405020304" pitchFamily="18" charset="0"/>
              <a:cs typeface="Times New Roman" panose="02020603050405020304" pitchFamily="18" charset="0"/>
            </a:endParaRPr>
          </a:p>
          <a:p>
            <a:endParaRPr lang="en-US" sz="2400" dirty="0" smtClean="0">
              <a:solidFill>
                <a:schemeClr val="tx1"/>
              </a:solidFill>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Departmental </a:t>
            </a:r>
            <a:r>
              <a:rPr lang="en-US" sz="2400" u="sng" dirty="0">
                <a:solidFill>
                  <a:schemeClr val="tx1"/>
                </a:solidFill>
                <a:latin typeface="Times New Roman" panose="02020603050405020304" pitchFamily="18" charset="0"/>
                <a:cs typeface="Times New Roman" panose="02020603050405020304" pitchFamily="18" charset="0"/>
              </a:rPr>
              <a:t>Business Rule 810-3-75-.03 </a:t>
            </a:r>
            <a:r>
              <a:rPr lang="en-US" sz="2400" dirty="0">
                <a:solidFill>
                  <a:schemeClr val="tx1"/>
                </a:solidFill>
                <a:latin typeface="Times New Roman" panose="02020603050405020304" pitchFamily="18" charset="0"/>
                <a:cs typeface="Times New Roman" panose="02020603050405020304" pitchFamily="18" charset="0"/>
              </a:rPr>
              <a:t>has been amended to now require </a:t>
            </a:r>
            <a:r>
              <a:rPr lang="en-US" sz="2400" dirty="0" smtClean="0">
                <a:solidFill>
                  <a:schemeClr val="tx1"/>
                </a:solidFill>
                <a:latin typeface="Times New Roman" panose="02020603050405020304" pitchFamily="18" charset="0"/>
                <a:cs typeface="Times New Roman" panose="02020603050405020304" pitchFamily="18" charset="0"/>
              </a:rPr>
              <a:t>employers to submit their end of year reconciliation (W2’s/Form A3) to the Department on or before January 31. </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2928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NEW </a:t>
            </a:r>
            <a:r>
              <a:rPr lang="en-US" sz="4400" u="sng" dirty="0" smtClean="0"/>
              <a:t>WITHOLDING</a:t>
            </a:r>
            <a:r>
              <a:rPr lang="en-US" u="sng" dirty="0" smtClean="0"/>
              <a:t> </a:t>
            </a:r>
            <a:r>
              <a:rPr lang="en-US" sz="4400" u="sng" dirty="0" smtClean="0"/>
              <a:t>REQUIREMENTS</a:t>
            </a:r>
            <a:endParaRPr lang="en-US" u="sng" dirty="0"/>
          </a:p>
        </p:txBody>
      </p:sp>
      <p:sp>
        <p:nvSpPr>
          <p:cNvPr id="3" name="Content Placeholder 2"/>
          <p:cNvSpPr>
            <a:spLocks noGrp="1"/>
          </p:cNvSpPr>
          <p:nvPr>
            <p:ph idx="1"/>
          </p:nvPr>
        </p:nvSpPr>
        <p:spPr/>
        <p:txBody>
          <a:bodyPr>
            <a:normAutofit/>
          </a:bodyPr>
          <a:lstStyle/>
          <a:p>
            <a:r>
              <a:rPr lang="en-US" sz="2400" dirty="0" smtClean="0">
                <a:solidFill>
                  <a:schemeClr val="tx1"/>
                </a:solidFill>
                <a:latin typeface="Times New Roman" panose="02020603050405020304" pitchFamily="18" charset="0"/>
                <a:cs typeface="Times New Roman" panose="02020603050405020304" pitchFamily="18" charset="0"/>
              </a:rPr>
              <a:t>Departmental </a:t>
            </a:r>
            <a:r>
              <a:rPr lang="en-US" sz="2400" u="sng" dirty="0" smtClean="0">
                <a:solidFill>
                  <a:schemeClr val="tx1"/>
                </a:solidFill>
                <a:latin typeface="Times New Roman" panose="02020603050405020304" pitchFamily="18" charset="0"/>
                <a:cs typeface="Times New Roman" panose="02020603050405020304" pitchFamily="18" charset="0"/>
              </a:rPr>
              <a:t>Business Rule 810-3-75-.03 </a:t>
            </a:r>
            <a:r>
              <a:rPr lang="en-US" sz="2400" dirty="0" smtClean="0">
                <a:solidFill>
                  <a:schemeClr val="tx1"/>
                </a:solidFill>
                <a:latin typeface="Times New Roman" panose="02020603050405020304" pitchFamily="18" charset="0"/>
                <a:cs typeface="Times New Roman" panose="02020603050405020304" pitchFamily="18" charset="0"/>
              </a:rPr>
              <a:t>has been amended further to now require employers who currently file their monthly and quarterly withholding tax returns and payments online during the year to also submit their end of year wage and tax information (W2’s/Form A3) electronically with the Department as well</a:t>
            </a:r>
            <a:r>
              <a:rPr lang="en-US" sz="2800" dirty="0" smtClean="0">
                <a:solidFill>
                  <a:schemeClr val="tx1"/>
                </a:solidFill>
              </a:rPr>
              <a:t>. </a:t>
            </a:r>
            <a:endParaRPr lang="en-US" sz="2800" dirty="0">
              <a:solidFill>
                <a:schemeClr val="tx1"/>
              </a:solidFill>
            </a:endParaRPr>
          </a:p>
        </p:txBody>
      </p:sp>
    </p:spTree>
    <p:extLst>
      <p:ext uri="{BB962C8B-B14F-4D97-AF65-F5344CB8AC3E}">
        <p14:creationId xmlns:p14="http://schemas.microsoft.com/office/powerpoint/2010/main" val="347393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 2015-505 (HB 49)</a:t>
            </a:r>
            <a:endParaRPr lang="en-US" dirty="0"/>
          </a:p>
        </p:txBody>
      </p:sp>
      <p:sp>
        <p:nvSpPr>
          <p:cNvPr id="3" name="Subtitle 2"/>
          <p:cNvSpPr>
            <a:spLocks noGrp="1"/>
          </p:cNvSpPr>
          <p:nvPr>
            <p:ph type="subTitle" idx="1"/>
          </p:nvPr>
        </p:nvSpPr>
        <p:spPr/>
        <p:txBody>
          <a:bodyPr>
            <a:noAutofit/>
          </a:bodyPr>
          <a:lstStyle/>
          <a:p>
            <a:r>
              <a:rPr lang="en-US" sz="3200" dirty="0" smtClean="0">
                <a:latin typeface="Times New Roman" panose="02020603050405020304" pitchFamily="18" charset="0"/>
                <a:cs typeface="Times New Roman" panose="02020603050405020304" pitchFamily="18" charset="0"/>
              </a:rPr>
              <a:t>Factor Presence Nexus Standard</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65000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 2015-505 (HB 49)</a:t>
            </a:r>
            <a:br>
              <a:rPr lang="en-US" dirty="0" smtClean="0"/>
            </a:br>
            <a:r>
              <a:rPr lang="en-US" dirty="0" smtClean="0"/>
              <a:t>Factor Presence Nexus Standard</a:t>
            </a:r>
            <a:endParaRPr lang="en-US" dirty="0"/>
          </a:p>
        </p:txBody>
      </p:sp>
      <p:sp>
        <p:nvSpPr>
          <p:cNvPr id="3" name="Content Placeholder 2"/>
          <p:cNvSpPr>
            <a:spLocks noGrp="1"/>
          </p:cNvSpPr>
          <p:nvPr>
            <p:ph idx="1"/>
          </p:nvPr>
        </p:nvSpPr>
        <p:spPr/>
        <p:txBody>
          <a:bodyPr/>
          <a:lstStyle/>
          <a:p>
            <a:r>
              <a:rPr lang="en-US" dirty="0" smtClean="0"/>
              <a:t>Adds 40-18-31.2 which establishes a minimum factor presence nexus standard for nonresident individuals and business entities organized outside of Alabama.</a:t>
            </a:r>
          </a:p>
          <a:p>
            <a:r>
              <a:rPr lang="en-US" sz="2000" dirty="0" smtClean="0"/>
              <a:t>Substantial nexus is establish if </a:t>
            </a:r>
            <a:r>
              <a:rPr lang="en-US" sz="2000" b="1" u="sng" dirty="0" smtClean="0"/>
              <a:t>ANY </a:t>
            </a:r>
            <a:r>
              <a:rPr lang="en-US" sz="2000" dirty="0" smtClean="0"/>
              <a:t>of the following thresholds are exceeded</a:t>
            </a:r>
          </a:p>
          <a:p>
            <a:pPr lvl="1"/>
            <a:r>
              <a:rPr lang="en-US" sz="1600" dirty="0" smtClean="0"/>
              <a:t>1. $50,000 in Alabama property</a:t>
            </a:r>
          </a:p>
          <a:p>
            <a:pPr lvl="1"/>
            <a:r>
              <a:rPr lang="en-US" sz="1600" dirty="0" smtClean="0"/>
              <a:t>2. $50,000 in Alabama payroll</a:t>
            </a:r>
          </a:p>
          <a:p>
            <a:pPr lvl="1"/>
            <a:r>
              <a:rPr lang="en-US" sz="1600" dirty="0" smtClean="0"/>
              <a:t>3. $500,000 in Alabama sales</a:t>
            </a:r>
          </a:p>
          <a:p>
            <a:pPr lvl="1"/>
            <a:r>
              <a:rPr lang="en-US" sz="1600" dirty="0" smtClean="0"/>
              <a:t>4. 25% of total property, total payroll, or total sales</a:t>
            </a:r>
          </a:p>
        </p:txBody>
      </p:sp>
    </p:spTree>
    <p:extLst>
      <p:ext uri="{BB962C8B-B14F-4D97-AF65-F5344CB8AC3E}">
        <p14:creationId xmlns:p14="http://schemas.microsoft.com/office/powerpoint/2010/main" val="2260732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Act 2015-027 (HB 58)</a:t>
            </a:r>
            <a:endParaRPr lang="en-US" dirty="0"/>
          </a:p>
        </p:txBody>
      </p:sp>
      <p:sp>
        <p:nvSpPr>
          <p:cNvPr id="3" name="Content Placeholder 2"/>
          <p:cNvSpPr>
            <a:spLocks noGrp="1"/>
          </p:cNvSpPr>
          <p:nvPr>
            <p:ph idx="1"/>
          </p:nvPr>
        </p:nvSpPr>
        <p:spPr>
          <a:xfrm>
            <a:off x="1295401" y="2556931"/>
            <a:ext cx="9601196" cy="3572935"/>
          </a:xfrm>
        </p:spPr>
        <p:txBody>
          <a:bodyPr>
            <a:normAutofit fontScale="92500" lnSpcReduction="10000"/>
          </a:bodyPr>
          <a:lstStyle/>
          <a:p>
            <a:pPr>
              <a:buFont typeface="Arial" panose="020B0604020202020204" pitchFamily="34" charset="0"/>
              <a:buChar char="•"/>
            </a:pPr>
            <a:r>
              <a:rPr lang="en-US" sz="2400" dirty="0" smtClean="0">
                <a:solidFill>
                  <a:schemeClr val="tx1"/>
                </a:solidFill>
                <a:latin typeface="Times New Roman" panose="02020603050405020304" pitchFamily="18" charset="0"/>
                <a:cs typeface="Times New Roman" panose="02020603050405020304" pitchFamily="18" charset="0"/>
              </a:rPr>
              <a:t>Requirements</a:t>
            </a:r>
          </a:p>
          <a:p>
            <a:pPr marL="457200" lvl="1" indent="0">
              <a:buNone/>
            </a:pPr>
            <a:r>
              <a:rPr lang="en-US" sz="2400" dirty="0" smtClean="0">
                <a:solidFill>
                  <a:schemeClr val="tx1"/>
                </a:solidFill>
                <a:latin typeface="Times New Roman" panose="02020603050405020304" pitchFamily="18" charset="0"/>
                <a:cs typeface="Times New Roman" panose="02020603050405020304" pitchFamily="18" charset="0"/>
              </a:rPr>
              <a:t>1. Project must be qualifying project	</a:t>
            </a:r>
          </a:p>
          <a:p>
            <a:pPr lvl="2"/>
            <a:r>
              <a:rPr lang="en-US" sz="2200" dirty="0" smtClean="0">
                <a:solidFill>
                  <a:schemeClr val="tx1"/>
                </a:solidFill>
                <a:latin typeface="Times New Roman" panose="02020603050405020304" pitchFamily="18" charset="0"/>
                <a:cs typeface="Times New Roman" panose="02020603050405020304" pitchFamily="18" charset="0"/>
              </a:rPr>
              <a:t>Must fall within certain NAICS codes. The act adds several additions</a:t>
            </a:r>
          </a:p>
          <a:p>
            <a:pPr marL="457200" lvl="1" indent="0">
              <a:buNone/>
            </a:pPr>
            <a:r>
              <a:rPr lang="en-US" sz="2400" dirty="0" smtClean="0">
                <a:solidFill>
                  <a:schemeClr val="tx1"/>
                </a:solidFill>
                <a:latin typeface="Times New Roman" panose="02020603050405020304" pitchFamily="18" charset="0"/>
                <a:cs typeface="Times New Roman" panose="02020603050405020304" pitchFamily="18" charset="0"/>
              </a:rPr>
              <a:t>2. Qualifying project must create a minimum of 50 jobs (</a:t>
            </a:r>
            <a:r>
              <a:rPr lang="en-US" sz="2400" i="1" dirty="0" smtClean="0">
                <a:solidFill>
                  <a:schemeClr val="tx1"/>
                </a:solidFill>
                <a:latin typeface="Times New Roman" panose="02020603050405020304" pitchFamily="18" charset="0"/>
                <a:cs typeface="Times New Roman" panose="02020603050405020304" pitchFamily="18" charset="0"/>
              </a:rPr>
              <a:t>certain activities are exempt from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i="1" dirty="0" smtClean="0">
                <a:solidFill>
                  <a:schemeClr val="tx1"/>
                </a:solidFill>
                <a:latin typeface="Times New Roman" panose="02020603050405020304" pitchFamily="18" charset="0"/>
                <a:cs typeface="Times New Roman" panose="02020603050405020304" pitchFamily="18" charset="0"/>
              </a:rPr>
              <a:t>requirement)</a:t>
            </a:r>
            <a:r>
              <a:rPr lang="en-US" sz="2400" dirty="0" smtClean="0">
                <a:solidFill>
                  <a:schemeClr val="tx1"/>
                </a:solidFill>
                <a:latin typeface="Times New Roman" panose="02020603050405020304" pitchFamily="18" charset="0"/>
                <a:cs typeface="Times New Roman" panose="02020603050405020304" pitchFamily="18" charset="0"/>
              </a:rPr>
              <a:t> filled by Alabama residents</a:t>
            </a:r>
          </a:p>
          <a:p>
            <a:pPr marL="457200" lvl="1" indent="0">
              <a:buNone/>
            </a:pPr>
            <a:r>
              <a:rPr lang="en-US" sz="2400" dirty="0" smtClean="0">
                <a:solidFill>
                  <a:schemeClr val="tx1"/>
                </a:solidFill>
                <a:latin typeface="Times New Roman" panose="02020603050405020304" pitchFamily="18" charset="0"/>
                <a:cs typeface="Times New Roman" panose="02020603050405020304" pitchFamily="18" charset="0"/>
              </a:rPr>
              <a:t>3. Qualifying companies must be deemed an approved company by the Governor and the Department of Commerce</a:t>
            </a:r>
          </a:p>
          <a:p>
            <a:pPr lvl="2"/>
            <a:r>
              <a:rPr lang="en-US" sz="2200" dirty="0" smtClean="0">
                <a:solidFill>
                  <a:schemeClr val="tx1"/>
                </a:solidFill>
                <a:latin typeface="Times New Roman" panose="02020603050405020304" pitchFamily="18" charset="0"/>
                <a:cs typeface="Times New Roman" panose="02020603050405020304" pitchFamily="18" charset="0"/>
              </a:rPr>
              <a:t>Cost benefit analysis must show the anticipated tax benefit exceeds the cost and that the project would NOT decrease Alabama exports directly or indirectly.</a:t>
            </a:r>
          </a:p>
          <a:p>
            <a:pPr marL="457200" lvl="1" indent="0">
              <a:buNone/>
            </a:pPr>
            <a:endParaRPr lang="en-US" sz="24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36989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 2015-505 (HB 49)</a:t>
            </a:r>
          </a:p>
        </p:txBody>
      </p:sp>
      <p:sp>
        <p:nvSpPr>
          <p:cNvPr id="3" name="Content Placeholder 2"/>
          <p:cNvSpPr>
            <a:spLocks noGrp="1"/>
          </p:cNvSpPr>
          <p:nvPr>
            <p:ph idx="1"/>
          </p:nvPr>
        </p:nvSpPr>
        <p:spPr/>
        <p:txBody>
          <a:bodyPr/>
          <a:lstStyle/>
          <a:p>
            <a:endParaRPr lang="en-US" dirty="0" smtClean="0"/>
          </a:p>
          <a:p>
            <a:r>
              <a:rPr lang="en-US" dirty="0" smtClean="0"/>
              <a:t>Taxpayers whose business activities do not exceed the minimum thresholds are not required to file returns or pay the related business privilege tax, income tax, or excise tax</a:t>
            </a:r>
            <a:endParaRPr lang="en-US" dirty="0"/>
          </a:p>
          <a:p>
            <a:r>
              <a:rPr lang="en-US" dirty="0" smtClean="0"/>
              <a:t>Does not negate PL 86-272</a:t>
            </a:r>
          </a:p>
          <a:p>
            <a:r>
              <a:rPr lang="en-US" dirty="0" smtClean="0"/>
              <a:t>Effective for tax years beginning after December 31, 2014 (yes 2014)</a:t>
            </a:r>
            <a:endParaRPr lang="en-US" dirty="0"/>
          </a:p>
        </p:txBody>
      </p:sp>
    </p:spTree>
    <p:extLst>
      <p:ext uri="{BB962C8B-B14F-4D97-AF65-F5344CB8AC3E}">
        <p14:creationId xmlns:p14="http://schemas.microsoft.com/office/powerpoint/2010/main" val="1731524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 2015-527 (SB46)</a:t>
            </a:r>
            <a:endParaRPr lang="en-US" dirty="0"/>
          </a:p>
        </p:txBody>
      </p:sp>
      <p:sp>
        <p:nvSpPr>
          <p:cNvPr id="3" name="Subtitle 2"/>
          <p:cNvSpPr>
            <a:spLocks noGrp="1"/>
          </p:cNvSpPr>
          <p:nvPr>
            <p:ph type="subTitle" idx="1"/>
          </p:nvPr>
        </p:nvSpPr>
        <p:spPr/>
        <p:txBody>
          <a:bodyPr>
            <a:noAutofit/>
          </a:bodyPr>
          <a:lstStyle/>
          <a:p>
            <a:r>
              <a:rPr lang="en-US" sz="4400" dirty="0" smtClean="0">
                <a:latin typeface="Times New Roman" panose="02020603050405020304" pitchFamily="18" charset="0"/>
                <a:cs typeface="Times New Roman" panose="02020603050405020304" pitchFamily="18" charset="0"/>
              </a:rPr>
              <a:t>Alabama Administrative Act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52088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Act 2015-527 (SB 46)</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r>
              <a:rPr lang="en-US" sz="2400" dirty="0" smtClean="0">
                <a:solidFill>
                  <a:schemeClr val="tx1"/>
                </a:solidFill>
                <a:latin typeface="Times New Roman" panose="02020603050405020304" pitchFamily="18" charset="0"/>
                <a:cs typeface="Times New Roman" panose="02020603050405020304" pitchFamily="18" charset="0"/>
              </a:rPr>
              <a:t>Amends section 4 of Act 2015-291 (The Administrative Procedures Act)</a:t>
            </a:r>
          </a:p>
          <a:p>
            <a:pPr lvl="1">
              <a:buFont typeface="Wingdings" panose="05000000000000000000" pitchFamily="2" charset="2"/>
              <a:buChar char="ü"/>
            </a:pPr>
            <a:r>
              <a:rPr lang="en-US" sz="2400" dirty="0" smtClean="0">
                <a:solidFill>
                  <a:schemeClr val="tx1"/>
                </a:solidFill>
                <a:latin typeface="Times New Roman" panose="02020603050405020304" pitchFamily="18" charset="0"/>
                <a:cs typeface="Times New Roman" panose="02020603050405020304" pitchFamily="18" charset="0"/>
              </a:rPr>
              <a:t>To specify that the Act would be prospective in operation to rulemaking commenced on or after October 1, 2105</a:t>
            </a:r>
          </a:p>
          <a:p>
            <a:pPr marL="287338" lvl="1" indent="-287338"/>
            <a:r>
              <a:rPr lang="en-US" sz="2400" dirty="0" smtClean="0">
                <a:solidFill>
                  <a:schemeClr val="tx1"/>
                </a:solidFill>
                <a:latin typeface="Times New Roman" panose="02020603050405020304" pitchFamily="18" charset="0"/>
                <a:cs typeface="Times New Roman" panose="02020603050405020304" pitchFamily="18" charset="0"/>
              </a:rPr>
              <a:t>Provides for the review by the Lt. Governor of rules disapproved by the Joint Committee on Administrative Regulation Review under certain conditions</a:t>
            </a:r>
          </a:p>
          <a:p>
            <a:pPr marL="287338" lvl="1" indent="-287338"/>
            <a:r>
              <a:rPr lang="en-US" sz="2400" dirty="0" smtClean="0">
                <a:solidFill>
                  <a:schemeClr val="tx1"/>
                </a:solidFill>
                <a:latin typeface="Times New Roman" panose="02020603050405020304" pitchFamily="18" charset="0"/>
                <a:cs typeface="Times New Roman" panose="02020603050405020304" pitchFamily="18" charset="0"/>
              </a:rPr>
              <a:t>Specifies that an agency may appeal the disapproval of a rule to the Lt. Governor within 15 days of the disapproval &amp; the Lt. Governor will have an additional 15 days to review the disapproved rule  </a:t>
            </a:r>
          </a:p>
          <a:p>
            <a:pPr marL="0" lvl="1" indent="0">
              <a:buNone/>
            </a:pPr>
            <a:endParaRPr lang="en-US" sz="2400" dirty="0" smtClean="0">
              <a:solidFill>
                <a:schemeClr val="bg2">
                  <a:lumMod val="60000"/>
                  <a:lumOff val="40000"/>
                </a:schemeClr>
              </a:solidFill>
            </a:endParaRPr>
          </a:p>
          <a:p>
            <a:endParaRPr lang="en-US" dirty="0"/>
          </a:p>
        </p:txBody>
      </p:sp>
    </p:spTree>
    <p:extLst>
      <p:ext uri="{BB962C8B-B14F-4D97-AF65-F5344CB8AC3E}">
        <p14:creationId xmlns:p14="http://schemas.microsoft.com/office/powerpoint/2010/main" val="2952012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Act 2015-527 (SB 46)</a:t>
            </a: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States that the appeal must be in the form of a written letter</a:t>
            </a:r>
            <a:endParaRPr lang="en-US" sz="2400" dirty="0" smtClean="0">
              <a:solidFill>
                <a:schemeClr val="tx1"/>
              </a:solidFill>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Specifies if the Office of Lieutenant Governor is vacant, the rule would be suspended until adjournment of next regular legislative session &amp; would be reinstated at that time unless the Legislature sustains the disapproval by Joint Resolution</a:t>
            </a:r>
          </a:p>
          <a:p>
            <a:pPr marL="0" indent="0">
              <a:buNone/>
            </a:pPr>
            <a:endParaRPr lang="en-US" dirty="0" smtClean="0"/>
          </a:p>
          <a:p>
            <a:endParaRPr lang="en-US" dirty="0"/>
          </a:p>
        </p:txBody>
      </p:sp>
    </p:spTree>
    <p:extLst>
      <p:ext uri="{BB962C8B-B14F-4D97-AF65-F5344CB8AC3E}">
        <p14:creationId xmlns:p14="http://schemas.microsoft.com/office/powerpoint/2010/main" val="18953326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8652" y="1705233"/>
            <a:ext cx="8825658" cy="3393424"/>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Second Special Session 2015</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33666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 2015-555 (SB20)</a:t>
            </a:r>
            <a:endParaRPr lang="en-US" dirty="0"/>
          </a:p>
        </p:txBody>
      </p:sp>
      <p:sp>
        <p:nvSpPr>
          <p:cNvPr id="3" name="Subtitle 2"/>
          <p:cNvSpPr>
            <a:spLocks noGrp="1"/>
          </p:cNvSpPr>
          <p:nvPr>
            <p:ph type="subTitle" idx="1"/>
          </p:nvPr>
        </p:nvSpPr>
        <p:spPr/>
        <p:txBody>
          <a:bodyPr>
            <a:normAutofit fontScale="92500" lnSpcReduction="10000"/>
          </a:bodyPr>
          <a:lstStyle/>
          <a:p>
            <a:r>
              <a:rPr lang="en-US" sz="4800" dirty="0" smtClean="0">
                <a:latin typeface="Times New Roman" panose="02020603050405020304" pitchFamily="18" charset="0"/>
                <a:cs typeface="Times New Roman" panose="02020603050405020304" pitchFamily="18" charset="0"/>
              </a:rPr>
              <a:t>Alabama Tax Delinquency Amnesty Act</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98630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Act 2015-555 (SB 20)</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r>
              <a:rPr lang="en-US" sz="2400" dirty="0" smtClean="0">
                <a:solidFill>
                  <a:schemeClr val="tx1"/>
                </a:solidFill>
                <a:latin typeface="Times New Roman" panose="02020603050405020304" pitchFamily="18" charset="0"/>
                <a:cs typeface="Times New Roman" panose="02020603050405020304" pitchFamily="18" charset="0"/>
              </a:rPr>
              <a:t>Requires the Department of Revenue establish a Tax Amnesty Program</a:t>
            </a:r>
          </a:p>
          <a:p>
            <a:r>
              <a:rPr lang="en-US" sz="2400" dirty="0" smtClean="0">
                <a:solidFill>
                  <a:schemeClr val="tx1"/>
                </a:solidFill>
                <a:latin typeface="Times New Roman" panose="02020603050405020304" pitchFamily="18" charset="0"/>
                <a:cs typeface="Times New Roman" panose="02020603050405020304" pitchFamily="18" charset="0"/>
              </a:rPr>
              <a:t>Program shall be effective at least two months in 2016 occurring prior to August 31, 2016</a:t>
            </a:r>
          </a:p>
          <a:p>
            <a:r>
              <a:rPr lang="en-US" sz="2400" dirty="0">
                <a:solidFill>
                  <a:schemeClr val="tx1"/>
                </a:solidFill>
                <a:latin typeface="Times New Roman" panose="02020603050405020304" pitchFamily="18" charset="0"/>
                <a:cs typeface="Times New Roman" panose="02020603050405020304" pitchFamily="18" charset="0"/>
              </a:rPr>
              <a:t>Program shall apply to </a:t>
            </a:r>
            <a:r>
              <a:rPr lang="en-US" sz="2400" b="1" u="sng" dirty="0">
                <a:solidFill>
                  <a:schemeClr val="tx1"/>
                </a:solidFill>
                <a:latin typeface="Times New Roman" panose="02020603050405020304" pitchFamily="18" charset="0"/>
                <a:cs typeface="Times New Roman" panose="02020603050405020304" pitchFamily="18" charset="0"/>
              </a:rPr>
              <a:t>ALL</a:t>
            </a:r>
            <a:r>
              <a:rPr lang="en-US" sz="2400" dirty="0">
                <a:solidFill>
                  <a:schemeClr val="tx1"/>
                </a:solidFill>
                <a:latin typeface="Times New Roman" panose="02020603050405020304" pitchFamily="18" charset="0"/>
                <a:cs typeface="Times New Roman" panose="02020603050405020304" pitchFamily="18" charset="0"/>
              </a:rPr>
              <a:t> taxes administered by the Department </a:t>
            </a:r>
            <a:r>
              <a:rPr lang="en-US" sz="2400" b="1" u="sng" dirty="0">
                <a:solidFill>
                  <a:schemeClr val="tx1"/>
                </a:solidFill>
                <a:latin typeface="Times New Roman" panose="02020603050405020304" pitchFamily="18" charset="0"/>
                <a:cs typeface="Times New Roman" panose="02020603050405020304" pitchFamily="18" charset="0"/>
              </a:rPr>
              <a:t>EXCEPT</a:t>
            </a:r>
            <a:r>
              <a:rPr lang="en-US" sz="2400" dirty="0">
                <a:solidFill>
                  <a:schemeClr val="tx1"/>
                </a:solidFill>
                <a:latin typeface="Times New Roman" panose="02020603050405020304" pitchFamily="18" charset="0"/>
                <a:cs typeface="Times New Roman" panose="02020603050405020304" pitchFamily="18" charset="0"/>
              </a:rPr>
              <a:t> for:</a:t>
            </a:r>
          </a:p>
          <a:p>
            <a:pPr lvl="2">
              <a:buFont typeface="Wingdings" panose="05000000000000000000" pitchFamily="2" charset="2"/>
              <a:buChar char="ü"/>
            </a:pPr>
            <a:r>
              <a:rPr lang="en-US" sz="2400" dirty="0">
                <a:solidFill>
                  <a:schemeClr val="tx1"/>
                </a:solidFill>
                <a:latin typeface="Times New Roman" panose="02020603050405020304" pitchFamily="18" charset="0"/>
                <a:cs typeface="Times New Roman" panose="02020603050405020304" pitchFamily="18" charset="0"/>
              </a:rPr>
              <a:t>Motor fuel taxes</a:t>
            </a:r>
          </a:p>
          <a:p>
            <a:pPr lvl="2">
              <a:buFont typeface="Wingdings" panose="05000000000000000000" pitchFamily="2" charset="2"/>
              <a:buChar char="ü"/>
            </a:pPr>
            <a:r>
              <a:rPr lang="en-US" sz="2400" dirty="0">
                <a:solidFill>
                  <a:schemeClr val="tx1"/>
                </a:solidFill>
                <a:latin typeface="Times New Roman" panose="02020603050405020304" pitchFamily="18" charset="0"/>
                <a:cs typeface="Times New Roman" panose="02020603050405020304" pitchFamily="18" charset="0"/>
              </a:rPr>
              <a:t>Penalties imposed by </a:t>
            </a:r>
            <a:r>
              <a:rPr lang="en-US" sz="2400" dirty="0" smtClean="0">
                <a:solidFill>
                  <a:schemeClr val="tx1"/>
                </a:solidFill>
                <a:latin typeface="Times New Roman" panose="02020603050405020304" pitchFamily="18" charset="0"/>
                <a:cs typeface="Times New Roman" panose="02020603050405020304" pitchFamily="18" charset="0"/>
              </a:rPr>
              <a:t>section </a:t>
            </a:r>
            <a:r>
              <a:rPr lang="en-US" sz="2400" dirty="0">
                <a:solidFill>
                  <a:schemeClr val="tx1"/>
                </a:solidFill>
                <a:latin typeface="Times New Roman" panose="02020603050405020304" pitchFamily="18" charset="0"/>
                <a:cs typeface="Times New Roman" panose="02020603050405020304" pitchFamily="18" charset="0"/>
              </a:rPr>
              <a:t>40-29-73</a:t>
            </a:r>
          </a:p>
          <a:p>
            <a:pPr lvl="2">
              <a:buFont typeface="Wingdings" panose="05000000000000000000" pitchFamily="2" charset="2"/>
              <a:buChar char="ü"/>
            </a:pPr>
            <a:r>
              <a:rPr lang="en-US" sz="2400" dirty="0">
                <a:solidFill>
                  <a:schemeClr val="tx1"/>
                </a:solidFill>
                <a:latin typeface="Times New Roman" panose="02020603050405020304" pitchFamily="18" charset="0"/>
                <a:cs typeface="Times New Roman" panose="02020603050405020304" pitchFamily="18" charset="0"/>
              </a:rPr>
              <a:t>Penalties for failure to submit information reports that are not based on an underpayment of tax</a:t>
            </a: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620589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Act 2015-555 (SB 20)</a:t>
            </a:r>
            <a:endParaRPr lang="en-US" dirty="0"/>
          </a:p>
        </p:txBody>
      </p:sp>
      <p:sp>
        <p:nvSpPr>
          <p:cNvPr id="3" name="Content Placeholder 2"/>
          <p:cNvSpPr>
            <a:spLocks noGrp="1"/>
          </p:cNvSpPr>
          <p:nvPr>
            <p:ph idx="1"/>
          </p:nvPr>
        </p:nvSpPr>
        <p:spPr>
          <a:xfrm>
            <a:off x="1295401" y="2556932"/>
            <a:ext cx="9601196" cy="3637922"/>
          </a:xfrm>
        </p:spPr>
        <p:txBody>
          <a:bodyPr>
            <a:normAutofit/>
          </a:bodyPr>
          <a:lstStyle/>
          <a:p>
            <a:r>
              <a:rPr lang="en-US" sz="2400" dirty="0" smtClean="0">
                <a:solidFill>
                  <a:schemeClr val="tx1"/>
                </a:solidFill>
                <a:latin typeface="Times New Roman" panose="02020603050405020304" pitchFamily="18" charset="0"/>
                <a:cs typeface="Times New Roman" panose="02020603050405020304" pitchFamily="18" charset="0"/>
              </a:rPr>
              <a:t>Eligible: Taxpayers that </a:t>
            </a:r>
            <a:r>
              <a:rPr lang="en-US" sz="2400" b="1" dirty="0" smtClean="0">
                <a:solidFill>
                  <a:schemeClr val="tx1"/>
                </a:solidFill>
                <a:latin typeface="Times New Roman" panose="02020603050405020304" pitchFamily="18" charset="0"/>
                <a:cs typeface="Times New Roman" panose="02020603050405020304" pitchFamily="18" charset="0"/>
              </a:rPr>
              <a:t>have not </a:t>
            </a:r>
            <a:r>
              <a:rPr lang="en-US" sz="2400" dirty="0" smtClean="0">
                <a:solidFill>
                  <a:schemeClr val="tx1"/>
                </a:solidFill>
                <a:latin typeface="Times New Roman" panose="02020603050405020304" pitchFamily="18" charset="0"/>
                <a:cs typeface="Times New Roman" panose="02020603050405020304" pitchFamily="18" charset="0"/>
              </a:rPr>
              <a:t>been contacted by the 							       Department of Revenue</a:t>
            </a:r>
          </a:p>
          <a:p>
            <a:r>
              <a:rPr lang="en-US" sz="2400" dirty="0" smtClean="0">
                <a:solidFill>
                  <a:schemeClr val="tx1"/>
                </a:solidFill>
                <a:latin typeface="Times New Roman" panose="02020603050405020304" pitchFamily="18" charset="0"/>
                <a:cs typeface="Times New Roman" panose="02020603050405020304" pitchFamily="18" charset="0"/>
              </a:rPr>
              <a:t>Ineligible: 1) Taxpayers that </a:t>
            </a:r>
            <a:r>
              <a:rPr lang="en-US" sz="2400" b="1" dirty="0" smtClean="0">
                <a:solidFill>
                  <a:schemeClr val="tx1"/>
                </a:solidFill>
                <a:latin typeface="Times New Roman" panose="02020603050405020304" pitchFamily="18" charset="0"/>
                <a:cs typeface="Times New Roman" panose="02020603050405020304" pitchFamily="18" charset="0"/>
              </a:rPr>
              <a:t>have been </a:t>
            </a:r>
            <a:r>
              <a:rPr lang="en-US" sz="2400" dirty="0" smtClean="0">
                <a:solidFill>
                  <a:schemeClr val="tx1"/>
                </a:solidFill>
                <a:latin typeface="Times New Roman" panose="02020603050405020304" pitchFamily="18" charset="0"/>
                <a:cs typeface="Times New Roman" panose="02020603050405020304" pitchFamily="18" charset="0"/>
              </a:rPr>
              <a:t>contacted by the 									  Department of Revenue </a:t>
            </a:r>
            <a:r>
              <a:rPr lang="en-US" sz="2400" b="1" i="1" dirty="0" smtClean="0">
                <a:solidFill>
                  <a:schemeClr val="tx1"/>
                </a:solidFill>
                <a:latin typeface="Times New Roman" panose="02020603050405020304" pitchFamily="18" charset="0"/>
                <a:cs typeface="Times New Roman" panose="02020603050405020304" pitchFamily="18" charset="0"/>
              </a:rPr>
              <a:t>or</a:t>
            </a:r>
          </a:p>
          <a:p>
            <a:pPr marL="0" indent="0">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		   2) Taxpayers who are parties to any criminal 									  investigation or criminal litigations in any court  							  of the United States or the State of Alabama</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70963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Act 2015-555 (SB 20)</a:t>
            </a:r>
            <a:endParaRPr lang="en-US" dirty="0"/>
          </a:p>
        </p:txBody>
      </p:sp>
      <p:sp>
        <p:nvSpPr>
          <p:cNvPr id="3" name="Content Placeholder 2"/>
          <p:cNvSpPr>
            <a:spLocks noGrp="1"/>
          </p:cNvSpPr>
          <p:nvPr>
            <p:ph idx="1"/>
          </p:nvPr>
        </p:nvSpPr>
        <p:spPr/>
        <p:txBody>
          <a:bodyPr>
            <a:normAutofit lnSpcReduction="10000"/>
          </a:bodyPr>
          <a:lstStyle/>
          <a:p>
            <a:pPr marL="285750" lvl="2"/>
            <a:r>
              <a:rPr lang="en-US" sz="1800" dirty="0" smtClean="0">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A 3-year look-back period will apply to tax types qualifying for the amnesty program                      </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Tax periods eligible for the amnesty include: 1) Taxes due prior to January 1, 2015; or 2) Taxes for taxable periods that began before January 1, 2015</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Taxpayers who want to take advantage of the program have to apply for amnesty and pay all tax due for those </a:t>
            </a:r>
            <a:r>
              <a:rPr lang="en-US" sz="2400" dirty="0" smtClean="0">
                <a:solidFill>
                  <a:schemeClr val="tx1"/>
                </a:solidFill>
                <a:latin typeface="Times New Roman" panose="02020603050405020304" pitchFamily="18" charset="0"/>
                <a:cs typeface="Times New Roman" panose="02020603050405020304" pitchFamily="18" charset="0"/>
              </a:rPr>
              <a:t>periods</a:t>
            </a:r>
          </a:p>
          <a:p>
            <a:r>
              <a:rPr lang="en-US" sz="2400" dirty="0">
                <a:solidFill>
                  <a:schemeClr val="tx1"/>
                </a:solidFill>
                <a:latin typeface="Times New Roman" panose="02020603050405020304" pitchFamily="18" charset="0"/>
                <a:cs typeface="Times New Roman" panose="02020603050405020304" pitchFamily="18" charset="0"/>
              </a:rPr>
              <a:t>I</a:t>
            </a:r>
            <a:r>
              <a:rPr lang="en-US" sz="2400" dirty="0" smtClean="0">
                <a:solidFill>
                  <a:schemeClr val="tx1"/>
                </a:solidFill>
                <a:latin typeface="Times New Roman" panose="02020603050405020304" pitchFamily="18" charset="0"/>
                <a:cs typeface="Times New Roman" panose="02020603050405020304" pitchFamily="18" charset="0"/>
              </a:rPr>
              <a:t>f </a:t>
            </a:r>
            <a:r>
              <a:rPr lang="en-US" sz="2400" dirty="0">
                <a:solidFill>
                  <a:schemeClr val="tx1"/>
                </a:solidFill>
                <a:latin typeface="Times New Roman" panose="02020603050405020304" pitchFamily="18" charset="0"/>
                <a:cs typeface="Times New Roman" panose="02020603050405020304" pitchFamily="18" charset="0"/>
              </a:rPr>
              <a:t>amnesty application is approved, all penalties and ½ of interest will be </a:t>
            </a:r>
            <a:r>
              <a:rPr lang="en-US" sz="2400" dirty="0" smtClean="0">
                <a:solidFill>
                  <a:schemeClr val="tx1"/>
                </a:solidFill>
                <a:latin typeface="Times New Roman" panose="02020603050405020304" pitchFamily="18" charset="0"/>
                <a:cs typeface="Times New Roman" panose="02020603050405020304" pitchFamily="18" charset="0"/>
              </a:rPr>
              <a:t>waived.  Must agree to waive right to protest or initiate proceedings </a:t>
            </a:r>
            <a:endParaRPr lang="en-US" sz="24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3114874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NEW </a:t>
            </a:r>
            <a:r>
              <a:rPr lang="en-US" sz="4400" u="sng" dirty="0" smtClean="0"/>
              <a:t>MAT</a:t>
            </a:r>
            <a:r>
              <a:rPr lang="en-US" u="sng" dirty="0" smtClean="0"/>
              <a:t> </a:t>
            </a:r>
            <a:r>
              <a:rPr lang="en-US" sz="4400" u="sng" dirty="0"/>
              <a:t>REQUIREMENTS</a:t>
            </a:r>
            <a:endParaRPr lang="en-US" u="sng" dirty="0"/>
          </a:p>
        </p:txBody>
      </p:sp>
      <p:sp>
        <p:nvSpPr>
          <p:cNvPr id="3" name="Content Placeholder 2"/>
          <p:cNvSpPr>
            <a:spLocks noGrp="1"/>
          </p:cNvSpPr>
          <p:nvPr>
            <p:ph idx="1"/>
          </p:nvPr>
        </p:nvSpPr>
        <p:spPr>
          <a:xfrm>
            <a:off x="1103312" y="1853247"/>
            <a:ext cx="8946541" cy="4835651"/>
          </a:xfrm>
        </p:spPr>
        <p:txBody>
          <a:bodyPr>
            <a:noAutofit/>
          </a:bodyPr>
          <a:lstStyle/>
          <a:p>
            <a:endParaRPr lang="en-US" sz="2800" dirty="0" smtClean="0">
              <a:solidFill>
                <a:schemeClr val="tx1"/>
              </a:solidFill>
            </a:endParaRPr>
          </a:p>
          <a:p>
            <a:r>
              <a:rPr lang="en-US" sz="2800" dirty="0" smtClean="0">
                <a:solidFill>
                  <a:schemeClr val="tx1"/>
                </a:solidFill>
              </a:rPr>
              <a:t>The Departments online filing system My Alabama Taxes has undergone a change to the log in process to further protect our taxpayers and to help in the fight against the rise of identity theft and fraud. In addition to a user name and password, the system will now require an authentication code that can be either emailed or sent via text message to the user</a:t>
            </a:r>
            <a:r>
              <a:rPr lang="en-US" sz="2500" dirty="0" smtClean="0">
                <a:solidFill>
                  <a:schemeClr val="tx1"/>
                </a:solidFill>
              </a:rPr>
              <a:t>.  </a:t>
            </a:r>
            <a:endParaRPr lang="en-US" sz="2500" dirty="0">
              <a:solidFill>
                <a:schemeClr val="tx1"/>
              </a:solidFill>
            </a:endParaRPr>
          </a:p>
        </p:txBody>
      </p:sp>
    </p:spTree>
    <p:extLst>
      <p:ext uri="{BB962C8B-B14F-4D97-AF65-F5344CB8AC3E}">
        <p14:creationId xmlns:p14="http://schemas.microsoft.com/office/powerpoint/2010/main" val="2535510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Act 2015-027 (HB 58)</a:t>
            </a:r>
            <a:endParaRPr lang="en-US" dirty="0"/>
          </a:p>
        </p:txBody>
      </p:sp>
      <p:sp>
        <p:nvSpPr>
          <p:cNvPr id="3" name="Content Placeholder 2"/>
          <p:cNvSpPr>
            <a:spLocks noGrp="1"/>
          </p:cNvSpPr>
          <p:nvPr>
            <p:ph idx="1"/>
          </p:nvPr>
        </p:nvSpPr>
        <p:spPr/>
        <p:txBody>
          <a:bodyPr>
            <a:normAutofit fontScale="62500" lnSpcReduction="20000"/>
          </a:bodyPr>
          <a:lstStyle/>
          <a:p>
            <a:pPr marL="347663" lvl="1" indent="-347663">
              <a:buFont typeface="Arial" panose="020B0604020202020204" pitchFamily="34" charset="0"/>
              <a:buChar char="•"/>
            </a:pPr>
            <a:r>
              <a:rPr lang="en-US" sz="2400" dirty="0" smtClean="0">
                <a:solidFill>
                  <a:schemeClr val="tx1"/>
                </a:solidFill>
                <a:latin typeface="Times New Roman" panose="02020603050405020304" pitchFamily="18" charset="0"/>
                <a:cs typeface="Times New Roman" panose="02020603050405020304" pitchFamily="18" charset="0"/>
              </a:rPr>
              <a:t>Requirements cont’d</a:t>
            </a:r>
          </a:p>
          <a:p>
            <a:pPr marL="457200" lvl="1" indent="0">
              <a:buNone/>
            </a:pPr>
            <a:r>
              <a:rPr lang="en-US" sz="3200" dirty="0" smtClean="0">
                <a:solidFill>
                  <a:schemeClr val="tx1"/>
                </a:solidFill>
                <a:latin typeface="Times New Roman" panose="02020603050405020304" pitchFamily="18" charset="0"/>
                <a:cs typeface="Times New Roman" panose="02020603050405020304" pitchFamily="18" charset="0"/>
              </a:rPr>
              <a:t>4. Must </a:t>
            </a:r>
            <a:r>
              <a:rPr lang="en-US" sz="3200" dirty="0">
                <a:solidFill>
                  <a:schemeClr val="tx1"/>
                </a:solidFill>
                <a:latin typeface="Times New Roman" panose="02020603050405020304" pitchFamily="18" charset="0"/>
                <a:cs typeface="Times New Roman" panose="02020603050405020304" pitchFamily="18" charset="0"/>
              </a:rPr>
              <a:t>be a project agreement with the Governor and the approved </a:t>
            </a:r>
            <a:r>
              <a:rPr lang="en-US" sz="3200" dirty="0" smtClean="0">
                <a:solidFill>
                  <a:schemeClr val="tx1"/>
                </a:solidFill>
                <a:latin typeface="Times New Roman" panose="02020603050405020304" pitchFamily="18" charset="0"/>
                <a:cs typeface="Times New Roman" panose="02020603050405020304" pitchFamily="18" charset="0"/>
              </a:rPr>
              <a:t>company</a:t>
            </a:r>
          </a:p>
          <a:p>
            <a:pPr lvl="2">
              <a:buFont typeface="Wingdings" panose="05000000000000000000" pitchFamily="2" charset="2"/>
              <a:buChar char="§"/>
            </a:pPr>
            <a:r>
              <a:rPr lang="en-US" sz="2400" dirty="0" smtClean="0">
                <a:solidFill>
                  <a:schemeClr val="tx1"/>
                </a:solidFill>
                <a:latin typeface="Times New Roman" panose="02020603050405020304" pitchFamily="18" charset="0"/>
                <a:cs typeface="Times New Roman" panose="02020603050405020304" pitchFamily="18" charset="0"/>
              </a:rPr>
              <a:t>Incentives to be granted and the order in which they will be claimed</a:t>
            </a:r>
          </a:p>
          <a:p>
            <a:pPr lvl="2">
              <a:buFont typeface="Wingdings" panose="05000000000000000000" pitchFamily="2" charset="2"/>
              <a:buChar char="§"/>
            </a:pPr>
            <a:r>
              <a:rPr lang="en-US" sz="2400" dirty="0" smtClean="0">
                <a:solidFill>
                  <a:schemeClr val="tx1"/>
                </a:solidFill>
                <a:latin typeface="Times New Roman" panose="02020603050405020304" pitchFamily="18" charset="0"/>
                <a:cs typeface="Times New Roman" panose="02020603050405020304" pitchFamily="18" charset="0"/>
              </a:rPr>
              <a:t>Capital investment to be made &amp; time period in which it will be made</a:t>
            </a:r>
          </a:p>
          <a:p>
            <a:pPr lvl="2">
              <a:buFont typeface="Wingdings" panose="05000000000000000000" pitchFamily="2" charset="2"/>
              <a:buChar char="§"/>
            </a:pPr>
            <a:r>
              <a:rPr lang="en-US" sz="2400" dirty="0" smtClean="0">
                <a:solidFill>
                  <a:schemeClr val="tx1"/>
                </a:solidFill>
                <a:latin typeface="Times New Roman" panose="02020603050405020304" pitchFamily="18" charset="0"/>
                <a:cs typeface="Times New Roman" panose="02020603050405020304" pitchFamily="18" charset="0"/>
              </a:rPr>
              <a:t>Number of eligible employees</a:t>
            </a:r>
          </a:p>
          <a:p>
            <a:pPr lvl="2">
              <a:buFont typeface="Wingdings" panose="05000000000000000000" pitchFamily="2" charset="2"/>
              <a:buChar char="§"/>
            </a:pPr>
            <a:r>
              <a:rPr lang="en-US" sz="2400" dirty="0" smtClean="0">
                <a:solidFill>
                  <a:schemeClr val="tx1"/>
                </a:solidFill>
                <a:latin typeface="Times New Roman" panose="02020603050405020304" pitchFamily="18" charset="0"/>
                <a:cs typeface="Times New Roman" panose="02020603050405020304" pitchFamily="18" charset="0"/>
              </a:rPr>
              <a:t>Dates or conditions that start the incentive</a:t>
            </a:r>
          </a:p>
          <a:p>
            <a:pPr lvl="2">
              <a:buFont typeface="Wingdings" panose="05000000000000000000" pitchFamily="2" charset="2"/>
              <a:buChar char="§"/>
            </a:pPr>
            <a:r>
              <a:rPr lang="en-US" sz="2400" dirty="0" smtClean="0">
                <a:solidFill>
                  <a:schemeClr val="tx1"/>
                </a:solidFill>
                <a:latin typeface="Times New Roman" panose="02020603050405020304" pitchFamily="18" charset="0"/>
                <a:cs typeface="Times New Roman" panose="02020603050405020304" pitchFamily="18" charset="0"/>
              </a:rPr>
              <a:t>Length of the incentive period(s) for the project</a:t>
            </a:r>
          </a:p>
          <a:p>
            <a:pPr lvl="2">
              <a:buFont typeface="Wingdings" panose="05000000000000000000" pitchFamily="2" charset="2"/>
              <a:buChar char="§"/>
            </a:pPr>
            <a:r>
              <a:rPr lang="en-US" sz="2400" dirty="0" smtClean="0">
                <a:solidFill>
                  <a:schemeClr val="tx1"/>
                </a:solidFill>
                <a:latin typeface="Times New Roman" panose="02020603050405020304" pitchFamily="18" charset="0"/>
                <a:cs typeface="Times New Roman" panose="02020603050405020304" pitchFamily="18" charset="0"/>
              </a:rPr>
              <a:t>Annual and/or aggregate limitations on the credit amount(s)</a:t>
            </a:r>
          </a:p>
          <a:p>
            <a:pPr lvl="2">
              <a:buFont typeface="Wingdings" panose="05000000000000000000" pitchFamily="2" charset="2"/>
              <a:buChar char="§"/>
            </a:pPr>
            <a:r>
              <a:rPr lang="en-US" sz="2400" dirty="0" smtClean="0">
                <a:solidFill>
                  <a:schemeClr val="tx1"/>
                </a:solidFill>
                <a:latin typeface="Times New Roman" panose="02020603050405020304" pitchFamily="18" charset="0"/>
                <a:cs typeface="Times New Roman" panose="02020603050405020304" pitchFamily="18" charset="0"/>
              </a:rPr>
              <a:t>Recapture provisions</a:t>
            </a:r>
          </a:p>
          <a:p>
            <a:pPr lvl="2">
              <a:buFont typeface="Wingdings" panose="05000000000000000000" pitchFamily="2" charset="2"/>
              <a:buChar char="§"/>
            </a:pPr>
            <a:r>
              <a:rPr lang="en-US" sz="2400" dirty="0" smtClean="0">
                <a:solidFill>
                  <a:schemeClr val="tx1"/>
                </a:solidFill>
                <a:latin typeface="Times New Roman" panose="02020603050405020304" pitchFamily="18" charset="0"/>
                <a:cs typeface="Times New Roman" panose="02020603050405020304" pitchFamily="18" charset="0"/>
              </a:rPr>
              <a:t>Whether the project agreement is assignable</a:t>
            </a:r>
            <a:endParaRPr lang="en-US" sz="2400"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462807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138466"/>
            <a:ext cx="9418320" cy="1060139"/>
          </a:xfrm>
        </p:spPr>
        <p:txBody>
          <a:bodyPr>
            <a:normAutofit/>
          </a:bodyPr>
          <a:lstStyle/>
          <a:p>
            <a:r>
              <a:rPr lang="en-US" sz="6000" dirty="0" smtClean="0"/>
              <a:t>  </a:t>
            </a:r>
            <a:r>
              <a:rPr lang="en-US" sz="6000" u="sng" dirty="0" smtClean="0"/>
              <a:t>2015 FORMS</a:t>
            </a:r>
            <a:endParaRPr lang="en-US" sz="6000" u="sng" dirty="0"/>
          </a:p>
        </p:txBody>
      </p:sp>
      <p:sp>
        <p:nvSpPr>
          <p:cNvPr id="3" name="Subtitle 2"/>
          <p:cNvSpPr>
            <a:spLocks noGrp="1"/>
          </p:cNvSpPr>
          <p:nvPr>
            <p:ph type="subTitle" idx="1"/>
          </p:nvPr>
        </p:nvSpPr>
        <p:spPr>
          <a:xfrm>
            <a:off x="2775856" y="3869871"/>
            <a:ext cx="6629401" cy="1311728"/>
          </a:xfrm>
        </p:spPr>
        <p:txBody>
          <a:bodyPr>
            <a:normAutofit/>
          </a:bodyPr>
          <a:lstStyle/>
          <a:p>
            <a:pPr marL="342900" indent="-342900">
              <a:buFont typeface="Arial" panose="020B0604020202020204" pitchFamily="34" charset="0"/>
              <a:buChar char="•"/>
            </a:pPr>
            <a:endParaRPr lang="en-US" sz="32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3475" y="2023712"/>
            <a:ext cx="7854926" cy="3660396"/>
          </a:xfrm>
          <a:prstGeom prst="rect">
            <a:avLst/>
          </a:prstGeom>
        </p:spPr>
      </p:pic>
    </p:spTree>
    <p:extLst>
      <p:ext uri="{BB962C8B-B14F-4D97-AF65-F5344CB8AC3E}">
        <p14:creationId xmlns:p14="http://schemas.microsoft.com/office/powerpoint/2010/main" val="37601346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09600" y="299352"/>
            <a:ext cx="10972800" cy="1143000"/>
          </a:xfrm>
        </p:spPr>
        <p:txBody>
          <a:bodyPr/>
          <a:lstStyle/>
          <a:p>
            <a:pPr eaLnBrk="1" hangingPunct="1"/>
            <a:r>
              <a:rPr lang="en-US" altLang="en-US" dirty="0" smtClean="0"/>
              <a:t>MAILED FORMS</a:t>
            </a:r>
          </a:p>
        </p:txBody>
      </p:sp>
      <p:sp>
        <p:nvSpPr>
          <p:cNvPr id="47107" name="Text Placeholder 2"/>
          <p:cNvSpPr>
            <a:spLocks noGrp="1"/>
          </p:cNvSpPr>
          <p:nvPr>
            <p:ph type="body" sz="half" idx="1"/>
          </p:nvPr>
        </p:nvSpPr>
        <p:spPr/>
        <p:txBody>
          <a:bodyPr/>
          <a:lstStyle/>
          <a:p>
            <a:pPr eaLnBrk="1" hangingPunct="1">
              <a:buFont typeface="Arial" charset="0"/>
              <a:buChar char="•"/>
              <a:defRPr/>
            </a:pPr>
            <a:r>
              <a:rPr lang="en-US" sz="2800" dirty="0"/>
              <a:t>The Department </a:t>
            </a:r>
            <a:r>
              <a:rPr lang="en-US" sz="2800" dirty="0" smtClean="0"/>
              <a:t>will </a:t>
            </a:r>
            <a:r>
              <a:rPr lang="en-US" sz="2800" dirty="0"/>
              <a:t>mail income tax </a:t>
            </a:r>
            <a:r>
              <a:rPr lang="en-US" sz="2800" dirty="0" smtClean="0"/>
              <a:t>booklets (40/40NR) </a:t>
            </a:r>
            <a:r>
              <a:rPr lang="en-US" sz="2800" dirty="0"/>
              <a:t>to Libraries and TPSC’s this year.</a:t>
            </a:r>
          </a:p>
          <a:p>
            <a:pPr eaLnBrk="1" hangingPunct="1">
              <a:buFont typeface="Arial" charset="0"/>
              <a:buChar char="•"/>
              <a:defRPr/>
            </a:pPr>
            <a:r>
              <a:rPr lang="en-US" sz="2800" dirty="0"/>
              <a:t>E-file most tax forms from our </a:t>
            </a:r>
            <a:r>
              <a:rPr lang="en-US" sz="2800" dirty="0" smtClean="0"/>
              <a:t>website.</a:t>
            </a:r>
            <a:endParaRPr lang="en-US" sz="2800" dirty="0"/>
          </a:p>
          <a:p>
            <a:pPr eaLnBrk="1" hangingPunct="1">
              <a:buFont typeface="Arial" charset="0"/>
              <a:buChar char="•"/>
              <a:defRPr/>
            </a:pPr>
            <a:r>
              <a:rPr lang="en-US" sz="2800" dirty="0"/>
              <a:t>Download and print all tax forms from our website.</a:t>
            </a:r>
          </a:p>
          <a:p>
            <a:pPr marL="0" indent="0">
              <a:buNone/>
              <a:defRPr/>
            </a:pPr>
            <a:endParaRPr lang="en-US" sz="2800" dirty="0"/>
          </a:p>
          <a:p>
            <a:pPr marL="0" indent="0">
              <a:buNone/>
              <a:defRPr/>
            </a:pPr>
            <a:endParaRPr lang="en-US" sz="2800" dirty="0"/>
          </a:p>
        </p:txBody>
      </p:sp>
      <p:pic>
        <p:nvPicPr>
          <p:cNvPr id="5530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72200" y="2249489"/>
            <a:ext cx="4038600" cy="3227387"/>
          </a:xfrm>
        </p:spPr>
      </p:pic>
    </p:spTree>
    <p:extLst>
      <p:ext uri="{BB962C8B-B14F-4D97-AF65-F5344CB8AC3E}">
        <p14:creationId xmlns:p14="http://schemas.microsoft.com/office/powerpoint/2010/main" val="58370862"/>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u="sng" dirty="0"/>
              <a:t>Individual Income Tax Forms</a:t>
            </a:r>
            <a:br>
              <a:rPr lang="en-US" sz="4400" u="sng" dirty="0"/>
            </a:br>
            <a:endParaRPr lang="en-US" sz="4400" u="sng" dirty="0"/>
          </a:p>
        </p:txBody>
      </p:sp>
      <p:sp>
        <p:nvSpPr>
          <p:cNvPr id="3" name="Subtitle 2"/>
          <p:cNvSpPr>
            <a:spLocks noGrp="1"/>
          </p:cNvSpPr>
          <p:nvPr>
            <p:ph idx="1"/>
          </p:nvPr>
        </p:nvSpPr>
        <p:spPr>
          <a:xfrm>
            <a:off x="1641390" y="1852597"/>
            <a:ext cx="9601196" cy="3318936"/>
          </a:xfrm>
        </p:spPr>
        <p:txBody>
          <a:bodyPr>
            <a:noAutofit/>
          </a:bodyPr>
          <a:lstStyle/>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Schedule AJA- Alabama Jobs Act-Investment Credit. </a:t>
            </a:r>
          </a:p>
          <a:p>
            <a:pPr marL="342900"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Schedule DEC-Career Technical Dual Enrollment Credit.</a:t>
            </a:r>
          </a:p>
          <a:p>
            <a:pPr marL="342900"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Schedule HTC- Historic Tax Rehabilitation Credit.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6441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1161535" y="630195"/>
            <a:ext cx="10058400" cy="5436973"/>
          </a:xfrm>
          <a:prstGeom prst="rect">
            <a:avLst/>
          </a:prstGeom>
        </p:spPr>
      </p:pic>
    </p:spTree>
    <p:extLst>
      <p:ext uri="{BB962C8B-B14F-4D97-AF65-F5344CB8AC3E}">
        <p14:creationId xmlns:p14="http://schemas.microsoft.com/office/powerpoint/2010/main" val="26075951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1050324" y="815547"/>
            <a:ext cx="10132541" cy="5059792"/>
          </a:xfrm>
          <a:prstGeom prst="rect">
            <a:avLst/>
          </a:prstGeom>
        </p:spPr>
      </p:pic>
    </p:spTree>
    <p:extLst>
      <p:ext uri="{BB962C8B-B14F-4D97-AF65-F5344CB8AC3E}">
        <p14:creationId xmlns:p14="http://schemas.microsoft.com/office/powerpoint/2010/main" val="14030626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1037968" y="729050"/>
            <a:ext cx="9858630" cy="5096862"/>
          </a:xfrm>
          <a:prstGeom prst="rect">
            <a:avLst/>
          </a:prstGeom>
        </p:spPr>
      </p:pic>
    </p:spTree>
    <p:extLst>
      <p:ext uri="{BB962C8B-B14F-4D97-AF65-F5344CB8AC3E}">
        <p14:creationId xmlns:p14="http://schemas.microsoft.com/office/powerpoint/2010/main" val="8423570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    </a:t>
            </a:r>
            <a:br>
              <a:rPr lang="en-US" sz="4400" dirty="0" smtClean="0"/>
            </a:br>
            <a:r>
              <a:rPr lang="en-US" sz="4400" dirty="0"/>
              <a:t/>
            </a:r>
            <a:br>
              <a:rPr lang="en-US" sz="4400" dirty="0"/>
            </a:br>
            <a:r>
              <a:rPr lang="en-US" sz="4400" dirty="0" smtClean="0"/>
              <a:t/>
            </a:r>
            <a:br>
              <a:rPr lang="en-US" sz="4400" dirty="0" smtClean="0"/>
            </a:br>
            <a:r>
              <a:rPr lang="en-US" sz="4400" dirty="0" smtClean="0"/>
              <a:t/>
            </a:r>
            <a:br>
              <a:rPr lang="en-US" sz="4400" dirty="0" smtClean="0"/>
            </a:br>
            <a:r>
              <a:rPr lang="en-US" sz="4400" u="sng" dirty="0" smtClean="0"/>
              <a:t>Individual Income Tax Forms</a:t>
            </a:r>
            <a:br>
              <a:rPr lang="en-US" sz="4400" u="sng" dirty="0" smtClean="0"/>
            </a:br>
            <a:endParaRPr lang="en-US" sz="4400" u="sng" dirty="0"/>
          </a:p>
        </p:txBody>
      </p:sp>
      <p:sp>
        <p:nvSpPr>
          <p:cNvPr id="3" name="Subtitle 2"/>
          <p:cNvSpPr>
            <a:spLocks noGrp="1"/>
          </p:cNvSpPr>
          <p:nvPr>
            <p:ph type="body" idx="1"/>
          </p:nvPr>
        </p:nvSpPr>
        <p:spPr/>
        <p:txBody>
          <a:bodyPr>
            <a:noAutofit/>
          </a:bodyPr>
          <a:lstStyle/>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Schedule AATC- Credit increased to $</a:t>
            </a:r>
            <a:r>
              <a:rPr lang="en-US" sz="2000" u="sng" dirty="0" smtClean="0">
                <a:latin typeface="Times New Roman" panose="02020603050405020304" pitchFamily="18" charset="0"/>
                <a:cs typeface="Times New Roman" panose="02020603050405020304" pitchFamily="18" charset="0"/>
              </a:rPr>
              <a:t>50,000</a:t>
            </a:r>
            <a:r>
              <a:rPr lang="en-US" sz="2000" dirty="0" smtClean="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Schedule DC- 2 new check offs. </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Form 40-Line 35 box added to check for direct deposit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2821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42913"/>
            <a:ext cx="8159750" cy="1822450"/>
          </a:xfrm>
        </p:spPr>
        <p:txBody>
          <a:bodyPr>
            <a:normAutofit fontScale="90000"/>
          </a:bodyPr>
          <a:lstStyle/>
          <a:p>
            <a:r>
              <a:rPr lang="en-US" sz="7200" dirty="0" smtClean="0"/>
              <a:t>                </a:t>
            </a:r>
            <a:r>
              <a:rPr lang="en-US" sz="7200" u="sng" dirty="0" smtClean="0"/>
              <a:t>Refund Calls</a:t>
            </a:r>
            <a:endParaRPr lang="en-US" sz="7200" u="sng" dirty="0"/>
          </a:p>
        </p:txBody>
      </p:sp>
      <p:sp>
        <p:nvSpPr>
          <p:cNvPr id="3" name="Text Placeholder 2"/>
          <p:cNvSpPr>
            <a:spLocks noGrp="1"/>
          </p:cNvSpPr>
          <p:nvPr>
            <p:ph type="body" idx="4294967295"/>
          </p:nvPr>
        </p:nvSpPr>
        <p:spPr>
          <a:xfrm>
            <a:off x="1631092" y="2730843"/>
            <a:ext cx="8699158" cy="2718487"/>
          </a:xfrm>
        </p:spPr>
        <p:txBody>
          <a:bodyPr>
            <a:normAutofit/>
          </a:bodyPr>
          <a:lstStyle/>
          <a:p>
            <a:pPr>
              <a:buFont typeface="Arial" panose="020B0604020202020204" pitchFamily="34" charset="0"/>
              <a:buChar char="•"/>
            </a:pPr>
            <a:r>
              <a:rPr lang="en-US" dirty="0" smtClean="0"/>
              <a:t>                 </a:t>
            </a:r>
            <a:r>
              <a:rPr lang="en-US" sz="2800" dirty="0" smtClean="0"/>
              <a:t>ADOR Website- “Where’s My Refund”</a:t>
            </a:r>
          </a:p>
          <a:p>
            <a:pPr>
              <a:buFont typeface="Arial" panose="020B0604020202020204" pitchFamily="34" charset="0"/>
              <a:buChar char="•"/>
            </a:pPr>
            <a:r>
              <a:rPr lang="en-US" sz="2800" smtClean="0"/>
              <a:t>               Phone</a:t>
            </a:r>
            <a:r>
              <a:rPr lang="en-US" sz="2800" dirty="0" smtClean="0"/>
              <a:t>: 1-855-894-7391(voice/ keyed response ) </a:t>
            </a:r>
          </a:p>
          <a:p>
            <a:pPr>
              <a:buFont typeface="Arial" panose="020B0604020202020204" pitchFamily="34" charset="0"/>
              <a:buChar char="•"/>
            </a:pPr>
            <a:r>
              <a:rPr lang="en-US" sz="2800" dirty="0"/>
              <a:t> </a:t>
            </a:r>
            <a:r>
              <a:rPr lang="en-US" sz="2800" dirty="0" smtClean="0"/>
              <a:t>              Call Center: (334)353-0944 or 1-800-535-9410</a:t>
            </a:r>
          </a:p>
          <a:p>
            <a:endParaRPr lang="en-US" sz="2800" dirty="0" smtClean="0"/>
          </a:p>
          <a:p>
            <a:endParaRPr lang="en-US" dirty="0"/>
          </a:p>
        </p:txBody>
      </p:sp>
    </p:spTree>
    <p:extLst>
      <p:ext uri="{BB962C8B-B14F-4D97-AF65-F5344CB8AC3E}">
        <p14:creationId xmlns:p14="http://schemas.microsoft.com/office/powerpoint/2010/main" val="20797194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067" y="1717589"/>
            <a:ext cx="8158688" cy="803189"/>
          </a:xfrm>
        </p:spPr>
        <p:txBody>
          <a:bodyPr>
            <a:normAutofit fontScale="90000"/>
          </a:bodyPr>
          <a:lstStyle/>
          <a:p>
            <a:r>
              <a:rPr lang="en-US" sz="4400" dirty="0" smtClean="0"/>
              <a:t>   </a:t>
            </a:r>
            <a:br>
              <a:rPr lang="en-US" sz="4400" dirty="0" smtClean="0"/>
            </a:br>
            <a:r>
              <a:rPr lang="en-US" dirty="0"/>
              <a:t/>
            </a:r>
            <a:br>
              <a:rPr lang="en-US" dirty="0"/>
            </a:br>
            <a:r>
              <a:rPr lang="en-US" dirty="0" smtClean="0"/>
              <a:t/>
            </a:r>
            <a:br>
              <a:rPr lang="en-US" dirty="0" smtClean="0"/>
            </a:br>
            <a:r>
              <a:rPr lang="en-US" dirty="0" smtClean="0"/>
              <a:t/>
            </a:r>
            <a:br>
              <a:rPr lang="en-US" dirty="0" smtClean="0"/>
            </a:br>
            <a:r>
              <a:rPr lang="en-US" sz="4400" dirty="0" smtClean="0"/>
              <a:t> </a:t>
            </a:r>
            <a:r>
              <a:rPr lang="en-US" sz="4400" u="sng" dirty="0" smtClean="0"/>
              <a:t/>
            </a:r>
            <a:br>
              <a:rPr lang="en-US" sz="4400" u="sng" dirty="0" smtClean="0"/>
            </a:br>
            <a:r>
              <a:rPr lang="en-US" u="sng" dirty="0"/>
              <a:t>Pass Through Forms</a:t>
            </a:r>
            <a:endParaRPr lang="en-US" sz="4400" u="sng" dirty="0"/>
          </a:p>
        </p:txBody>
      </p:sp>
      <p:sp>
        <p:nvSpPr>
          <p:cNvPr id="3" name="Subtitle 2"/>
          <p:cNvSpPr>
            <a:spLocks noGrp="1"/>
          </p:cNvSpPr>
          <p:nvPr>
            <p:ph type="body" idx="1"/>
          </p:nvPr>
        </p:nvSpPr>
        <p:spPr>
          <a:xfrm>
            <a:off x="2015067" y="3808981"/>
            <a:ext cx="8158690" cy="954547"/>
          </a:xfrm>
        </p:spPr>
        <p:txBody>
          <a:bodyPr>
            <a:noAutofit/>
          </a:bodyPr>
          <a:lstStyle/>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Schedule D and E- identical to Individual Schedule D/E.</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Schedule PC-Pass Through Credits for Forms 20S and 65.</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Schedule FC- Fiduciary Credits for Form 41.</a:t>
            </a:r>
          </a:p>
          <a:p>
            <a:endParaRPr lang="en-US" sz="3200" dirty="0"/>
          </a:p>
        </p:txBody>
      </p:sp>
    </p:spTree>
    <p:extLst>
      <p:ext uri="{BB962C8B-B14F-4D97-AF65-F5344CB8AC3E}">
        <p14:creationId xmlns:p14="http://schemas.microsoft.com/office/powerpoint/2010/main" val="2623148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067" y="1717589"/>
            <a:ext cx="8158688" cy="803189"/>
          </a:xfrm>
        </p:spPr>
        <p:txBody>
          <a:bodyPr>
            <a:normAutofit fontScale="90000"/>
          </a:bodyPr>
          <a:lstStyle/>
          <a:p>
            <a:r>
              <a:rPr lang="en-US" sz="4400" dirty="0" smtClean="0"/>
              <a:t>   </a:t>
            </a:r>
            <a:br>
              <a:rPr lang="en-US" sz="4400" dirty="0" smtClean="0"/>
            </a:br>
            <a:r>
              <a:rPr lang="en-US" dirty="0"/>
              <a:t/>
            </a:r>
            <a:br>
              <a:rPr lang="en-US" dirty="0"/>
            </a:br>
            <a:r>
              <a:rPr lang="en-US" dirty="0" smtClean="0"/>
              <a:t/>
            </a:r>
            <a:br>
              <a:rPr lang="en-US" dirty="0" smtClean="0"/>
            </a:br>
            <a:r>
              <a:rPr lang="en-US" dirty="0" smtClean="0"/>
              <a:t/>
            </a:r>
            <a:br>
              <a:rPr lang="en-US" dirty="0" smtClean="0"/>
            </a:br>
            <a:r>
              <a:rPr lang="en-US" sz="4400" dirty="0" smtClean="0"/>
              <a:t> </a:t>
            </a:r>
            <a:r>
              <a:rPr lang="en-US" sz="4400" u="sng" dirty="0" smtClean="0"/>
              <a:t/>
            </a:r>
            <a:br>
              <a:rPr lang="en-US" sz="4400" u="sng" dirty="0" smtClean="0"/>
            </a:br>
            <a:endParaRPr lang="en-US" sz="4400" u="sng" dirty="0"/>
          </a:p>
        </p:txBody>
      </p:sp>
      <p:sp>
        <p:nvSpPr>
          <p:cNvPr id="3" name="Subtitle 2"/>
          <p:cNvSpPr>
            <a:spLocks noGrp="1"/>
          </p:cNvSpPr>
          <p:nvPr>
            <p:ph type="body" idx="1"/>
          </p:nvPr>
        </p:nvSpPr>
        <p:spPr>
          <a:xfrm>
            <a:off x="2015067" y="3808981"/>
            <a:ext cx="8158690" cy="954547"/>
          </a:xfrm>
        </p:spPr>
        <p:txBody>
          <a:bodyPr>
            <a:noAutofit/>
          </a:bodyPr>
          <a:lstStyle/>
          <a:p>
            <a:endParaRPr lang="en-US" sz="3200" dirty="0"/>
          </a:p>
        </p:txBody>
      </p:sp>
      <p:pic>
        <p:nvPicPr>
          <p:cNvPr id="5" name="Picture 4"/>
          <p:cNvPicPr>
            <a:picLocks noChangeAspect="1"/>
          </p:cNvPicPr>
          <p:nvPr/>
        </p:nvPicPr>
        <p:blipFill>
          <a:blip r:embed="rId2"/>
          <a:stretch>
            <a:fillRect/>
          </a:stretch>
        </p:blipFill>
        <p:spPr>
          <a:xfrm>
            <a:off x="438150" y="469556"/>
            <a:ext cx="11315700" cy="6203093"/>
          </a:xfrm>
          <a:prstGeom prst="rect">
            <a:avLst/>
          </a:prstGeom>
        </p:spPr>
      </p:pic>
    </p:spTree>
    <p:extLst>
      <p:ext uri="{BB962C8B-B14F-4D97-AF65-F5344CB8AC3E}">
        <p14:creationId xmlns:p14="http://schemas.microsoft.com/office/powerpoint/2010/main" val="2706849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Act 2015-027 (HB 58)</a:t>
            </a:r>
            <a:endParaRPr lang="en-US" dirty="0"/>
          </a:p>
        </p:txBody>
      </p:sp>
      <p:sp>
        <p:nvSpPr>
          <p:cNvPr id="3" name="Content Placeholder 2"/>
          <p:cNvSpPr>
            <a:spLocks noGrp="1"/>
          </p:cNvSpPr>
          <p:nvPr>
            <p:ph idx="1"/>
          </p:nvPr>
        </p:nvSpPr>
        <p:spPr/>
        <p:txBody>
          <a:bodyPr>
            <a:normAutofit fontScale="62500" lnSpcReduction="20000"/>
          </a:bodyPr>
          <a:lstStyle/>
          <a:p>
            <a:pPr marL="0" lvl="1" indent="0">
              <a:buNone/>
            </a:pPr>
            <a:r>
              <a:rPr lang="en-US" sz="3300" dirty="0" smtClean="0">
                <a:solidFill>
                  <a:schemeClr val="tx1"/>
                </a:solidFill>
                <a:latin typeface="Times New Roman" panose="02020603050405020304" pitchFamily="18" charset="0"/>
                <a:cs typeface="Times New Roman" panose="02020603050405020304" pitchFamily="18" charset="0"/>
              </a:rPr>
              <a:t>	5. Proof of wages paid or investment made when claiming credit(s):	</a:t>
            </a:r>
          </a:p>
          <a:p>
            <a:pPr marL="800100" lvl="2" indent="-342900"/>
            <a:r>
              <a:rPr lang="en-US" sz="2400" dirty="0" smtClean="0">
                <a:solidFill>
                  <a:schemeClr val="tx1"/>
                </a:solidFill>
                <a:latin typeface="Times New Roman" panose="02020603050405020304" pitchFamily="18" charset="0"/>
                <a:cs typeface="Times New Roman" panose="02020603050405020304" pitchFamily="18" charset="0"/>
              </a:rPr>
              <a:t>Submit annual certifications of jobs created</a:t>
            </a:r>
          </a:p>
          <a:p>
            <a:pPr marL="800100" lvl="2" indent="-342900"/>
            <a:r>
              <a:rPr lang="en-US" sz="2400" dirty="0" smtClean="0">
                <a:solidFill>
                  <a:schemeClr val="tx1"/>
                </a:solidFill>
                <a:latin typeface="Times New Roman" panose="02020603050405020304" pitchFamily="18" charset="0"/>
                <a:cs typeface="Times New Roman" panose="02020603050405020304" pitchFamily="18" charset="0"/>
              </a:rPr>
              <a:t>Wages paid</a:t>
            </a:r>
          </a:p>
          <a:p>
            <a:pPr marL="800100" lvl="2" indent="-342900"/>
            <a:r>
              <a:rPr lang="en-US" sz="2400" dirty="0" smtClean="0">
                <a:solidFill>
                  <a:schemeClr val="tx1"/>
                </a:solidFill>
                <a:latin typeface="Times New Roman" panose="02020603050405020304" pitchFamily="18" charset="0"/>
                <a:cs typeface="Times New Roman" panose="02020603050405020304" pitchFamily="18" charset="0"/>
              </a:rPr>
              <a:t>Capital investment made </a:t>
            </a:r>
          </a:p>
          <a:p>
            <a:pPr marL="800100" lvl="2" indent="-342900"/>
            <a:endParaRPr lang="en-US" sz="2400" dirty="0">
              <a:solidFill>
                <a:schemeClr val="tx1"/>
              </a:solidFill>
              <a:latin typeface="Times New Roman" panose="02020603050405020304" pitchFamily="18" charset="0"/>
              <a:cs typeface="Times New Roman" panose="02020603050405020304" pitchFamily="18" charset="0"/>
            </a:endParaRPr>
          </a:p>
          <a:p>
            <a:pPr marL="457200" lvl="2" indent="0">
              <a:buNone/>
            </a:pPr>
            <a:r>
              <a:rPr lang="en-US" sz="2400" dirty="0" smtClean="0">
                <a:solidFill>
                  <a:schemeClr val="tx1"/>
                </a:solidFill>
                <a:latin typeface="Times New Roman" panose="02020603050405020304" pitchFamily="18" charset="0"/>
                <a:cs typeface="Times New Roman" panose="02020603050405020304" pitchFamily="18" charset="0"/>
              </a:rPr>
              <a:t>The filings will be treated as tax returns subject to enforcements of ADOR</a:t>
            </a:r>
          </a:p>
          <a:p>
            <a:pPr marL="803275" lvl="2" indent="-744538"/>
            <a:endParaRPr lang="en-US" dirty="0">
              <a:latin typeface="Times New Roman" panose="02020603050405020304" pitchFamily="18" charset="0"/>
              <a:cs typeface="Times New Roman" panose="02020603050405020304" pitchFamily="18" charset="0"/>
            </a:endParaRPr>
          </a:p>
          <a:p>
            <a:pPr marL="58737" lvl="2" indent="0">
              <a:buNone/>
            </a:pPr>
            <a:endParaRPr lang="en-US" dirty="0" smtClean="0">
              <a:latin typeface="Times New Roman" panose="02020603050405020304" pitchFamily="18" charset="0"/>
              <a:cs typeface="Times New Roman" panose="02020603050405020304" pitchFamily="18" charset="0"/>
            </a:endParaRPr>
          </a:p>
          <a:p>
            <a:pPr marL="803275" lvl="2" indent="-346075">
              <a:buFont typeface="Wingdings" panose="05000000000000000000" pitchFamily="2" charset="2"/>
              <a:buChar char="ü"/>
            </a:pPr>
            <a:endParaRPr lang="en-US" dirty="0" smtClean="0">
              <a:latin typeface="Times New Roman" panose="02020603050405020304" pitchFamily="18" charset="0"/>
              <a:cs typeface="Times New Roman" panose="02020603050405020304" pitchFamily="18" charset="0"/>
            </a:endParaRPr>
          </a:p>
          <a:p>
            <a:pPr marL="346075" lvl="1" indent="-346075">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804862" lvl="2" indent="0">
              <a:buNone/>
            </a:pP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71872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067" y="1717589"/>
            <a:ext cx="8158688" cy="803189"/>
          </a:xfrm>
        </p:spPr>
        <p:txBody>
          <a:bodyPr>
            <a:normAutofit fontScale="90000"/>
          </a:bodyPr>
          <a:lstStyle/>
          <a:p>
            <a:r>
              <a:rPr lang="en-US" sz="4400" dirty="0" smtClean="0"/>
              <a:t>   </a:t>
            </a:r>
            <a:br>
              <a:rPr lang="en-US" sz="4400" dirty="0" smtClean="0"/>
            </a:br>
            <a:r>
              <a:rPr lang="en-US" dirty="0"/>
              <a:t/>
            </a:r>
            <a:br>
              <a:rPr lang="en-US" dirty="0"/>
            </a:br>
            <a:r>
              <a:rPr lang="en-US" dirty="0" smtClean="0"/>
              <a:t/>
            </a:r>
            <a:br>
              <a:rPr lang="en-US" dirty="0" smtClean="0"/>
            </a:br>
            <a:r>
              <a:rPr lang="en-US" dirty="0" smtClean="0"/>
              <a:t/>
            </a:r>
            <a:br>
              <a:rPr lang="en-US" dirty="0" smtClean="0"/>
            </a:br>
            <a:r>
              <a:rPr lang="en-US" sz="4400" dirty="0" smtClean="0"/>
              <a:t> </a:t>
            </a:r>
            <a:r>
              <a:rPr lang="en-US" sz="4400" u="sng" dirty="0" smtClean="0"/>
              <a:t/>
            </a:r>
            <a:br>
              <a:rPr lang="en-US" sz="4400" u="sng" dirty="0" smtClean="0"/>
            </a:br>
            <a:endParaRPr lang="en-US" sz="4400" u="sng" dirty="0"/>
          </a:p>
        </p:txBody>
      </p:sp>
      <p:sp>
        <p:nvSpPr>
          <p:cNvPr id="3" name="Subtitle 2"/>
          <p:cNvSpPr>
            <a:spLocks noGrp="1"/>
          </p:cNvSpPr>
          <p:nvPr>
            <p:ph type="body" idx="1"/>
          </p:nvPr>
        </p:nvSpPr>
        <p:spPr>
          <a:xfrm>
            <a:off x="2015067" y="3808981"/>
            <a:ext cx="8158690" cy="954547"/>
          </a:xfrm>
        </p:spPr>
        <p:txBody>
          <a:bodyPr>
            <a:noAutofit/>
          </a:bodyPr>
          <a:lstStyle/>
          <a:p>
            <a:endParaRPr lang="en-US" sz="3200" dirty="0"/>
          </a:p>
        </p:txBody>
      </p:sp>
      <p:pic>
        <p:nvPicPr>
          <p:cNvPr id="4" name="Picture 3"/>
          <p:cNvPicPr>
            <a:picLocks noChangeAspect="1"/>
          </p:cNvPicPr>
          <p:nvPr/>
        </p:nvPicPr>
        <p:blipFill>
          <a:blip r:embed="rId2"/>
          <a:stretch>
            <a:fillRect/>
          </a:stretch>
        </p:blipFill>
        <p:spPr>
          <a:xfrm>
            <a:off x="590550" y="376237"/>
            <a:ext cx="11010900" cy="6105525"/>
          </a:xfrm>
          <a:prstGeom prst="rect">
            <a:avLst/>
          </a:prstGeom>
        </p:spPr>
      </p:pic>
    </p:spTree>
    <p:extLst>
      <p:ext uri="{BB962C8B-B14F-4D97-AF65-F5344CB8AC3E}">
        <p14:creationId xmlns:p14="http://schemas.microsoft.com/office/powerpoint/2010/main" val="2167694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    </a:t>
            </a:r>
            <a:r>
              <a:rPr lang="en-US" sz="4400" u="sng" dirty="0" smtClean="0"/>
              <a:t>Pass Through Forms</a:t>
            </a:r>
            <a:br>
              <a:rPr lang="en-US" sz="4400" u="sng" dirty="0" smtClean="0"/>
            </a:br>
            <a:endParaRPr lang="en-US" sz="4400" u="sng" dirty="0"/>
          </a:p>
        </p:txBody>
      </p:sp>
      <p:sp>
        <p:nvSpPr>
          <p:cNvPr id="3" name="Subtitle 2"/>
          <p:cNvSpPr>
            <a:spLocks noGrp="1"/>
          </p:cNvSpPr>
          <p:nvPr>
            <p:ph idx="1"/>
          </p:nvPr>
        </p:nvSpPr>
        <p:spPr/>
        <p:txBody>
          <a:bodyPr>
            <a:noAutofit/>
          </a:bodyPr>
          <a:lstStyle/>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Schedule PTE-R- Added Schedule NRA-R</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Added 52/53 Week Check Box for forms 65/20S.</a:t>
            </a:r>
          </a:p>
          <a:p>
            <a:pPr marL="342900" indent="-342900">
              <a:buFont typeface="Arial" panose="020B0604020202020204" pitchFamily="34" charset="0"/>
              <a:buChar char="•"/>
            </a:pPr>
            <a:endParaRPr lang="en-US" sz="3200" dirty="0"/>
          </a:p>
        </p:txBody>
      </p:sp>
    </p:spTree>
    <p:extLst>
      <p:ext uri="{BB962C8B-B14F-4D97-AF65-F5344CB8AC3E}">
        <p14:creationId xmlns:p14="http://schemas.microsoft.com/office/powerpoint/2010/main" val="1922491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6692" y="413722"/>
            <a:ext cx="10553700" cy="5980643"/>
          </a:xfrm>
          <a:prstGeom prst="rect">
            <a:avLst/>
          </a:prstGeom>
        </p:spPr>
      </p:pic>
    </p:spTree>
    <p:extLst>
      <p:ext uri="{BB962C8B-B14F-4D97-AF65-F5344CB8AC3E}">
        <p14:creationId xmlns:p14="http://schemas.microsoft.com/office/powerpoint/2010/main" val="5715758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    </a:t>
            </a:r>
            <a:r>
              <a:rPr lang="en-US" u="sng" dirty="0" smtClean="0"/>
              <a:t>Business Privilege</a:t>
            </a:r>
            <a:r>
              <a:rPr lang="en-US" sz="4400" u="sng" dirty="0" smtClean="0"/>
              <a:t> Tax Forms</a:t>
            </a:r>
            <a:br>
              <a:rPr lang="en-US" sz="4400" u="sng" dirty="0" smtClean="0"/>
            </a:br>
            <a:endParaRPr lang="en-US" sz="4400" u="sng" dirty="0"/>
          </a:p>
        </p:txBody>
      </p:sp>
      <p:sp>
        <p:nvSpPr>
          <p:cNvPr id="3" name="Subtitle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Added 52/53 Week Check Telephone Number (334) 242-1200.</a:t>
            </a:r>
          </a:p>
          <a:p>
            <a:pPr marL="457200" indent="-4572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Schedule BPT-NWI (available for paper filers).</a:t>
            </a:r>
            <a:endParaRPr lang="en-US" sz="24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Schedule BPT-NW(available for MEF filers).</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98536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36823" y="636603"/>
            <a:ext cx="9885404" cy="5498757"/>
          </a:xfrm>
          <a:prstGeom prst="rect">
            <a:avLst/>
          </a:prstGeom>
        </p:spPr>
      </p:pic>
    </p:spTree>
    <p:extLst>
      <p:ext uri="{BB962C8B-B14F-4D97-AF65-F5344CB8AC3E}">
        <p14:creationId xmlns:p14="http://schemas.microsoft.com/office/powerpoint/2010/main" val="19547975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399" y="148359"/>
            <a:ext cx="10342605" cy="6300258"/>
          </a:xfrm>
          <a:prstGeom prst="rect">
            <a:avLst/>
          </a:prstGeom>
        </p:spPr>
      </p:pic>
    </p:spTree>
    <p:extLst>
      <p:ext uri="{BB962C8B-B14F-4D97-AF65-F5344CB8AC3E}">
        <p14:creationId xmlns:p14="http://schemas.microsoft.com/office/powerpoint/2010/main" val="35836951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    </a:t>
            </a:r>
            <a:r>
              <a:rPr lang="en-US" sz="4400" u="sng" dirty="0" smtClean="0"/>
              <a:t>Corporate Income Tax Forms</a:t>
            </a:r>
            <a:br>
              <a:rPr lang="en-US" sz="4400" u="sng" dirty="0" smtClean="0"/>
            </a:br>
            <a:endParaRPr lang="en-US" sz="4400" u="sng" dirty="0"/>
          </a:p>
        </p:txBody>
      </p:sp>
      <p:sp>
        <p:nvSpPr>
          <p:cNvPr id="3" name="Subtitle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Schedule EC-  Excise Credits for Form ET-1.</a:t>
            </a:r>
          </a:p>
          <a:p>
            <a:pPr marL="457200"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Telephone Number (334) 242-1200.</a:t>
            </a:r>
          </a:p>
          <a:p>
            <a:pPr marL="457200"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Added 52/53 Week Check Box.</a:t>
            </a:r>
          </a:p>
          <a:p>
            <a:pPr marL="457200" indent="-4572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Major revisions to Schedule BC.</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8815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82663"/>
            <a:ext cx="9601200" cy="1303337"/>
          </a:xfrm>
        </p:spPr>
        <p:txBody>
          <a:bodyPr>
            <a:normAutofit/>
          </a:bodyPr>
          <a:lstStyle/>
          <a:p>
            <a:r>
              <a:rPr lang="en-US" sz="4400" dirty="0" smtClean="0"/>
              <a:t>    </a:t>
            </a:r>
            <a:endParaRPr lang="en-US" sz="4400" u="sng" dirty="0"/>
          </a:p>
        </p:txBody>
      </p:sp>
      <p:pic>
        <p:nvPicPr>
          <p:cNvPr id="5" name="Picture 4"/>
          <p:cNvPicPr>
            <a:picLocks noChangeAspect="1"/>
          </p:cNvPicPr>
          <p:nvPr/>
        </p:nvPicPr>
        <p:blipFill>
          <a:blip r:embed="rId3"/>
          <a:stretch>
            <a:fillRect/>
          </a:stretch>
        </p:blipFill>
        <p:spPr>
          <a:xfrm>
            <a:off x="981075" y="630195"/>
            <a:ext cx="10229850" cy="5708821"/>
          </a:xfrm>
          <a:prstGeom prst="rect">
            <a:avLst/>
          </a:prstGeom>
        </p:spPr>
      </p:pic>
    </p:spTree>
    <p:extLst>
      <p:ext uri="{BB962C8B-B14F-4D97-AF65-F5344CB8AC3E}">
        <p14:creationId xmlns:p14="http://schemas.microsoft.com/office/powerpoint/2010/main" val="13745003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2222500" y="1981200"/>
            <a:ext cx="7747000" cy="4191000"/>
          </a:xfrm>
        </p:spPr>
        <p:txBody>
          <a:bodyPr>
            <a:normAutofit/>
          </a:bodyPr>
          <a:lstStyle/>
          <a:p>
            <a:pPr eaLnBrk="1" hangingPunct="1">
              <a:defRPr/>
            </a:pPr>
            <a:endParaRPr lang="en-US" sz="2000" b="1" dirty="0">
              <a:solidFill>
                <a:schemeClr val="tx1"/>
              </a:solidFill>
            </a:endParaRPr>
          </a:p>
          <a:p>
            <a:pPr>
              <a:defRPr/>
            </a:pPr>
            <a:r>
              <a:rPr lang="en-US" sz="1800" b="1" dirty="0">
                <a:solidFill>
                  <a:schemeClr val="tx1"/>
                </a:solidFill>
              </a:rPr>
              <a:t>Lynn Schoener</a:t>
            </a:r>
          </a:p>
          <a:p>
            <a:pPr>
              <a:defRPr/>
            </a:pPr>
            <a:r>
              <a:rPr lang="en-US" sz="1800" u="sng" dirty="0" smtClean="0">
                <a:solidFill>
                  <a:schemeClr val="tx1"/>
                </a:solidFill>
              </a:rPr>
              <a:t>lynn.schoener@revenue.alabama.gov</a:t>
            </a:r>
            <a:endParaRPr lang="en-US" sz="1800" u="sng" dirty="0">
              <a:solidFill>
                <a:schemeClr val="tx1"/>
              </a:solidFill>
            </a:endParaRPr>
          </a:p>
          <a:p>
            <a:pPr>
              <a:defRPr/>
            </a:pPr>
            <a:r>
              <a:rPr lang="en-US" sz="1800" dirty="0">
                <a:solidFill>
                  <a:schemeClr val="tx1"/>
                </a:solidFill>
              </a:rPr>
              <a:t>(334) 353-8045</a:t>
            </a:r>
          </a:p>
          <a:p>
            <a:pPr marL="0" indent="0" eaLnBrk="1" hangingPunct="1">
              <a:buNone/>
              <a:defRPr/>
            </a:pPr>
            <a:endParaRPr lang="en-US" sz="1800" dirty="0">
              <a:solidFill>
                <a:schemeClr val="tx1"/>
              </a:solidFill>
            </a:endParaRPr>
          </a:p>
          <a:p>
            <a:pPr eaLnBrk="1" hangingPunct="1">
              <a:defRPr/>
            </a:pPr>
            <a:r>
              <a:rPr lang="en-US" sz="1800" b="1" dirty="0">
                <a:solidFill>
                  <a:schemeClr val="tx1"/>
                </a:solidFill>
              </a:rPr>
              <a:t>Andrea Wyatt</a:t>
            </a:r>
          </a:p>
          <a:p>
            <a:pPr>
              <a:defRPr/>
            </a:pPr>
            <a:r>
              <a:rPr lang="en-US" sz="1800" u="sng" dirty="0" smtClean="0">
                <a:solidFill>
                  <a:schemeClr val="tx1"/>
                </a:solidFill>
              </a:rPr>
              <a:t>andrea.wyatt@revenue.alabama.gov</a:t>
            </a:r>
            <a:endParaRPr lang="en-US" sz="1800" u="sng" dirty="0">
              <a:solidFill>
                <a:schemeClr val="tx1"/>
              </a:solidFill>
            </a:endParaRPr>
          </a:p>
          <a:p>
            <a:pPr eaLnBrk="1" hangingPunct="1">
              <a:defRPr/>
            </a:pPr>
            <a:r>
              <a:rPr lang="en-US" sz="1800" dirty="0" smtClean="0">
                <a:solidFill>
                  <a:schemeClr val="tx1"/>
                </a:solidFill>
              </a:rPr>
              <a:t>(</a:t>
            </a:r>
            <a:r>
              <a:rPr lang="en-US" sz="1800" dirty="0">
                <a:solidFill>
                  <a:schemeClr val="tx1"/>
                </a:solidFill>
              </a:rPr>
              <a:t>334) 353-9447</a:t>
            </a:r>
          </a:p>
          <a:p>
            <a:pPr marL="0" indent="0">
              <a:buNone/>
              <a:defRPr/>
            </a:pPr>
            <a:endParaRPr lang="en-US" sz="1800" dirty="0">
              <a:solidFill>
                <a:schemeClr val="tx1"/>
              </a:solidFill>
            </a:endParaRPr>
          </a:p>
          <a:p>
            <a:pPr marL="0" indent="0">
              <a:buNone/>
              <a:defRPr/>
            </a:pPr>
            <a:endParaRPr lang="en-US" dirty="0" smtClean="0"/>
          </a:p>
        </p:txBody>
      </p:sp>
      <p:sp>
        <p:nvSpPr>
          <p:cNvPr id="97283" name="Title 1"/>
          <p:cNvSpPr>
            <a:spLocks noGrp="1"/>
          </p:cNvSpPr>
          <p:nvPr>
            <p:ph type="title"/>
          </p:nvPr>
        </p:nvSpPr>
        <p:spPr/>
        <p:txBody>
          <a:bodyPr/>
          <a:lstStyle/>
          <a:p>
            <a:pPr eaLnBrk="1" hangingPunct="1"/>
            <a:r>
              <a:rPr lang="en-US" altLang="en-US" u="sng" dirty="0" smtClean="0"/>
              <a:t>Questions?</a:t>
            </a:r>
          </a:p>
        </p:txBody>
      </p:sp>
      <p:sp>
        <p:nvSpPr>
          <p:cNvPr id="9728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36C7D99E-4A48-4DD8-BA1B-52CDEE2EB00B}" type="slidenum">
              <a:rPr lang="en-US" altLang="en-US">
                <a:solidFill>
                  <a:schemeClr val="tx2"/>
                </a:solidFill>
              </a:rPr>
              <a:pPr eaLnBrk="1" hangingPunct="1"/>
              <a:t>68</a:t>
            </a:fld>
            <a:endParaRPr lang="en-US" altLang="en-US">
              <a:solidFill>
                <a:schemeClr val="tx2"/>
              </a:solidFill>
            </a:endParaRPr>
          </a:p>
        </p:txBody>
      </p:sp>
    </p:spTree>
    <p:extLst>
      <p:ext uri="{BB962C8B-B14F-4D97-AF65-F5344CB8AC3E}">
        <p14:creationId xmlns:p14="http://schemas.microsoft.com/office/powerpoint/2010/main" val="2071707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Act 2015-027 (HB 58)</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smtClean="0">
                <a:solidFill>
                  <a:schemeClr val="tx1"/>
                </a:solidFill>
                <a:latin typeface="Times New Roman" panose="02020603050405020304" pitchFamily="18" charset="0"/>
                <a:cs typeface="Times New Roman" panose="02020603050405020304" pitchFamily="18" charset="0"/>
              </a:rPr>
              <a:t>Jobs Credit-2 methods available to claim credit and the method used must be spelled out in the agreement.  </a:t>
            </a:r>
          </a:p>
          <a:p>
            <a:pPr marL="685800" indent="-228600">
              <a:buFont typeface="Wingdings" panose="05000000000000000000" pitchFamily="2" charset="2"/>
              <a:buChar char="ü"/>
            </a:pPr>
            <a:r>
              <a:rPr lang="en-US" sz="2400" dirty="0" smtClean="0">
                <a:solidFill>
                  <a:schemeClr val="tx1"/>
                </a:solidFill>
                <a:latin typeface="Times New Roman" panose="02020603050405020304" pitchFamily="18" charset="0"/>
                <a:cs typeface="Times New Roman" panose="02020603050405020304" pitchFamily="18" charset="0"/>
              </a:rPr>
              <a:t> Credit claimed against the company’s utility taxes actually paid</a:t>
            </a:r>
          </a:p>
          <a:p>
            <a:pPr marL="1143000" lvl="1" indent="-169863">
              <a:buFont typeface="Wingdings" panose="05000000000000000000" pitchFamily="2" charset="2"/>
              <a:buChar char="§"/>
            </a:pPr>
            <a:r>
              <a:rPr lang="en-US" sz="2400" dirty="0" smtClean="0">
                <a:solidFill>
                  <a:schemeClr val="tx1"/>
                </a:solidFill>
                <a:latin typeface="Times New Roman" panose="02020603050405020304" pitchFamily="18" charset="0"/>
                <a:cs typeface="Times New Roman" panose="02020603050405020304" pitchFamily="18" charset="0"/>
              </a:rPr>
              <a:t>Any amounts exceeding the actual taxes paid can be carried forward for up to 5 years if allowed by the project agreement</a:t>
            </a:r>
          </a:p>
          <a:p>
            <a:pPr lvl="1" indent="0">
              <a:buNone/>
            </a:pPr>
            <a:r>
              <a:rPr lang="en-US" sz="2400" dirty="0" smtClean="0">
                <a:solidFill>
                  <a:schemeClr val="tx1"/>
                </a:solidFill>
                <a:latin typeface="Times New Roman" panose="02020603050405020304" pitchFamily="18" charset="0"/>
                <a:cs typeface="Times New Roman" panose="02020603050405020304" pitchFamily="18" charset="0"/>
              </a:rPr>
              <a:t>					-or-</a:t>
            </a:r>
          </a:p>
          <a:p>
            <a:pPr marL="630237" lvl="1" indent="-342900">
              <a:buFont typeface="Wingdings" panose="05000000000000000000" pitchFamily="2" charset="2"/>
              <a:buChar char="ü"/>
            </a:pPr>
            <a:r>
              <a:rPr lang="en-US" sz="2400" dirty="0" smtClean="0">
                <a:solidFill>
                  <a:schemeClr val="tx1"/>
                </a:solidFill>
                <a:latin typeface="Times New Roman" panose="02020603050405020304" pitchFamily="18" charset="0"/>
                <a:cs typeface="Times New Roman" panose="02020603050405020304" pitchFamily="18" charset="0"/>
              </a:rPr>
              <a:t>Paid to the company as a refund out of the utility taxes (</a:t>
            </a:r>
            <a:r>
              <a:rPr lang="en-US" sz="2400" i="1" dirty="0" smtClean="0">
                <a:solidFill>
                  <a:schemeClr val="tx1"/>
                </a:solidFill>
                <a:latin typeface="Times New Roman" panose="02020603050405020304" pitchFamily="18" charset="0"/>
                <a:cs typeface="Times New Roman" panose="02020603050405020304" pitchFamily="18" charset="0"/>
              </a:rPr>
              <a:t>regardless of the amount of utility taxes paid)</a:t>
            </a:r>
          </a:p>
          <a:p>
            <a:pPr marL="744538" lvl="1" indent="0">
              <a:buNone/>
            </a:pPr>
            <a:r>
              <a:rPr lang="en-US" sz="2400" dirty="0" smtClean="0">
                <a:solidFill>
                  <a:schemeClr val="bg2">
                    <a:lumMod val="60000"/>
                    <a:lumOff val="40000"/>
                  </a:schemeClr>
                </a:solidFill>
                <a:latin typeface="Times New Roman" panose="02020603050405020304" pitchFamily="18" charset="0"/>
                <a:cs typeface="Times New Roman" panose="02020603050405020304" pitchFamily="18" charset="0"/>
              </a:rPr>
              <a:t> </a:t>
            </a:r>
            <a:r>
              <a:rPr lang="en-US" sz="2400" i="1" dirty="0" smtClean="0">
                <a:solidFill>
                  <a:schemeClr val="bg2">
                    <a:lumMod val="60000"/>
                    <a:lumOff val="40000"/>
                  </a:schemeClr>
                </a:solidFill>
                <a:latin typeface="Times New Roman" panose="02020603050405020304" pitchFamily="18" charset="0"/>
                <a:cs typeface="Times New Roman" panose="02020603050405020304" pitchFamily="18" charset="0"/>
              </a:rPr>
              <a:t>	</a:t>
            </a:r>
            <a:endParaRPr lang="en-US" sz="2400" i="1" dirty="0">
              <a:solidFill>
                <a:schemeClr val="bg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8500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Act 2015-027 (HB 58)</a:t>
            </a:r>
            <a:endParaRPr lang="en-US" dirty="0"/>
          </a:p>
        </p:txBody>
      </p:sp>
      <p:sp>
        <p:nvSpPr>
          <p:cNvPr id="3" name="Content Placeholder 2"/>
          <p:cNvSpPr>
            <a:spLocks noGrp="1"/>
          </p:cNvSpPr>
          <p:nvPr>
            <p:ph idx="1"/>
          </p:nvPr>
        </p:nvSpPr>
        <p:spPr/>
        <p:txBody>
          <a:bodyPr>
            <a:normAutofit/>
          </a:bodyPr>
          <a:lstStyle/>
          <a:p>
            <a:r>
              <a:rPr lang="en-US" sz="2400" dirty="0" smtClean="0">
                <a:solidFill>
                  <a:schemeClr val="tx1"/>
                </a:solidFill>
                <a:latin typeface="Times New Roman" panose="02020603050405020304" pitchFamily="18" charset="0"/>
                <a:cs typeface="Times New Roman" panose="02020603050405020304" pitchFamily="18" charset="0"/>
              </a:rPr>
              <a:t>Capital Investment Credit</a:t>
            </a:r>
          </a:p>
          <a:p>
            <a:pPr indent="230188">
              <a:buFont typeface="Wingdings" panose="05000000000000000000" pitchFamily="2" charset="2"/>
              <a:buChar char="ü"/>
            </a:pPr>
            <a:r>
              <a:rPr lang="en-US" sz="2400" dirty="0" smtClean="0">
                <a:solidFill>
                  <a:schemeClr val="tx1"/>
                </a:solidFill>
                <a:latin typeface="Times New Roman" panose="02020603050405020304" pitchFamily="18" charset="0"/>
                <a:cs typeface="Times New Roman" panose="02020603050405020304" pitchFamily="18" charset="0"/>
              </a:rPr>
              <a:t> Credit can be claimed to offset:  1) Income taxes including estimated 											     taxes</a:t>
            </a:r>
          </a:p>
          <a:p>
            <a:pPr lvl="6" indent="0">
              <a:buNone/>
            </a:pPr>
            <a:r>
              <a:rPr lang="en-US" sz="2400" dirty="0" smtClean="0">
                <a:solidFill>
                  <a:schemeClr val="tx1"/>
                </a:solidFill>
                <a:latin typeface="Times New Roman" panose="02020603050405020304" pitchFamily="18" charset="0"/>
                <a:cs typeface="Times New Roman" panose="02020603050405020304" pitchFamily="18" charset="0"/>
              </a:rPr>
              <a:t>				2) Financial Institution Excise Tax</a:t>
            </a:r>
          </a:p>
          <a:p>
            <a:pPr lvl="6" indent="0">
              <a:buNone/>
            </a:pPr>
            <a:r>
              <a:rPr lang="en-US" sz="2400" dirty="0" smtClean="0">
                <a:solidFill>
                  <a:schemeClr val="tx1"/>
                </a:solidFill>
                <a:latin typeface="Times New Roman" panose="02020603050405020304" pitchFamily="18" charset="0"/>
                <a:cs typeface="Times New Roman" panose="02020603050405020304" pitchFamily="18" charset="0"/>
              </a:rPr>
              <a:t>				3) Insurance premiums tax including 					    estimated taxes</a:t>
            </a:r>
          </a:p>
          <a:p>
            <a:pPr lvl="6" indent="0">
              <a:buNone/>
            </a:pPr>
            <a:r>
              <a:rPr lang="en-US" sz="2400" dirty="0" smtClean="0">
                <a:solidFill>
                  <a:schemeClr val="tx1"/>
                </a:solidFill>
                <a:latin typeface="Times New Roman" panose="02020603050405020304" pitchFamily="18" charset="0"/>
                <a:cs typeface="Times New Roman" panose="02020603050405020304" pitchFamily="18" charset="0"/>
              </a:rPr>
              <a:t>				4) Utility taxes or a combination</a:t>
            </a:r>
          </a:p>
        </p:txBody>
      </p:sp>
    </p:spTree>
    <p:extLst>
      <p:ext uri="{BB962C8B-B14F-4D97-AF65-F5344CB8AC3E}">
        <p14:creationId xmlns:p14="http://schemas.microsoft.com/office/powerpoint/2010/main" val="1471140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Act 2015-027 (HB 58)</a:t>
            </a:r>
            <a:endParaRPr lang="en-US" dirty="0"/>
          </a:p>
        </p:txBody>
      </p:sp>
      <p:sp>
        <p:nvSpPr>
          <p:cNvPr id="3" name="Content Placeholder 2"/>
          <p:cNvSpPr>
            <a:spLocks noGrp="1"/>
          </p:cNvSpPr>
          <p:nvPr>
            <p:ph idx="1"/>
          </p:nvPr>
        </p:nvSpPr>
        <p:spPr/>
        <p:txBody>
          <a:bodyPr/>
          <a:lstStyle/>
          <a:p>
            <a:r>
              <a:rPr lang="en-US" sz="2400" dirty="0" smtClean="0">
                <a:solidFill>
                  <a:schemeClr val="tx1"/>
                </a:solidFill>
                <a:latin typeface="Times New Roman" panose="02020603050405020304" pitchFamily="18" charset="0"/>
                <a:cs typeface="Times New Roman" panose="02020603050405020304" pitchFamily="18" charset="0"/>
              </a:rPr>
              <a:t>Capital Investment Credit cont’d</a:t>
            </a:r>
          </a:p>
          <a:p>
            <a:pPr marL="0" indent="0">
              <a:buNone/>
            </a:pPr>
            <a:r>
              <a:rPr lang="en-US" dirty="0" smtClean="0">
                <a:latin typeface="Times New Roman" panose="02020603050405020304" pitchFamily="18" charset="0"/>
                <a:cs typeface="Times New Roman" panose="02020603050405020304" pitchFamily="18" charset="0"/>
              </a:rPr>
              <a:t>    	The credit is transferrable in the first 3 years of the project.  It must be 	sold at a minimum of 85% of face value.  The transferee is free of 	recapture unless the transfer is fraudulent.</a:t>
            </a:r>
          </a:p>
          <a:p>
            <a:pPr marL="0" indent="0">
              <a:buNone/>
            </a:pPr>
            <a:r>
              <a:rPr lang="en-US" dirty="0" smtClean="0">
                <a:latin typeface="Times New Roman" panose="02020603050405020304" pitchFamily="18" charset="0"/>
                <a:cs typeface="Times New Roman" panose="02020603050405020304" pitchFamily="18" charset="0"/>
              </a:rPr>
              <a:t>	Replaces the existing capital credit, the Made in Alabama credit, and the 	Tariff credit.  These credits can be claimed until Jan 2, 2016 by filing 	form INT-1 and foregoing the incentives under the new act.</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93912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2513</TotalTime>
  <Words>2798</Words>
  <Application>Microsoft Office PowerPoint</Application>
  <PresentationFormat>Widescreen</PresentationFormat>
  <Paragraphs>365</Paragraphs>
  <Slides>68</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Agency FB</vt:lpstr>
      <vt:lpstr>Arial</vt:lpstr>
      <vt:lpstr>Calibri</vt:lpstr>
      <vt:lpstr>Garamond</vt:lpstr>
      <vt:lpstr>Times New Roman</vt:lpstr>
      <vt:lpstr>Wingdings</vt:lpstr>
      <vt:lpstr>Organic</vt:lpstr>
      <vt:lpstr>  Alabama Department of Revenue  Individual &amp; Corporate Tax Division</vt:lpstr>
      <vt:lpstr> Act 2015-027 (HB58)  </vt:lpstr>
      <vt:lpstr>Act 2015-027 (HB 58)</vt:lpstr>
      <vt:lpstr>Act 2015-027 (HB 58)</vt:lpstr>
      <vt:lpstr>Act 2015-027 (HB 58)</vt:lpstr>
      <vt:lpstr>Act 2015-027 (HB 58)</vt:lpstr>
      <vt:lpstr>Act 2015-027 (HB 58)</vt:lpstr>
      <vt:lpstr>Act 2015-027 (HB 58)</vt:lpstr>
      <vt:lpstr>Act 2015-027 (HB 58)</vt:lpstr>
      <vt:lpstr>Act 2015-027 (HB 58)</vt:lpstr>
      <vt:lpstr>           Act 2015-041 (HB57)  </vt:lpstr>
      <vt:lpstr>Act 2015-041(HB 57)</vt:lpstr>
      <vt:lpstr>Act 2015-041 (HB 57)</vt:lpstr>
      <vt:lpstr>     Act 2015-291 (HB210)  </vt:lpstr>
      <vt:lpstr>Act 2015-291 (HB 210)</vt:lpstr>
      <vt:lpstr>Act 2015-291 (HB 210)</vt:lpstr>
      <vt:lpstr>     Act 2015-382 (HB243)  </vt:lpstr>
      <vt:lpstr>Act 2015-382 (SB 243)</vt:lpstr>
      <vt:lpstr>Act 2015-382 (SB 243) Continued </vt:lpstr>
      <vt:lpstr>    Act 2015-434 (SB 71)  </vt:lpstr>
      <vt:lpstr> Act 2015-434 (S71)</vt:lpstr>
      <vt:lpstr>Act 2015-434 (S71)</vt:lpstr>
      <vt:lpstr>Act 2015-434 (SB 71)</vt:lpstr>
      <vt:lpstr>Act 2015-442 (SB226)  </vt:lpstr>
      <vt:lpstr>Act 2015-442 (SB226)</vt:lpstr>
      <vt:lpstr>Act 2015-442 (SB 226)</vt:lpstr>
      <vt:lpstr>     Act 2015-443 (SB287)  </vt:lpstr>
      <vt:lpstr>Act 2015-447 (SB388)  </vt:lpstr>
      <vt:lpstr>Act 2015-447 (SB 338)</vt:lpstr>
      <vt:lpstr>           First Special Session 2015  </vt:lpstr>
      <vt:lpstr>Act 2015-502 (HB 18)</vt:lpstr>
      <vt:lpstr>Act 2015-502 (HB 18)</vt:lpstr>
      <vt:lpstr>Act 2015-504</vt:lpstr>
      <vt:lpstr>         Act 2015-504 (HB42) </vt:lpstr>
      <vt:lpstr> Act 2015-504 (HB42) </vt:lpstr>
      <vt:lpstr>NEW WITHOLDING REQUIREMENTS</vt:lpstr>
      <vt:lpstr>NEW WITHOLDING REQUIREMENTS</vt:lpstr>
      <vt:lpstr>Act 2015-505 (HB 49)</vt:lpstr>
      <vt:lpstr>Act 2015-505 (HB 49) Factor Presence Nexus Standard</vt:lpstr>
      <vt:lpstr>Act 2015-505 (HB 49)</vt:lpstr>
      <vt:lpstr>Act 2015-527 (SB46)</vt:lpstr>
      <vt:lpstr>Act 2015-527 (SB 46)</vt:lpstr>
      <vt:lpstr>Act 2015-527 (SB 46)</vt:lpstr>
      <vt:lpstr>           Second Special Session 2015  </vt:lpstr>
      <vt:lpstr>Act 2015-555 (SB20)</vt:lpstr>
      <vt:lpstr>Act 2015-555 (SB 20)</vt:lpstr>
      <vt:lpstr>Act 2015-555 (SB 20)</vt:lpstr>
      <vt:lpstr>Act 2015-555 (SB 20)</vt:lpstr>
      <vt:lpstr>NEW MAT REQUIREMENTS</vt:lpstr>
      <vt:lpstr>  2015 FORMS</vt:lpstr>
      <vt:lpstr>MAILED FORMS</vt:lpstr>
      <vt:lpstr>Individual Income Tax Forms </vt:lpstr>
      <vt:lpstr>PowerPoint Presentation</vt:lpstr>
      <vt:lpstr>PowerPoint Presentation</vt:lpstr>
      <vt:lpstr>PowerPoint Presentation</vt:lpstr>
      <vt:lpstr>        Individual Income Tax Forms </vt:lpstr>
      <vt:lpstr>                Refund Calls</vt:lpstr>
      <vt:lpstr>         Pass Through Forms</vt:lpstr>
      <vt:lpstr>         </vt:lpstr>
      <vt:lpstr>         </vt:lpstr>
      <vt:lpstr>    Pass Through Forms </vt:lpstr>
      <vt:lpstr>PowerPoint Presentation</vt:lpstr>
      <vt:lpstr>    Business Privilege Tax Forms </vt:lpstr>
      <vt:lpstr>PowerPoint Presentation</vt:lpstr>
      <vt:lpstr>PowerPoint Presentation</vt:lpstr>
      <vt:lpstr>    Corporate Income Tax Forms </vt:lpstr>
      <vt:lpstr>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Law Changes Regular &amp; Special Sessions</dc:title>
  <dc:creator>Harrell, Tamera</dc:creator>
  <cp:lastModifiedBy>Wyatt, Andrea</cp:lastModifiedBy>
  <cp:revision>277</cp:revision>
  <cp:lastPrinted>2015-10-23T15:55:47Z</cp:lastPrinted>
  <dcterms:created xsi:type="dcterms:W3CDTF">2015-08-21T16:05:17Z</dcterms:created>
  <dcterms:modified xsi:type="dcterms:W3CDTF">2016-01-13T19:31:45Z</dcterms:modified>
</cp:coreProperties>
</file>