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98"/>
  </p:notesMasterIdLst>
  <p:handoutMasterIdLst>
    <p:handoutMasterId r:id="rId99"/>
  </p:handoutMasterIdLst>
  <p:sldIdLst>
    <p:sldId id="313" r:id="rId2"/>
    <p:sldId id="421" r:id="rId3"/>
    <p:sldId id="383" r:id="rId4"/>
    <p:sldId id="314" r:id="rId5"/>
    <p:sldId id="315" r:id="rId6"/>
    <p:sldId id="316" r:id="rId7"/>
    <p:sldId id="317" r:id="rId8"/>
    <p:sldId id="318" r:id="rId9"/>
    <p:sldId id="319" r:id="rId10"/>
    <p:sldId id="320" r:id="rId11"/>
    <p:sldId id="321" r:id="rId12"/>
    <p:sldId id="322" r:id="rId13"/>
    <p:sldId id="385" r:id="rId14"/>
    <p:sldId id="325" r:id="rId15"/>
    <p:sldId id="324" r:id="rId16"/>
    <p:sldId id="377" r:id="rId17"/>
    <p:sldId id="386" r:id="rId18"/>
    <p:sldId id="326" r:id="rId19"/>
    <p:sldId id="387" r:id="rId20"/>
    <p:sldId id="388" r:id="rId21"/>
    <p:sldId id="390" r:id="rId22"/>
    <p:sldId id="389" r:id="rId23"/>
    <p:sldId id="391" r:id="rId24"/>
    <p:sldId id="392" r:id="rId25"/>
    <p:sldId id="393" r:id="rId26"/>
    <p:sldId id="394" r:id="rId27"/>
    <p:sldId id="395" r:id="rId28"/>
    <p:sldId id="396" r:id="rId29"/>
    <p:sldId id="397" r:id="rId30"/>
    <p:sldId id="398" r:id="rId31"/>
    <p:sldId id="399" r:id="rId32"/>
    <p:sldId id="400" r:id="rId33"/>
    <p:sldId id="401" r:id="rId34"/>
    <p:sldId id="402" r:id="rId35"/>
    <p:sldId id="403" r:id="rId36"/>
    <p:sldId id="409" r:id="rId37"/>
    <p:sldId id="410" r:id="rId38"/>
    <p:sldId id="408" r:id="rId39"/>
    <p:sldId id="413" r:id="rId40"/>
    <p:sldId id="411" r:id="rId41"/>
    <p:sldId id="412" r:id="rId42"/>
    <p:sldId id="407" r:id="rId43"/>
    <p:sldId id="404" r:id="rId44"/>
    <p:sldId id="405" r:id="rId45"/>
    <p:sldId id="417" r:id="rId46"/>
    <p:sldId id="430" r:id="rId47"/>
    <p:sldId id="460" r:id="rId48"/>
    <p:sldId id="416" r:id="rId49"/>
    <p:sldId id="422" r:id="rId50"/>
    <p:sldId id="462" r:id="rId51"/>
    <p:sldId id="463" r:id="rId52"/>
    <p:sldId id="464" r:id="rId53"/>
    <p:sldId id="465" r:id="rId54"/>
    <p:sldId id="424" r:id="rId55"/>
    <p:sldId id="426" r:id="rId56"/>
    <p:sldId id="428" r:id="rId57"/>
    <p:sldId id="434" r:id="rId58"/>
    <p:sldId id="427" r:id="rId59"/>
    <p:sldId id="289" r:id="rId60"/>
    <p:sldId id="380" r:id="rId61"/>
    <p:sldId id="415" r:id="rId62"/>
    <p:sldId id="437" r:id="rId63"/>
    <p:sldId id="439" r:id="rId64"/>
    <p:sldId id="436" r:id="rId65"/>
    <p:sldId id="420" r:id="rId66"/>
    <p:sldId id="432" r:id="rId67"/>
    <p:sldId id="459" r:id="rId68"/>
    <p:sldId id="451" r:id="rId69"/>
    <p:sldId id="447" r:id="rId70"/>
    <p:sldId id="365" r:id="rId71"/>
    <p:sldId id="363" r:id="rId72"/>
    <p:sldId id="364" r:id="rId73"/>
    <p:sldId id="440" r:id="rId74"/>
    <p:sldId id="441" r:id="rId75"/>
    <p:sldId id="448" r:id="rId76"/>
    <p:sldId id="442" r:id="rId77"/>
    <p:sldId id="443" r:id="rId78"/>
    <p:sldId id="446" r:id="rId79"/>
    <p:sldId id="452" r:id="rId80"/>
    <p:sldId id="445" r:id="rId81"/>
    <p:sldId id="449" r:id="rId82"/>
    <p:sldId id="444" r:id="rId83"/>
    <p:sldId id="466" r:id="rId84"/>
    <p:sldId id="291" r:id="rId85"/>
    <p:sldId id="453" r:id="rId86"/>
    <p:sldId id="454" r:id="rId87"/>
    <p:sldId id="455" r:id="rId88"/>
    <p:sldId id="456" r:id="rId89"/>
    <p:sldId id="457" r:id="rId90"/>
    <p:sldId id="458" r:id="rId91"/>
    <p:sldId id="467" r:id="rId92"/>
    <p:sldId id="468" r:id="rId93"/>
    <p:sldId id="370" r:id="rId94"/>
    <p:sldId id="362" r:id="rId95"/>
    <p:sldId id="469" r:id="rId96"/>
    <p:sldId id="379" r:id="rId9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4660"/>
  </p:normalViewPr>
  <p:slideViewPr>
    <p:cSldViewPr snapToGrid="0">
      <p:cViewPr varScale="1">
        <p:scale>
          <a:sx n="110" d="100"/>
          <a:sy n="110" d="100"/>
        </p:scale>
        <p:origin x="46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5774"/>
          </a:xfrm>
          <a:prstGeom prst="rect">
            <a:avLst/>
          </a:prstGeom>
        </p:spPr>
        <p:txBody>
          <a:bodyPr vert="horz" lIns="91650" tIns="45825" rIns="91650" bIns="45825" rtlCol="0"/>
          <a:lstStyle>
            <a:lvl1pPr algn="l">
              <a:defRPr sz="1200"/>
            </a:lvl1pPr>
          </a:lstStyle>
          <a:p>
            <a:endParaRPr lang="en-US" dirty="0"/>
          </a:p>
        </p:txBody>
      </p:sp>
      <p:sp>
        <p:nvSpPr>
          <p:cNvPr id="3" name="Date Placeholder 2"/>
          <p:cNvSpPr>
            <a:spLocks noGrp="1"/>
          </p:cNvSpPr>
          <p:nvPr>
            <p:ph type="dt" sz="quarter" idx="1"/>
          </p:nvPr>
        </p:nvSpPr>
        <p:spPr>
          <a:xfrm>
            <a:off x="3970436" y="0"/>
            <a:ext cx="3038372" cy="465774"/>
          </a:xfrm>
          <a:prstGeom prst="rect">
            <a:avLst/>
          </a:prstGeom>
        </p:spPr>
        <p:txBody>
          <a:bodyPr vert="horz" lIns="91650" tIns="45825" rIns="91650" bIns="45825" rtlCol="0"/>
          <a:lstStyle>
            <a:lvl1pPr algn="r">
              <a:defRPr sz="1200"/>
            </a:lvl1pPr>
          </a:lstStyle>
          <a:p>
            <a:fld id="{ABF95871-EB76-4567-ABF5-8EC99173343E}" type="datetimeFigureOut">
              <a:rPr lang="en-US" smtClean="0"/>
              <a:t>2/14/2017</a:t>
            </a:fld>
            <a:endParaRPr lang="en-US" dirty="0"/>
          </a:p>
        </p:txBody>
      </p:sp>
      <p:sp>
        <p:nvSpPr>
          <p:cNvPr id="4" name="Footer Placeholder 3"/>
          <p:cNvSpPr>
            <a:spLocks noGrp="1"/>
          </p:cNvSpPr>
          <p:nvPr>
            <p:ph type="ftr" sz="quarter" idx="2"/>
          </p:nvPr>
        </p:nvSpPr>
        <p:spPr>
          <a:xfrm>
            <a:off x="0" y="8830627"/>
            <a:ext cx="3038372" cy="465773"/>
          </a:xfrm>
          <a:prstGeom prst="rect">
            <a:avLst/>
          </a:prstGeom>
        </p:spPr>
        <p:txBody>
          <a:bodyPr vert="horz" lIns="91650" tIns="45825" rIns="91650" bIns="458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436" y="8830627"/>
            <a:ext cx="3038372" cy="465773"/>
          </a:xfrm>
          <a:prstGeom prst="rect">
            <a:avLst/>
          </a:prstGeom>
        </p:spPr>
        <p:txBody>
          <a:bodyPr vert="horz" lIns="91650" tIns="45825" rIns="91650" bIns="45825" rtlCol="0" anchor="b"/>
          <a:lstStyle>
            <a:lvl1pPr algn="r">
              <a:defRPr sz="1200"/>
            </a:lvl1pPr>
          </a:lstStyle>
          <a:p>
            <a:fld id="{2E390D9B-82F5-481F-B0FE-E0DC43426F74}" type="slidenum">
              <a:rPr lang="en-US" smtClean="0"/>
              <a:t>‹#›</a:t>
            </a:fld>
            <a:endParaRPr lang="en-US" dirty="0"/>
          </a:p>
        </p:txBody>
      </p:sp>
    </p:spTree>
    <p:extLst>
      <p:ext uri="{BB962C8B-B14F-4D97-AF65-F5344CB8AC3E}">
        <p14:creationId xmlns:p14="http://schemas.microsoft.com/office/powerpoint/2010/main" val="724909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B54CF053-72DB-44E0-8A5B-7FCA6CFF736C}" type="datetimeFigureOut">
              <a:rPr lang="en-US" smtClean="0"/>
              <a:t>2/14/2017</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200"/>
            </a:lvl1pPr>
          </a:lstStyle>
          <a:p>
            <a:fld id="{F5B31629-F365-49C0-A4EC-CCC81691B1E0}" type="slidenum">
              <a:rPr lang="en-US" smtClean="0"/>
              <a:t>‹#›</a:t>
            </a:fld>
            <a:endParaRPr lang="en-US" dirty="0"/>
          </a:p>
        </p:txBody>
      </p:sp>
    </p:spTree>
    <p:extLst>
      <p:ext uri="{BB962C8B-B14F-4D97-AF65-F5344CB8AC3E}">
        <p14:creationId xmlns:p14="http://schemas.microsoft.com/office/powerpoint/2010/main" val="230684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98739" y="8700274"/>
            <a:ext cx="2982607" cy="45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02" tIns="45202" rIns="90402" bIns="45202" anchor="b"/>
          <a:lstStyle>
            <a:lvl1pPr defTabSz="915988" eaLnBrk="0" hangingPunct="0">
              <a:defRPr>
                <a:solidFill>
                  <a:schemeClr val="tx1"/>
                </a:solidFill>
                <a:latin typeface="Garamond" panose="02020404030301010803" pitchFamily="18" charset="0"/>
                <a:cs typeface="Arial" panose="020B0604020202020204" pitchFamily="34" charset="0"/>
              </a:defRPr>
            </a:lvl1pPr>
            <a:lvl2pPr marL="742950" indent="-285750" defTabSz="915988" eaLnBrk="0" hangingPunct="0">
              <a:defRPr>
                <a:solidFill>
                  <a:schemeClr val="tx1"/>
                </a:solidFill>
                <a:latin typeface="Garamond" panose="02020404030301010803" pitchFamily="18" charset="0"/>
                <a:cs typeface="Arial" panose="020B0604020202020204" pitchFamily="34" charset="0"/>
              </a:defRPr>
            </a:lvl2pPr>
            <a:lvl3pPr marL="1143000" indent="-228600" defTabSz="915988" eaLnBrk="0" hangingPunct="0">
              <a:defRPr>
                <a:solidFill>
                  <a:schemeClr val="tx1"/>
                </a:solidFill>
                <a:latin typeface="Garamond" panose="02020404030301010803" pitchFamily="18" charset="0"/>
                <a:cs typeface="Arial" panose="020B0604020202020204" pitchFamily="34" charset="0"/>
              </a:defRPr>
            </a:lvl3pPr>
            <a:lvl4pPr marL="1600200" indent="-228600" defTabSz="915988" eaLnBrk="0" hangingPunct="0">
              <a:defRPr>
                <a:solidFill>
                  <a:schemeClr val="tx1"/>
                </a:solidFill>
                <a:latin typeface="Garamond" panose="02020404030301010803" pitchFamily="18" charset="0"/>
                <a:cs typeface="Arial" panose="020B0604020202020204" pitchFamily="34" charset="0"/>
              </a:defRPr>
            </a:lvl4pPr>
            <a:lvl5pPr marL="2057400" indent="-228600" defTabSz="915988" eaLnBrk="0" hangingPunct="0">
              <a:defRPr>
                <a:solidFill>
                  <a:schemeClr val="tx1"/>
                </a:solidFill>
                <a:latin typeface="Garamond" panose="02020404030301010803" pitchFamily="18" charset="0"/>
                <a:cs typeface="Arial" panose="020B0604020202020204" pitchFamily="34" charset="0"/>
              </a:defRPr>
            </a:lvl5pPr>
            <a:lvl6pPr marL="25146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r" eaLnBrk="1" hangingPunct="1"/>
            <a:fld id="{6A5081F6-4737-42C4-BD36-2257CF47B757}" type="slidenum">
              <a:rPr lang="en-US" altLang="en-US" sz="1200">
                <a:solidFill>
                  <a:srgbClr val="000000"/>
                </a:solidFill>
                <a:latin typeface="Arial" panose="020B0604020202020204" pitchFamily="34" charset="0"/>
              </a:rPr>
              <a:pPr algn="r" eaLnBrk="1" hangingPunct="1"/>
              <a:t>1</a:t>
            </a:fld>
            <a:endParaRPr lang="en-US" altLang="en-US" sz="1200" dirty="0">
              <a:solidFill>
                <a:srgbClr val="000000"/>
              </a:solidFill>
              <a:latin typeface="Arial" panose="020B0604020202020204"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75365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16</a:t>
            </a:fld>
            <a:endParaRPr lang="en-US" dirty="0"/>
          </a:p>
        </p:txBody>
      </p:sp>
    </p:spTree>
    <p:extLst>
      <p:ext uri="{BB962C8B-B14F-4D97-AF65-F5344CB8AC3E}">
        <p14:creationId xmlns:p14="http://schemas.microsoft.com/office/powerpoint/2010/main" val="25255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35</a:t>
            </a:fld>
            <a:endParaRPr lang="en-US" dirty="0"/>
          </a:p>
        </p:txBody>
      </p:sp>
    </p:spTree>
    <p:extLst>
      <p:ext uri="{BB962C8B-B14F-4D97-AF65-F5344CB8AC3E}">
        <p14:creationId xmlns:p14="http://schemas.microsoft.com/office/powerpoint/2010/main" val="1816502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46</a:t>
            </a:fld>
            <a:endParaRPr lang="en-US" dirty="0"/>
          </a:p>
        </p:txBody>
      </p:sp>
    </p:spTree>
    <p:extLst>
      <p:ext uri="{BB962C8B-B14F-4D97-AF65-F5344CB8AC3E}">
        <p14:creationId xmlns:p14="http://schemas.microsoft.com/office/powerpoint/2010/main" val="2928687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pPr eaLnBrk="1" hangingPunct="1"/>
            <a:endParaRPr lang="en-US" altLang="en-US" smtClean="0">
              <a:latin typeface="Arial" panose="020B0604020202020204" pitchFamily="34" charset="0"/>
            </a:endParaRPr>
          </a:p>
        </p:txBody>
      </p:sp>
      <p:sp>
        <p:nvSpPr>
          <p:cNvPr id="88068" name="Slide Number Placeholder 3"/>
          <p:cNvSpPr txBox="1">
            <a:spLocks noGrp="1"/>
          </p:cNvSpPr>
          <p:nvPr/>
        </p:nvSpPr>
        <p:spPr bwMode="auto">
          <a:xfrm>
            <a:off x="3970338" y="8832850"/>
            <a:ext cx="3038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6" tIns="46117" rIns="92236" bIns="46117" anchor="b"/>
          <a:lstStyle>
            <a:lvl1pPr defTabSz="915988" eaLnBrk="0" hangingPunct="0">
              <a:defRPr>
                <a:solidFill>
                  <a:schemeClr val="tx1"/>
                </a:solidFill>
                <a:latin typeface="Garamond" panose="02020404030301010803" pitchFamily="18" charset="0"/>
                <a:cs typeface="Arial" panose="020B0604020202020204" pitchFamily="34" charset="0"/>
              </a:defRPr>
            </a:lvl1pPr>
            <a:lvl2pPr marL="742950" indent="-285750" defTabSz="915988" eaLnBrk="0" hangingPunct="0">
              <a:defRPr>
                <a:solidFill>
                  <a:schemeClr val="tx1"/>
                </a:solidFill>
                <a:latin typeface="Garamond" panose="02020404030301010803" pitchFamily="18" charset="0"/>
                <a:cs typeface="Arial" panose="020B0604020202020204" pitchFamily="34" charset="0"/>
              </a:defRPr>
            </a:lvl2pPr>
            <a:lvl3pPr marL="1143000" indent="-228600" defTabSz="915988" eaLnBrk="0" hangingPunct="0">
              <a:defRPr>
                <a:solidFill>
                  <a:schemeClr val="tx1"/>
                </a:solidFill>
                <a:latin typeface="Garamond" panose="02020404030301010803" pitchFamily="18" charset="0"/>
                <a:cs typeface="Arial" panose="020B0604020202020204" pitchFamily="34" charset="0"/>
              </a:defRPr>
            </a:lvl3pPr>
            <a:lvl4pPr marL="1600200" indent="-228600" defTabSz="915988" eaLnBrk="0" hangingPunct="0">
              <a:defRPr>
                <a:solidFill>
                  <a:schemeClr val="tx1"/>
                </a:solidFill>
                <a:latin typeface="Garamond" panose="02020404030301010803" pitchFamily="18" charset="0"/>
                <a:cs typeface="Arial" panose="020B0604020202020204" pitchFamily="34" charset="0"/>
              </a:defRPr>
            </a:lvl4pPr>
            <a:lvl5pPr marL="2057400" indent="-228600" defTabSz="915988" eaLnBrk="0" hangingPunct="0">
              <a:defRPr>
                <a:solidFill>
                  <a:schemeClr val="tx1"/>
                </a:solidFill>
                <a:latin typeface="Garamond" panose="02020404030301010803" pitchFamily="18" charset="0"/>
                <a:cs typeface="Arial" panose="020B0604020202020204" pitchFamily="34" charset="0"/>
              </a:defRPr>
            </a:lvl5pPr>
            <a:lvl6pPr marL="25146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r" eaLnBrk="1" hangingPunct="1"/>
            <a:fld id="{445FFCE4-C7AC-425D-854F-F35B98E208CD}" type="slidenum">
              <a:rPr lang="en-US" altLang="en-US" sz="1200">
                <a:latin typeface="Arial" panose="020B0604020202020204" pitchFamily="34" charset="0"/>
              </a:rPr>
              <a:pPr algn="r" eaLnBrk="1" hangingPunct="1"/>
              <a:t>48</a:t>
            </a:fld>
            <a:endParaRPr lang="en-US" altLang="en-US" sz="1200">
              <a:latin typeface="Arial" panose="020B0604020202020204" pitchFamily="34" charset="0"/>
            </a:endParaRPr>
          </a:p>
        </p:txBody>
      </p:sp>
    </p:spTree>
    <p:extLst>
      <p:ext uri="{BB962C8B-B14F-4D97-AF65-F5344CB8AC3E}">
        <p14:creationId xmlns:p14="http://schemas.microsoft.com/office/powerpoint/2010/main" val="1162472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Neal,</a:t>
            </a:r>
            <a:r>
              <a:rPr lang="en-US" baseline="0" dirty="0" smtClean="0"/>
              <a:t> You may wish to add as a refresher for next year when examiners will start seeing these returns.  </a:t>
            </a:r>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51</a:t>
            </a:fld>
            <a:endParaRPr lang="en-US" dirty="0"/>
          </a:p>
        </p:txBody>
      </p:sp>
    </p:spTree>
    <p:extLst>
      <p:ext uri="{BB962C8B-B14F-4D97-AF65-F5344CB8AC3E}">
        <p14:creationId xmlns:p14="http://schemas.microsoft.com/office/powerpoint/2010/main" val="3028911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52</a:t>
            </a:fld>
            <a:endParaRPr lang="en-US" dirty="0"/>
          </a:p>
        </p:txBody>
      </p:sp>
    </p:spTree>
    <p:extLst>
      <p:ext uri="{BB962C8B-B14F-4D97-AF65-F5344CB8AC3E}">
        <p14:creationId xmlns:p14="http://schemas.microsoft.com/office/powerpoint/2010/main" val="313384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53</a:t>
            </a:fld>
            <a:endParaRPr lang="en-US" dirty="0"/>
          </a:p>
        </p:txBody>
      </p:sp>
    </p:spTree>
    <p:extLst>
      <p:ext uri="{BB962C8B-B14F-4D97-AF65-F5344CB8AC3E}">
        <p14:creationId xmlns:p14="http://schemas.microsoft.com/office/powerpoint/2010/main" val="3854224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p:spPr>
        <p:txBody>
          <a:bodyPr/>
          <a:lstStyle/>
          <a:p>
            <a:pPr eaLnBrk="1" hangingPunct="1"/>
            <a:endParaRPr lang="en-US" altLang="en-US" smtClean="0">
              <a:latin typeface="Arial" panose="020B0604020202020204" pitchFamily="34" charset="0"/>
            </a:endParaRPr>
          </a:p>
        </p:txBody>
      </p:sp>
      <p:sp>
        <p:nvSpPr>
          <p:cNvPr id="33796" name="Slide Number Placeholder 3"/>
          <p:cNvSpPr>
            <a:spLocks noGrp="1"/>
          </p:cNvSpPr>
          <p:nvPr>
            <p:ph type="sldNum" sz="quarter" idx="5"/>
          </p:nvPr>
        </p:nvSpPr>
        <p:spPr/>
        <p:txBody>
          <a:bodyPr/>
          <a:lstStyle>
            <a:lvl1pPr defTabSz="919163" eaLnBrk="0" hangingPunct="0">
              <a:defRPr>
                <a:solidFill>
                  <a:schemeClr val="tx1"/>
                </a:solidFill>
                <a:latin typeface="Garamond" panose="02020404030301010803" pitchFamily="18" charset="0"/>
                <a:cs typeface="Arial" panose="020B0604020202020204" pitchFamily="34" charset="0"/>
              </a:defRPr>
            </a:lvl1pPr>
            <a:lvl2pPr marL="742950" indent="-285750" defTabSz="919163" eaLnBrk="0" hangingPunct="0">
              <a:defRPr>
                <a:solidFill>
                  <a:schemeClr val="tx1"/>
                </a:solidFill>
                <a:latin typeface="Garamond" panose="02020404030301010803" pitchFamily="18" charset="0"/>
                <a:cs typeface="Arial" panose="020B0604020202020204" pitchFamily="34" charset="0"/>
              </a:defRPr>
            </a:lvl2pPr>
            <a:lvl3pPr marL="1143000" indent="-228600" defTabSz="919163" eaLnBrk="0" hangingPunct="0">
              <a:defRPr>
                <a:solidFill>
                  <a:schemeClr val="tx1"/>
                </a:solidFill>
                <a:latin typeface="Garamond" panose="02020404030301010803" pitchFamily="18" charset="0"/>
                <a:cs typeface="Arial" panose="020B0604020202020204" pitchFamily="34" charset="0"/>
              </a:defRPr>
            </a:lvl3pPr>
            <a:lvl4pPr marL="1600200" indent="-228600" defTabSz="919163" eaLnBrk="0" hangingPunct="0">
              <a:defRPr>
                <a:solidFill>
                  <a:schemeClr val="tx1"/>
                </a:solidFill>
                <a:latin typeface="Garamond" panose="02020404030301010803" pitchFamily="18" charset="0"/>
                <a:cs typeface="Arial" panose="020B0604020202020204" pitchFamily="34" charset="0"/>
              </a:defRPr>
            </a:lvl4pPr>
            <a:lvl5pPr marL="2057400" indent="-228600" defTabSz="919163" eaLnBrk="0" hangingPunct="0">
              <a:defRPr>
                <a:solidFill>
                  <a:schemeClr val="tx1"/>
                </a:solidFill>
                <a:latin typeface="Garamond" panose="02020404030301010803" pitchFamily="18" charset="0"/>
                <a:cs typeface="Arial" panose="020B0604020202020204" pitchFamily="34" charset="0"/>
              </a:defRPr>
            </a:lvl5pPr>
            <a:lvl6pPr marL="2514600" indent="-228600" defTabSz="9191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191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191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191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F356EA2C-56B2-4A2A-899B-28D53D125F35}" type="slidenum">
              <a:rPr lang="en-US" altLang="en-US">
                <a:latin typeface="Arial" panose="020B0604020202020204" pitchFamily="34" charset="0"/>
              </a:rPr>
              <a:pPr eaLnBrk="1" hangingPunct="1"/>
              <a:t>54</a:t>
            </a:fld>
            <a:endParaRPr lang="en-US" altLang="en-US">
              <a:latin typeface="Arial" panose="020B0604020202020204" pitchFamily="34" charset="0"/>
            </a:endParaRPr>
          </a:p>
        </p:txBody>
      </p:sp>
    </p:spTree>
    <p:extLst>
      <p:ext uri="{BB962C8B-B14F-4D97-AF65-F5344CB8AC3E}">
        <p14:creationId xmlns:p14="http://schemas.microsoft.com/office/powerpoint/2010/main" val="2521219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a:lstStyle/>
          <a:p>
            <a:pPr eaLnBrk="1" hangingPunct="1"/>
            <a:endParaRPr lang="en-US" altLang="en-US" dirty="0" smtClean="0">
              <a:latin typeface="Arial" panose="020B0604020202020204" pitchFamily="34" charset="0"/>
            </a:endParaRPr>
          </a:p>
        </p:txBody>
      </p:sp>
      <p:sp>
        <p:nvSpPr>
          <p:cNvPr id="104452" name="Slide Number Placeholder 3"/>
          <p:cNvSpPr txBox="1">
            <a:spLocks noGrp="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7" tIns="45604" rIns="91207" bIns="45604" anchor="b"/>
          <a:lstStyle>
            <a:lvl1pPr defTabSz="915988" eaLnBrk="0" hangingPunct="0">
              <a:defRPr>
                <a:solidFill>
                  <a:schemeClr val="tx1"/>
                </a:solidFill>
                <a:latin typeface="Garamond" panose="02020404030301010803" pitchFamily="18" charset="0"/>
                <a:cs typeface="Arial" panose="020B0604020202020204" pitchFamily="34" charset="0"/>
              </a:defRPr>
            </a:lvl1pPr>
            <a:lvl2pPr marL="742950" indent="-285750" defTabSz="915988" eaLnBrk="0" hangingPunct="0">
              <a:defRPr>
                <a:solidFill>
                  <a:schemeClr val="tx1"/>
                </a:solidFill>
                <a:latin typeface="Garamond" panose="02020404030301010803" pitchFamily="18" charset="0"/>
                <a:cs typeface="Arial" panose="020B0604020202020204" pitchFamily="34" charset="0"/>
              </a:defRPr>
            </a:lvl2pPr>
            <a:lvl3pPr marL="1143000" indent="-228600" defTabSz="915988" eaLnBrk="0" hangingPunct="0">
              <a:defRPr>
                <a:solidFill>
                  <a:schemeClr val="tx1"/>
                </a:solidFill>
                <a:latin typeface="Garamond" panose="02020404030301010803" pitchFamily="18" charset="0"/>
                <a:cs typeface="Arial" panose="020B0604020202020204" pitchFamily="34" charset="0"/>
              </a:defRPr>
            </a:lvl3pPr>
            <a:lvl4pPr marL="1600200" indent="-228600" defTabSz="915988" eaLnBrk="0" hangingPunct="0">
              <a:defRPr>
                <a:solidFill>
                  <a:schemeClr val="tx1"/>
                </a:solidFill>
                <a:latin typeface="Garamond" panose="02020404030301010803" pitchFamily="18" charset="0"/>
                <a:cs typeface="Arial" panose="020B0604020202020204" pitchFamily="34" charset="0"/>
              </a:defRPr>
            </a:lvl4pPr>
            <a:lvl5pPr marL="2057400" indent="-228600" defTabSz="915988" eaLnBrk="0" hangingPunct="0">
              <a:defRPr>
                <a:solidFill>
                  <a:schemeClr val="tx1"/>
                </a:solidFill>
                <a:latin typeface="Garamond" panose="02020404030301010803" pitchFamily="18" charset="0"/>
                <a:cs typeface="Arial" panose="020B0604020202020204" pitchFamily="34" charset="0"/>
              </a:defRPr>
            </a:lvl5pPr>
            <a:lvl6pPr marL="25146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r" eaLnBrk="1" hangingPunct="1"/>
            <a:fld id="{E59157C8-E7A8-4DB0-AA4B-B39220039DBE}" type="slidenum">
              <a:rPr lang="en-US" altLang="en-US" sz="1200">
                <a:latin typeface="Arial" panose="020B0604020202020204" pitchFamily="34" charset="0"/>
              </a:rPr>
              <a:pPr algn="r" eaLnBrk="1" hangingPunct="1"/>
              <a:t>55</a:t>
            </a:fld>
            <a:endParaRPr lang="en-US" altLang="en-US" sz="1200">
              <a:latin typeface="Arial" panose="020B0604020202020204" pitchFamily="34" charset="0"/>
            </a:endParaRPr>
          </a:p>
        </p:txBody>
      </p:sp>
    </p:spTree>
    <p:extLst>
      <p:ext uri="{BB962C8B-B14F-4D97-AF65-F5344CB8AC3E}">
        <p14:creationId xmlns:p14="http://schemas.microsoft.com/office/powerpoint/2010/main" val="1632874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lvl1pPr defTabSz="904875" eaLnBrk="0" hangingPunct="0">
              <a:defRPr>
                <a:solidFill>
                  <a:schemeClr val="tx1"/>
                </a:solidFill>
                <a:latin typeface="Garamond" panose="02020404030301010803" pitchFamily="18" charset="0"/>
                <a:cs typeface="Arial" panose="020B0604020202020204" pitchFamily="34" charset="0"/>
              </a:defRPr>
            </a:lvl1pPr>
            <a:lvl2pPr marL="742950" indent="-285750" defTabSz="904875" eaLnBrk="0" hangingPunct="0">
              <a:defRPr>
                <a:solidFill>
                  <a:schemeClr val="tx1"/>
                </a:solidFill>
                <a:latin typeface="Garamond" panose="02020404030301010803" pitchFamily="18" charset="0"/>
                <a:cs typeface="Arial" panose="020B0604020202020204" pitchFamily="34" charset="0"/>
              </a:defRPr>
            </a:lvl2pPr>
            <a:lvl3pPr marL="1143000" indent="-228600" defTabSz="904875" eaLnBrk="0" hangingPunct="0">
              <a:defRPr>
                <a:solidFill>
                  <a:schemeClr val="tx1"/>
                </a:solidFill>
                <a:latin typeface="Garamond" panose="02020404030301010803" pitchFamily="18" charset="0"/>
                <a:cs typeface="Arial" panose="020B0604020202020204" pitchFamily="34" charset="0"/>
              </a:defRPr>
            </a:lvl3pPr>
            <a:lvl4pPr marL="1600200" indent="-228600" defTabSz="904875" eaLnBrk="0" hangingPunct="0">
              <a:defRPr>
                <a:solidFill>
                  <a:schemeClr val="tx1"/>
                </a:solidFill>
                <a:latin typeface="Garamond" panose="02020404030301010803" pitchFamily="18" charset="0"/>
                <a:cs typeface="Arial" panose="020B0604020202020204" pitchFamily="34" charset="0"/>
              </a:defRPr>
            </a:lvl4pPr>
            <a:lvl5pPr marL="2057400" indent="-228600" defTabSz="904875" eaLnBrk="0" hangingPunct="0">
              <a:defRPr>
                <a:solidFill>
                  <a:schemeClr val="tx1"/>
                </a:solidFill>
                <a:latin typeface="Garamond" panose="02020404030301010803" pitchFamily="18"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4AB9E1BC-5F09-414B-A636-A3D4637A1C52}" type="slidenum">
              <a:rPr lang="en-US" altLang="en-US">
                <a:latin typeface="Arial" panose="020B0604020202020204" pitchFamily="34" charset="0"/>
              </a:rPr>
              <a:pPr eaLnBrk="1" hangingPunct="1"/>
              <a:t>56</a:t>
            </a:fld>
            <a:endParaRPr lang="en-US" altLang="en-US">
              <a:latin typeface="Arial" panose="020B0604020202020204" pitchFamily="34" charset="0"/>
            </a:endParaRPr>
          </a:p>
        </p:txBody>
      </p:sp>
    </p:spTree>
    <p:extLst>
      <p:ext uri="{BB962C8B-B14F-4D97-AF65-F5344CB8AC3E}">
        <p14:creationId xmlns:p14="http://schemas.microsoft.com/office/powerpoint/2010/main" val="306178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a:t>
            </a:fld>
            <a:endParaRPr lang="en-US" dirty="0"/>
          </a:p>
        </p:txBody>
      </p:sp>
    </p:spTree>
    <p:extLst>
      <p:ext uri="{BB962C8B-B14F-4D97-AF65-F5344CB8AC3E}">
        <p14:creationId xmlns:p14="http://schemas.microsoft.com/office/powerpoint/2010/main" val="1009634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lvl1pPr defTabSz="904875" eaLnBrk="0" hangingPunct="0">
              <a:defRPr>
                <a:solidFill>
                  <a:schemeClr val="tx1"/>
                </a:solidFill>
                <a:latin typeface="Garamond" panose="02020404030301010803" pitchFamily="18" charset="0"/>
                <a:cs typeface="Arial" panose="020B0604020202020204" pitchFamily="34" charset="0"/>
              </a:defRPr>
            </a:lvl1pPr>
            <a:lvl2pPr marL="742950" indent="-285750" defTabSz="904875" eaLnBrk="0" hangingPunct="0">
              <a:defRPr>
                <a:solidFill>
                  <a:schemeClr val="tx1"/>
                </a:solidFill>
                <a:latin typeface="Garamond" panose="02020404030301010803" pitchFamily="18" charset="0"/>
                <a:cs typeface="Arial" panose="020B0604020202020204" pitchFamily="34" charset="0"/>
              </a:defRPr>
            </a:lvl2pPr>
            <a:lvl3pPr marL="1143000" indent="-228600" defTabSz="904875" eaLnBrk="0" hangingPunct="0">
              <a:defRPr>
                <a:solidFill>
                  <a:schemeClr val="tx1"/>
                </a:solidFill>
                <a:latin typeface="Garamond" panose="02020404030301010803" pitchFamily="18" charset="0"/>
                <a:cs typeface="Arial" panose="020B0604020202020204" pitchFamily="34" charset="0"/>
              </a:defRPr>
            </a:lvl3pPr>
            <a:lvl4pPr marL="1600200" indent="-228600" defTabSz="904875" eaLnBrk="0" hangingPunct="0">
              <a:defRPr>
                <a:solidFill>
                  <a:schemeClr val="tx1"/>
                </a:solidFill>
                <a:latin typeface="Garamond" panose="02020404030301010803" pitchFamily="18" charset="0"/>
                <a:cs typeface="Arial" panose="020B0604020202020204" pitchFamily="34" charset="0"/>
              </a:defRPr>
            </a:lvl4pPr>
            <a:lvl5pPr marL="2057400" indent="-228600" defTabSz="904875" eaLnBrk="0" hangingPunct="0">
              <a:defRPr>
                <a:solidFill>
                  <a:schemeClr val="tx1"/>
                </a:solidFill>
                <a:latin typeface="Garamond" panose="02020404030301010803" pitchFamily="18"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D5C9DB56-D918-4D2B-8492-9341DBE8CE66}" type="slidenum">
              <a:rPr lang="en-US" altLang="en-US">
                <a:latin typeface="Arial" panose="020B0604020202020204" pitchFamily="34" charset="0"/>
              </a:rPr>
              <a:pPr eaLnBrk="1" hangingPunct="1"/>
              <a:t>57</a:t>
            </a:fld>
            <a:endParaRPr lang="en-US" altLang="en-US">
              <a:latin typeface="Arial" panose="020B0604020202020204" pitchFamily="34" charset="0"/>
            </a:endParaRPr>
          </a:p>
        </p:txBody>
      </p:sp>
    </p:spTree>
    <p:extLst>
      <p:ext uri="{BB962C8B-B14F-4D97-AF65-F5344CB8AC3E}">
        <p14:creationId xmlns:p14="http://schemas.microsoft.com/office/powerpoint/2010/main" val="163269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B31629-F365-49C0-A4EC-CCC81691B1E0}" type="slidenum">
              <a:rPr lang="en-US" smtClean="0"/>
              <a:t>58</a:t>
            </a:fld>
            <a:endParaRPr lang="en-US" dirty="0"/>
          </a:p>
        </p:txBody>
      </p:sp>
    </p:spTree>
    <p:extLst>
      <p:ext uri="{BB962C8B-B14F-4D97-AF65-F5344CB8AC3E}">
        <p14:creationId xmlns:p14="http://schemas.microsoft.com/office/powerpoint/2010/main" val="3095632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lvl1pPr defTabSz="904875" eaLnBrk="0" hangingPunct="0">
              <a:defRPr>
                <a:solidFill>
                  <a:schemeClr val="tx1"/>
                </a:solidFill>
                <a:latin typeface="Garamond" panose="02020404030301010803" pitchFamily="18" charset="0"/>
                <a:cs typeface="Arial" panose="020B0604020202020204" pitchFamily="34" charset="0"/>
              </a:defRPr>
            </a:lvl1pPr>
            <a:lvl2pPr marL="742950" indent="-285750" defTabSz="904875" eaLnBrk="0" hangingPunct="0">
              <a:defRPr>
                <a:solidFill>
                  <a:schemeClr val="tx1"/>
                </a:solidFill>
                <a:latin typeface="Garamond" panose="02020404030301010803" pitchFamily="18" charset="0"/>
                <a:cs typeface="Arial" panose="020B0604020202020204" pitchFamily="34" charset="0"/>
              </a:defRPr>
            </a:lvl2pPr>
            <a:lvl3pPr marL="1143000" indent="-228600" defTabSz="904875" eaLnBrk="0" hangingPunct="0">
              <a:defRPr>
                <a:solidFill>
                  <a:schemeClr val="tx1"/>
                </a:solidFill>
                <a:latin typeface="Garamond" panose="02020404030301010803" pitchFamily="18" charset="0"/>
                <a:cs typeface="Arial" panose="020B0604020202020204" pitchFamily="34" charset="0"/>
              </a:defRPr>
            </a:lvl3pPr>
            <a:lvl4pPr marL="1600200" indent="-228600" defTabSz="904875" eaLnBrk="0" hangingPunct="0">
              <a:defRPr>
                <a:solidFill>
                  <a:schemeClr val="tx1"/>
                </a:solidFill>
                <a:latin typeface="Garamond" panose="02020404030301010803" pitchFamily="18" charset="0"/>
                <a:cs typeface="Arial" panose="020B0604020202020204" pitchFamily="34" charset="0"/>
              </a:defRPr>
            </a:lvl4pPr>
            <a:lvl5pPr marL="2057400" indent="-228600" defTabSz="904875" eaLnBrk="0" hangingPunct="0">
              <a:defRPr>
                <a:solidFill>
                  <a:schemeClr val="tx1"/>
                </a:solidFill>
                <a:latin typeface="Garamond" panose="02020404030301010803" pitchFamily="18"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E53837F7-E5CE-413D-9891-78C3560CDEAA}" type="slidenum">
              <a:rPr lang="en-US" altLang="en-US">
                <a:latin typeface="Arial" panose="020B0604020202020204" pitchFamily="34" charset="0"/>
              </a:rPr>
              <a:pPr eaLnBrk="1" hangingPunct="1"/>
              <a:t>60</a:t>
            </a:fld>
            <a:endParaRPr lang="en-US" altLang="en-US">
              <a:latin typeface="Arial" panose="020B0604020202020204" pitchFamily="34" charset="0"/>
            </a:endParaRPr>
          </a:p>
        </p:txBody>
      </p:sp>
    </p:spTree>
    <p:extLst>
      <p:ext uri="{BB962C8B-B14F-4D97-AF65-F5344CB8AC3E}">
        <p14:creationId xmlns:p14="http://schemas.microsoft.com/office/powerpoint/2010/main" val="1271933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lvl1pPr defTabSz="922338" eaLnBrk="0" hangingPunct="0">
              <a:defRPr>
                <a:solidFill>
                  <a:schemeClr val="tx1"/>
                </a:solidFill>
                <a:latin typeface="Garamond" panose="02020404030301010803" pitchFamily="18" charset="0"/>
                <a:cs typeface="Arial" panose="020B0604020202020204" pitchFamily="34" charset="0"/>
              </a:defRPr>
            </a:lvl1pPr>
            <a:lvl2pPr marL="742950" indent="-285750" defTabSz="922338" eaLnBrk="0" hangingPunct="0">
              <a:defRPr>
                <a:solidFill>
                  <a:schemeClr val="tx1"/>
                </a:solidFill>
                <a:latin typeface="Garamond" panose="02020404030301010803" pitchFamily="18" charset="0"/>
                <a:cs typeface="Arial" panose="020B0604020202020204" pitchFamily="34" charset="0"/>
              </a:defRPr>
            </a:lvl2pPr>
            <a:lvl3pPr marL="1143000" indent="-228600" defTabSz="922338" eaLnBrk="0" hangingPunct="0">
              <a:defRPr>
                <a:solidFill>
                  <a:schemeClr val="tx1"/>
                </a:solidFill>
                <a:latin typeface="Garamond" panose="02020404030301010803" pitchFamily="18" charset="0"/>
                <a:cs typeface="Arial" panose="020B0604020202020204" pitchFamily="34" charset="0"/>
              </a:defRPr>
            </a:lvl3pPr>
            <a:lvl4pPr marL="1600200" indent="-228600" defTabSz="922338" eaLnBrk="0" hangingPunct="0">
              <a:defRPr>
                <a:solidFill>
                  <a:schemeClr val="tx1"/>
                </a:solidFill>
                <a:latin typeface="Garamond" panose="02020404030301010803" pitchFamily="18" charset="0"/>
                <a:cs typeface="Arial" panose="020B0604020202020204" pitchFamily="34" charset="0"/>
              </a:defRPr>
            </a:lvl4pPr>
            <a:lvl5pPr marL="2057400" indent="-228600" defTabSz="922338" eaLnBrk="0" hangingPunct="0">
              <a:defRPr>
                <a:solidFill>
                  <a:schemeClr val="tx1"/>
                </a:solidFill>
                <a:latin typeface="Garamond" panose="02020404030301010803" pitchFamily="18" charset="0"/>
                <a:cs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039F67D3-7664-49EA-9E6F-AC5487A86366}" type="slidenum">
              <a:rPr lang="en-US" altLang="en-US">
                <a:latin typeface="Arial" panose="020B0604020202020204" pitchFamily="34" charset="0"/>
              </a:rPr>
              <a:pPr eaLnBrk="1" hangingPunct="1"/>
              <a:t>61</a:t>
            </a:fld>
            <a:endParaRPr lang="en-US" altLang="en-US">
              <a:latin typeface="Arial" panose="020B0604020202020204" pitchFamily="34" charset="0"/>
            </a:endParaRPr>
          </a:p>
        </p:txBody>
      </p:sp>
    </p:spTree>
    <p:extLst>
      <p:ext uri="{BB962C8B-B14F-4D97-AF65-F5344CB8AC3E}">
        <p14:creationId xmlns:p14="http://schemas.microsoft.com/office/powerpoint/2010/main" val="6440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70</a:t>
            </a:fld>
            <a:endParaRPr lang="en-US" dirty="0"/>
          </a:p>
        </p:txBody>
      </p:sp>
    </p:spTree>
    <p:extLst>
      <p:ext uri="{BB962C8B-B14F-4D97-AF65-F5344CB8AC3E}">
        <p14:creationId xmlns:p14="http://schemas.microsoft.com/office/powerpoint/2010/main" val="1365784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71</a:t>
            </a:fld>
            <a:endParaRPr lang="en-US" dirty="0"/>
          </a:p>
        </p:txBody>
      </p:sp>
    </p:spTree>
    <p:extLst>
      <p:ext uri="{BB962C8B-B14F-4D97-AF65-F5344CB8AC3E}">
        <p14:creationId xmlns:p14="http://schemas.microsoft.com/office/powerpoint/2010/main" val="309978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72</a:t>
            </a:fld>
            <a:endParaRPr lang="en-US" dirty="0"/>
          </a:p>
        </p:txBody>
      </p:sp>
    </p:spTree>
    <p:extLst>
      <p:ext uri="{BB962C8B-B14F-4D97-AF65-F5344CB8AC3E}">
        <p14:creationId xmlns:p14="http://schemas.microsoft.com/office/powerpoint/2010/main" val="110407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83</a:t>
            </a:fld>
            <a:endParaRPr lang="en-US" dirty="0"/>
          </a:p>
        </p:txBody>
      </p:sp>
    </p:spTree>
    <p:extLst>
      <p:ext uri="{BB962C8B-B14F-4D97-AF65-F5344CB8AC3E}">
        <p14:creationId xmlns:p14="http://schemas.microsoft.com/office/powerpoint/2010/main" val="1906170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91</a:t>
            </a:fld>
            <a:endParaRPr lang="en-US" dirty="0"/>
          </a:p>
        </p:txBody>
      </p:sp>
    </p:spTree>
    <p:extLst>
      <p:ext uri="{BB962C8B-B14F-4D97-AF65-F5344CB8AC3E}">
        <p14:creationId xmlns:p14="http://schemas.microsoft.com/office/powerpoint/2010/main" val="1647161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92</a:t>
            </a:fld>
            <a:endParaRPr lang="en-US" dirty="0"/>
          </a:p>
        </p:txBody>
      </p:sp>
    </p:spTree>
    <p:extLst>
      <p:ext uri="{BB962C8B-B14F-4D97-AF65-F5344CB8AC3E}">
        <p14:creationId xmlns:p14="http://schemas.microsoft.com/office/powerpoint/2010/main" val="267398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a:t>
            </a:fld>
            <a:endParaRPr lang="en-US" dirty="0"/>
          </a:p>
        </p:txBody>
      </p:sp>
    </p:spTree>
    <p:extLst>
      <p:ext uri="{BB962C8B-B14F-4D97-AF65-F5344CB8AC3E}">
        <p14:creationId xmlns:p14="http://schemas.microsoft.com/office/powerpoint/2010/main" val="1536742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ET-TC worksheet no longer utilized. Modified and Changed to Schedule EC.</a:t>
            </a:r>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93</a:t>
            </a:fld>
            <a:endParaRPr lang="en-US" dirty="0"/>
          </a:p>
        </p:txBody>
      </p:sp>
    </p:spTree>
    <p:extLst>
      <p:ext uri="{BB962C8B-B14F-4D97-AF65-F5344CB8AC3E}">
        <p14:creationId xmlns:p14="http://schemas.microsoft.com/office/powerpoint/2010/main" val="654591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94</a:t>
            </a:fld>
            <a:endParaRPr lang="en-US" dirty="0"/>
          </a:p>
        </p:txBody>
      </p:sp>
    </p:spTree>
    <p:extLst>
      <p:ext uri="{BB962C8B-B14F-4D97-AF65-F5344CB8AC3E}">
        <p14:creationId xmlns:p14="http://schemas.microsoft.com/office/powerpoint/2010/main" val="581708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137220" name="Slide Number Placeholder 3"/>
          <p:cNvSpPr>
            <a:spLocks noGrp="1"/>
          </p:cNvSpPr>
          <p:nvPr>
            <p:ph type="sldNum" sz="quarter" idx="5"/>
          </p:nvPr>
        </p:nvSpPr>
        <p:spPr>
          <a:noFill/>
        </p:spPr>
        <p:txBody>
          <a:bodyPr/>
          <a:lstStyle>
            <a:lvl1pPr defTabSz="911225">
              <a:spcBef>
                <a:spcPct val="30000"/>
              </a:spcBef>
              <a:defRPr sz="1200">
                <a:solidFill>
                  <a:schemeClr val="tx1"/>
                </a:solidFill>
                <a:latin typeface="Arial" panose="020B0604020202020204" pitchFamily="34" charset="0"/>
              </a:defRPr>
            </a:lvl1pPr>
            <a:lvl2pPr marL="742950" indent="-285750" defTabSz="911225">
              <a:spcBef>
                <a:spcPct val="30000"/>
              </a:spcBef>
              <a:defRPr sz="1200">
                <a:solidFill>
                  <a:schemeClr val="tx1"/>
                </a:solidFill>
                <a:latin typeface="Arial" panose="020B0604020202020204" pitchFamily="34" charset="0"/>
              </a:defRPr>
            </a:lvl2pPr>
            <a:lvl3pPr marL="1143000" indent="-228600" defTabSz="911225">
              <a:spcBef>
                <a:spcPct val="30000"/>
              </a:spcBef>
              <a:defRPr sz="1200">
                <a:solidFill>
                  <a:schemeClr val="tx1"/>
                </a:solidFill>
                <a:latin typeface="Arial" panose="020B0604020202020204" pitchFamily="34" charset="0"/>
              </a:defRPr>
            </a:lvl3pPr>
            <a:lvl4pPr marL="1600200" indent="-228600" defTabSz="911225">
              <a:spcBef>
                <a:spcPct val="30000"/>
              </a:spcBef>
              <a:defRPr sz="1200">
                <a:solidFill>
                  <a:schemeClr val="tx1"/>
                </a:solidFill>
                <a:latin typeface="Arial" panose="020B0604020202020204" pitchFamily="34" charset="0"/>
              </a:defRPr>
            </a:lvl4pPr>
            <a:lvl5pPr marL="2057400" indent="-228600" defTabSz="911225">
              <a:spcBef>
                <a:spcPct val="30000"/>
              </a:spcBef>
              <a:defRPr sz="1200">
                <a:solidFill>
                  <a:schemeClr val="tx1"/>
                </a:solidFill>
                <a:latin typeface="Arial" panose="020B0604020202020204" pitchFamily="34" charset="0"/>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6D334B-5ABD-4C73-B584-1DE07A6D5FB5}" type="slidenum">
              <a:rPr lang="en-US" altLang="en-US"/>
              <a:pPr>
                <a:spcBef>
                  <a:spcPct val="0"/>
                </a:spcBef>
              </a:pPr>
              <a:t>95</a:t>
            </a:fld>
            <a:endParaRPr lang="en-US" altLang="en-US"/>
          </a:p>
        </p:txBody>
      </p:sp>
    </p:spTree>
    <p:extLst>
      <p:ext uri="{BB962C8B-B14F-4D97-AF65-F5344CB8AC3E}">
        <p14:creationId xmlns:p14="http://schemas.microsoft.com/office/powerpoint/2010/main" val="3111473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p:spPr>
        <p:txBody>
          <a:bodyPr/>
          <a:lstStyle/>
          <a:p>
            <a:endParaRPr lang="en-US" altLang="en-US" dirty="0"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lvl1pPr defTabSz="904875" eaLnBrk="0" hangingPunct="0">
              <a:defRPr>
                <a:solidFill>
                  <a:schemeClr val="tx1"/>
                </a:solidFill>
                <a:latin typeface="Garamond" panose="02020404030301010803" pitchFamily="18" charset="0"/>
                <a:cs typeface="Arial" panose="020B0604020202020204" pitchFamily="34" charset="0"/>
              </a:defRPr>
            </a:lvl1pPr>
            <a:lvl2pPr marL="742950" indent="-285750" defTabSz="904875" eaLnBrk="0" hangingPunct="0">
              <a:defRPr>
                <a:solidFill>
                  <a:schemeClr val="tx1"/>
                </a:solidFill>
                <a:latin typeface="Garamond" panose="02020404030301010803" pitchFamily="18" charset="0"/>
                <a:cs typeface="Arial" panose="020B0604020202020204" pitchFamily="34" charset="0"/>
              </a:defRPr>
            </a:lvl2pPr>
            <a:lvl3pPr marL="1143000" indent="-228600" defTabSz="904875" eaLnBrk="0" hangingPunct="0">
              <a:defRPr>
                <a:solidFill>
                  <a:schemeClr val="tx1"/>
                </a:solidFill>
                <a:latin typeface="Garamond" panose="02020404030301010803" pitchFamily="18" charset="0"/>
                <a:cs typeface="Arial" panose="020B0604020202020204" pitchFamily="34" charset="0"/>
              </a:defRPr>
            </a:lvl3pPr>
            <a:lvl4pPr marL="1600200" indent="-228600" defTabSz="904875" eaLnBrk="0" hangingPunct="0">
              <a:defRPr>
                <a:solidFill>
                  <a:schemeClr val="tx1"/>
                </a:solidFill>
                <a:latin typeface="Garamond" panose="02020404030301010803" pitchFamily="18" charset="0"/>
                <a:cs typeface="Arial" panose="020B0604020202020204" pitchFamily="34" charset="0"/>
              </a:defRPr>
            </a:lvl4pPr>
            <a:lvl5pPr marL="2057400" indent="-228600" defTabSz="904875" eaLnBrk="0" hangingPunct="0">
              <a:defRPr>
                <a:solidFill>
                  <a:schemeClr val="tx1"/>
                </a:solidFill>
                <a:latin typeface="Garamond" panose="02020404030301010803" pitchFamily="18"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0DFBF865-59A5-4295-A228-D847862222D5}" type="slidenum">
              <a:rPr lang="en-US" altLang="en-US">
                <a:latin typeface="Arial" panose="020B0604020202020204" pitchFamily="34" charset="0"/>
              </a:rPr>
              <a:pPr eaLnBrk="1" hangingPunct="1"/>
              <a:t>96</a:t>
            </a:fld>
            <a:endParaRPr lang="en-US" altLang="en-US">
              <a:latin typeface="Arial" panose="020B0604020202020204" pitchFamily="34" charset="0"/>
            </a:endParaRPr>
          </a:p>
        </p:txBody>
      </p:sp>
    </p:spTree>
    <p:extLst>
      <p:ext uri="{BB962C8B-B14F-4D97-AF65-F5344CB8AC3E}">
        <p14:creationId xmlns:p14="http://schemas.microsoft.com/office/powerpoint/2010/main" val="342125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6</a:t>
            </a:fld>
            <a:endParaRPr lang="en-US" dirty="0"/>
          </a:p>
        </p:txBody>
      </p:sp>
    </p:spTree>
    <p:extLst>
      <p:ext uri="{BB962C8B-B14F-4D97-AF65-F5344CB8AC3E}">
        <p14:creationId xmlns:p14="http://schemas.microsoft.com/office/powerpoint/2010/main" val="1330962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9</a:t>
            </a:fld>
            <a:endParaRPr lang="en-US" dirty="0"/>
          </a:p>
        </p:txBody>
      </p:sp>
    </p:spTree>
    <p:extLst>
      <p:ext uri="{BB962C8B-B14F-4D97-AF65-F5344CB8AC3E}">
        <p14:creationId xmlns:p14="http://schemas.microsoft.com/office/powerpoint/2010/main" val="161105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a:t>
            </a:fld>
            <a:endParaRPr lang="en-US" dirty="0"/>
          </a:p>
        </p:txBody>
      </p:sp>
    </p:spTree>
    <p:extLst>
      <p:ext uri="{BB962C8B-B14F-4D97-AF65-F5344CB8AC3E}">
        <p14:creationId xmlns:p14="http://schemas.microsoft.com/office/powerpoint/2010/main" val="3868769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a:t>
            </a:fld>
            <a:endParaRPr lang="en-US" dirty="0"/>
          </a:p>
        </p:txBody>
      </p:sp>
    </p:spTree>
    <p:extLst>
      <p:ext uri="{BB962C8B-B14F-4D97-AF65-F5344CB8AC3E}">
        <p14:creationId xmlns:p14="http://schemas.microsoft.com/office/powerpoint/2010/main" val="347259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13</a:t>
            </a:fld>
            <a:endParaRPr lang="en-US" dirty="0"/>
          </a:p>
        </p:txBody>
      </p:sp>
    </p:spTree>
    <p:extLst>
      <p:ext uri="{BB962C8B-B14F-4D97-AF65-F5344CB8AC3E}">
        <p14:creationId xmlns:p14="http://schemas.microsoft.com/office/powerpoint/2010/main" val="1264043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14</a:t>
            </a:fld>
            <a:endParaRPr lang="en-US" dirty="0"/>
          </a:p>
        </p:txBody>
      </p:sp>
    </p:spTree>
    <p:extLst>
      <p:ext uri="{BB962C8B-B14F-4D97-AF65-F5344CB8AC3E}">
        <p14:creationId xmlns:p14="http://schemas.microsoft.com/office/powerpoint/2010/main" val="2650173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4E8228B-964C-4F02-A738-6DFC0B0798C0}" type="datetime1">
              <a:rPr lang="en-US" smtClean="0"/>
              <a:t>2/14/2017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02111984F56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905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28E73-72A3-4FC3-97F6-F473C6C50B1A}" type="datetime1">
              <a:rPr lang="en-US" smtClean="0"/>
              <a:t>2/14/2017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59666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8CBC7C-9AE9-410F-8A10-F6DD9219674B}" type="datetime1">
              <a:rPr lang="en-US" smtClean="0"/>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3796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7E1071-5B5B-481C-9E70-ED641FB29EA5}" type="datetime1">
              <a:rPr lang="en-US" smtClean="0"/>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3859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2544F7-3611-44A7-A923-A02153225A18}" type="datetime1">
              <a:rPr lang="en-US" smtClean="0"/>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87964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860901-DE54-4DB4-802E-342D75813082}" type="datetime1">
              <a:rPr lang="en-US" smtClean="0"/>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5375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237BDE-D85A-432D-A83A-1484D34BB371}" type="datetime1">
              <a:rPr lang="en-US" smtClean="0"/>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1268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948A99-C8C2-4E44-9E65-ED896414D1BE}" type="datetime1">
              <a:rPr lang="en-US" smtClean="0"/>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881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9C6EC1-CFFF-451A-BFA2-CCF7C4864D86}" type="datetime1">
              <a:rPr lang="en-US" smtClean="0"/>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3345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E4FC2D5-AC50-4A13-A951-5922C9AB5103}" type="datetime1">
              <a:rPr lang="en-US" smtClean="0"/>
              <a:t>2/14/2017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00713AD-CE13-402E-AFF6-6E0B7847FFFD}" type="slidenum">
              <a:rPr lang="en-US" altLang="en-US"/>
              <a:pPr/>
              <a:t>‹#›</a:t>
            </a:fld>
            <a:endParaRPr lang="en-US" altLang="en-US"/>
          </a:p>
        </p:txBody>
      </p:sp>
    </p:spTree>
    <p:extLst>
      <p:ext uri="{BB962C8B-B14F-4D97-AF65-F5344CB8AC3E}">
        <p14:creationId xmlns:p14="http://schemas.microsoft.com/office/powerpoint/2010/main" val="35967985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7055E-B02A-45A6-BA15-5D464DD2FE5E}" type="datetime1">
              <a:rPr lang="en-US" smtClean="0"/>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6897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53B55C-A85A-4580-BCC8-6C597AD8D3A1}" type="datetime1">
              <a:rPr lang="en-US" smtClean="0"/>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771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1F6EBB-D5B7-4B77-930E-E17A2FACEA4C}" type="datetime1">
              <a:rPr lang="en-US" smtClean="0"/>
              <a:t>2/14/2017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1947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B643C5-84F9-44EE-A681-FA2D5B657877}" type="datetime1">
              <a:rPr lang="en-US" smtClean="0"/>
              <a:t>2/14/2017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398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BA6ED5F-DF5F-4616-B7B2-C6CED01D42FF}" type="datetime1">
              <a:rPr lang="en-US" smtClean="0"/>
              <a:t>2/14/2017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118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0FCD38-7C0B-492F-AC26-BD93691A0E0F}" type="datetime1">
              <a:rPr lang="en-US" smtClean="0"/>
              <a:t>2/14/2017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1610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249808-C94B-4501-814D-6A0B4E22328E}" type="datetime1">
              <a:rPr lang="en-US" smtClean="0"/>
              <a:t>2/14/2017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273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7C07C8-86DE-4D3E-9859-D122680E5EAA}" type="datetime1">
              <a:rPr lang="en-US" smtClean="0"/>
              <a:t>2/14/2017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228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9616AB7-1FC0-4B55-9D8E-B4BD442B9961}" type="datetime1">
              <a:rPr lang="en-US" smtClean="0"/>
              <a:t>2/14/2017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23851764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myalabamataxes.alabama.gov/"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hyperlink" Target="mailto:tavares.mathews@revenue.alabama.go"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veronica.jennings@revenue.alabama.gov" TargetMode="External"/><Relationship Id="rId5" Type="http://schemas.openxmlformats.org/officeDocument/2006/relationships/hyperlink" Target="mailto:nicci.adams@revenue.alabama.gov" TargetMode="External"/><Relationship Id="rId4" Type="http://schemas.openxmlformats.org/officeDocument/2006/relationships/hyperlink" Target="mailto:melissa.gillis@revenue.alabama.gov"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274638"/>
            <a:ext cx="8229600" cy="1418238"/>
          </a:xfrm>
        </p:spPr>
        <p:txBody>
          <a:bodyPr rtlCol="0">
            <a:normAutofit fontScale="90000"/>
          </a:bodyPr>
          <a:lstStyle/>
          <a:p>
            <a:pPr>
              <a:defRPr/>
            </a:pPr>
            <a:r>
              <a:rPr lang="en-US" sz="3700" dirty="0"/>
              <a:t>	</a:t>
            </a:r>
            <a:r>
              <a:rPr lang="en-US" sz="3700" dirty="0" smtClean="0"/>
              <a:t/>
            </a:r>
            <a:br>
              <a:rPr lang="en-US" sz="3700" dirty="0" smtClean="0"/>
            </a:br>
            <a:r>
              <a:rPr lang="en-US" sz="4000" b="1" dirty="0" smtClean="0"/>
              <a:t>Alabama </a:t>
            </a:r>
            <a:r>
              <a:rPr lang="en-US" sz="4000" b="1" dirty="0"/>
              <a:t>Department of Revenue</a:t>
            </a:r>
            <a:br>
              <a:rPr lang="en-US" sz="4000" b="1" dirty="0"/>
            </a:br>
            <a:r>
              <a:rPr lang="en-US" sz="4000" b="1" dirty="0"/>
              <a:t>	Individual &amp; Corporate Tax Division</a:t>
            </a:r>
          </a:p>
        </p:txBody>
      </p:sp>
      <p:sp>
        <p:nvSpPr>
          <p:cNvPr id="10243" name="Rectangle 3"/>
          <p:cNvSpPr>
            <a:spLocks noGrp="1" noChangeArrowheads="1"/>
          </p:cNvSpPr>
          <p:nvPr>
            <p:ph type="subTitle" idx="4294967295"/>
          </p:nvPr>
        </p:nvSpPr>
        <p:spPr>
          <a:xfrm>
            <a:off x="6553200" y="1222218"/>
            <a:ext cx="5638800" cy="5404919"/>
          </a:xfrm>
        </p:spPr>
        <p:txBody>
          <a:bodyPr>
            <a:normAutofit/>
          </a:bodyPr>
          <a:lstStyle/>
          <a:p>
            <a:pPr marL="0" indent="0" algn="ctr">
              <a:lnSpc>
                <a:spcPct val="90000"/>
              </a:lnSpc>
              <a:buNone/>
              <a:defRPr/>
            </a:pPr>
            <a:r>
              <a:rPr lang="en-US" sz="2800" b="1" dirty="0" smtClean="0">
                <a:solidFill>
                  <a:schemeClr val="accent5"/>
                </a:solidFill>
              </a:rPr>
              <a:t>       </a:t>
            </a:r>
          </a:p>
          <a:p>
            <a:pPr marL="0" indent="0" algn="ctr">
              <a:lnSpc>
                <a:spcPct val="90000"/>
              </a:lnSpc>
              <a:buNone/>
              <a:defRPr/>
            </a:pPr>
            <a:r>
              <a:rPr lang="en-US" sz="2800" b="1" u="sng" dirty="0" smtClean="0">
                <a:solidFill>
                  <a:schemeClr val="accent5"/>
                </a:solidFill>
              </a:rPr>
              <a:t>2016 CPE Training</a:t>
            </a:r>
          </a:p>
          <a:p>
            <a:pPr marL="0" indent="0" algn="ctr">
              <a:lnSpc>
                <a:spcPct val="90000"/>
              </a:lnSpc>
              <a:buNone/>
              <a:defRPr/>
            </a:pPr>
            <a:r>
              <a:rPr lang="en-US" sz="2800" b="1" dirty="0" smtClean="0">
                <a:solidFill>
                  <a:schemeClr val="accent5"/>
                </a:solidFill>
              </a:rPr>
              <a:t>January, 2017</a:t>
            </a:r>
          </a:p>
          <a:p>
            <a:pPr marL="0" indent="0" algn="ctr">
              <a:lnSpc>
                <a:spcPct val="90000"/>
              </a:lnSpc>
              <a:buNone/>
              <a:defRPr/>
            </a:pPr>
            <a:endParaRPr lang="en-US" sz="2800" b="1" dirty="0">
              <a:solidFill>
                <a:schemeClr val="accent5"/>
              </a:solidFill>
            </a:endParaRPr>
          </a:p>
          <a:p>
            <a:pPr marL="0" indent="0" algn="ctr">
              <a:lnSpc>
                <a:spcPct val="90000"/>
              </a:lnSpc>
              <a:buNone/>
              <a:defRPr/>
            </a:pPr>
            <a:r>
              <a:rPr lang="en-US" sz="2000" b="1" dirty="0" smtClean="0">
                <a:solidFill>
                  <a:schemeClr val="accent5"/>
                </a:solidFill>
              </a:rPr>
              <a:t>Lynn Schoener, CPA, FAS II</a:t>
            </a:r>
          </a:p>
          <a:p>
            <a:pPr marL="0" indent="0" algn="ctr">
              <a:lnSpc>
                <a:spcPct val="90000"/>
              </a:lnSpc>
              <a:buNone/>
              <a:defRPr/>
            </a:pPr>
            <a:r>
              <a:rPr lang="en-US" sz="2000" b="1" dirty="0" smtClean="0">
                <a:solidFill>
                  <a:schemeClr val="accent5"/>
                </a:solidFill>
              </a:rPr>
              <a:t>(334) 353-8045</a:t>
            </a:r>
          </a:p>
          <a:p>
            <a:pPr marL="0" indent="0" algn="ctr">
              <a:lnSpc>
                <a:spcPct val="90000"/>
              </a:lnSpc>
              <a:buNone/>
              <a:defRPr/>
            </a:pPr>
            <a:r>
              <a:rPr lang="en-US" sz="2000" b="1" dirty="0" smtClean="0">
                <a:solidFill>
                  <a:schemeClr val="accent5"/>
                </a:solidFill>
              </a:rPr>
              <a:t>lynn.schoener@revenue.alabama.gov</a:t>
            </a:r>
          </a:p>
          <a:p>
            <a:pPr marL="0" indent="0" algn="ctr">
              <a:lnSpc>
                <a:spcPct val="90000"/>
              </a:lnSpc>
              <a:buNone/>
              <a:defRPr/>
            </a:pPr>
            <a:endParaRPr lang="en-US" sz="2000" b="1" dirty="0" smtClean="0">
              <a:solidFill>
                <a:schemeClr val="accent5"/>
              </a:solidFill>
            </a:endParaRPr>
          </a:p>
          <a:p>
            <a:pPr marL="0" indent="0" algn="ctr">
              <a:lnSpc>
                <a:spcPct val="90000"/>
              </a:lnSpc>
              <a:buNone/>
              <a:defRPr/>
            </a:pPr>
            <a:r>
              <a:rPr lang="en-US" sz="2000" b="1" dirty="0" smtClean="0">
                <a:solidFill>
                  <a:schemeClr val="accent5"/>
                </a:solidFill>
              </a:rPr>
              <a:t>Andrea Wyatt, Revenue Examiner III</a:t>
            </a:r>
          </a:p>
          <a:p>
            <a:pPr marL="0" indent="0" algn="ctr">
              <a:lnSpc>
                <a:spcPct val="90000"/>
              </a:lnSpc>
              <a:buNone/>
              <a:defRPr/>
            </a:pPr>
            <a:r>
              <a:rPr lang="en-US" sz="2000" b="1" dirty="0" smtClean="0">
                <a:solidFill>
                  <a:schemeClr val="accent5"/>
                </a:solidFill>
              </a:rPr>
              <a:t>(334) 353-9447</a:t>
            </a:r>
          </a:p>
          <a:p>
            <a:pPr marL="0" indent="0" algn="ctr">
              <a:lnSpc>
                <a:spcPct val="90000"/>
              </a:lnSpc>
              <a:buNone/>
              <a:defRPr/>
            </a:pPr>
            <a:r>
              <a:rPr lang="en-US" sz="2000" b="1" dirty="0" smtClean="0">
                <a:solidFill>
                  <a:schemeClr val="accent5"/>
                </a:solidFill>
              </a:rPr>
              <a:t>andrea.wyatt@revenue.alabama.gov</a:t>
            </a:r>
            <a:endParaRPr lang="en-US" sz="2000" b="1" dirty="0">
              <a:solidFill>
                <a:schemeClr val="accent5"/>
              </a:solidFill>
            </a:endParaRPr>
          </a:p>
          <a:p>
            <a:pPr marL="0" indent="0">
              <a:lnSpc>
                <a:spcPct val="90000"/>
              </a:lnSpc>
              <a:buNone/>
              <a:defRPr/>
            </a:pPr>
            <a:endParaRPr lang="en-US" sz="1600" b="1" dirty="0" smtClean="0"/>
          </a:p>
          <a:p>
            <a:pPr marL="0" indent="0">
              <a:lnSpc>
                <a:spcPct val="90000"/>
              </a:lnSpc>
              <a:buNone/>
              <a:defRPr/>
            </a:pPr>
            <a:endParaRPr lang="en-US" sz="1800" dirty="0" smtClean="0"/>
          </a:p>
          <a:p>
            <a:pPr marL="0" indent="0" algn="ctr">
              <a:lnSpc>
                <a:spcPct val="90000"/>
              </a:lnSpc>
              <a:buNone/>
              <a:defRPr/>
            </a:pPr>
            <a:endParaRPr lang="en-US" sz="3600" dirty="0"/>
          </a:p>
          <a:p>
            <a:pPr marL="0" indent="0">
              <a:lnSpc>
                <a:spcPct val="90000"/>
              </a:lnSpc>
              <a:buNone/>
              <a:defRPr/>
            </a:pPr>
            <a:endParaRPr lang="en-US" sz="3600" dirty="0"/>
          </a:p>
          <a:p>
            <a:pPr marL="0" indent="0" algn="ctr">
              <a:lnSpc>
                <a:spcPct val="90000"/>
              </a:lnSpc>
              <a:buNone/>
              <a:defRPr/>
            </a:pPr>
            <a:endParaRPr lang="en-US" sz="2800" dirty="0"/>
          </a:p>
          <a:p>
            <a:pPr marL="0" indent="0" algn="ctr">
              <a:lnSpc>
                <a:spcPct val="90000"/>
              </a:lnSpc>
              <a:buNone/>
              <a:defRPr/>
            </a:pPr>
            <a:endParaRPr lang="en-US" sz="3600" dirty="0"/>
          </a:p>
          <a:p>
            <a:pPr marL="0" indent="0" algn="ctr">
              <a:lnSpc>
                <a:spcPct val="90000"/>
              </a:lnSpc>
              <a:buNone/>
              <a:defRPr/>
            </a:pPr>
            <a:endParaRPr lang="en-US" sz="3600" dirty="0"/>
          </a:p>
          <a:p>
            <a:pPr marL="0" indent="0" algn="ctr">
              <a:lnSpc>
                <a:spcPct val="90000"/>
              </a:lnSpc>
              <a:buNone/>
              <a:defRPr/>
            </a:pPr>
            <a:endParaRPr lang="en-US" sz="3600" dirty="0"/>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07524" y="2724840"/>
            <a:ext cx="4318510" cy="24547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298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2016-102 </a:t>
            </a:r>
            <a:r>
              <a:rPr lang="en-US" dirty="0">
                <a:latin typeface="Times New Roman" panose="02020603050405020304" pitchFamily="18" charset="0"/>
                <a:cs typeface="Times New Roman" panose="02020603050405020304" pitchFamily="18" charset="0"/>
              </a:rPr>
              <a:t>(HB 34)</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Renewal Act</a:t>
            </a:r>
            <a:endParaRPr lang="en-US" dirty="0"/>
          </a:p>
        </p:txBody>
      </p:sp>
      <p:sp>
        <p:nvSpPr>
          <p:cNvPr id="3" name="Content Placeholder 2"/>
          <p:cNvSpPr>
            <a:spLocks noGrp="1"/>
          </p:cNvSpPr>
          <p:nvPr>
            <p:ph idx="1"/>
          </p:nvPr>
        </p:nvSpPr>
        <p:spPr>
          <a:xfrm>
            <a:off x="968721" y="2556932"/>
            <a:ext cx="9927876" cy="3318936"/>
          </a:xfrm>
        </p:spPr>
        <p:txBody>
          <a:bodyPr>
            <a:normAutofit fontScale="62500" lnSpcReduction="20000"/>
          </a:bodyPr>
          <a:lstStyle/>
          <a:p>
            <a:pPr marL="171450" indent="-171450">
              <a:buFont typeface="Arial" panose="020B0604020202020204" pitchFamily="34" charset="0"/>
              <a:buChar char="•"/>
            </a:pPr>
            <a:r>
              <a:rPr lang="en-US" sz="2600" b="1" dirty="0">
                <a:solidFill>
                  <a:schemeClr val="tx1"/>
                </a:solidFill>
                <a:latin typeface="Times New Roman" panose="02020603050405020304" pitchFamily="18" charset="0"/>
                <a:cs typeface="Times New Roman" panose="02020603050405020304" pitchFamily="18" charset="0"/>
              </a:rPr>
              <a:t>Requirements for </a:t>
            </a:r>
            <a:r>
              <a:rPr lang="en-US" sz="2600" b="1" dirty="0" smtClean="0">
                <a:solidFill>
                  <a:schemeClr val="tx1"/>
                </a:solidFill>
                <a:latin typeface="Times New Roman" panose="02020603050405020304" pitchFamily="18" charset="0"/>
                <a:cs typeface="Times New Roman" panose="02020603050405020304" pitchFamily="18" charset="0"/>
              </a:rPr>
              <a:t>Growing Alabama Credit. </a:t>
            </a:r>
          </a:p>
          <a:p>
            <a:pPr marL="457200" indent="-457200">
              <a:buFont typeface="+mj-lt"/>
              <a:buAutoNum type="arabicPeriod"/>
            </a:pPr>
            <a:r>
              <a:rPr lang="en-US" sz="2600" dirty="0" smtClean="0">
                <a:solidFill>
                  <a:schemeClr val="tx1"/>
                </a:solidFill>
                <a:latin typeface="Times New Roman" panose="02020603050405020304" pitchFamily="18" charset="0"/>
                <a:cs typeface="Times New Roman" panose="02020603050405020304" pitchFamily="18" charset="0"/>
              </a:rPr>
              <a:t>In order to be eligible to receive funding, a local economic development organization must first apply to the Department of Commerce for funding. </a:t>
            </a:r>
          </a:p>
          <a:p>
            <a:pPr marL="457200" indent="-457200">
              <a:buFont typeface="+mj-lt"/>
              <a:buAutoNum type="arabicPeriod"/>
            </a:pPr>
            <a:r>
              <a:rPr lang="en-US" sz="2600" dirty="0" smtClean="0">
                <a:solidFill>
                  <a:schemeClr val="tx1"/>
                </a:solidFill>
                <a:latin typeface="Times New Roman" panose="02020603050405020304" pitchFamily="18" charset="0"/>
                <a:cs typeface="Times New Roman" panose="02020603050405020304" pitchFamily="18" charset="0"/>
              </a:rPr>
              <a:t>The application must include confirmation that there has been expressed interest from industry in a building site and a description of the infrastructure work needed to make the site acceptable to the industry or business.  </a:t>
            </a:r>
          </a:p>
          <a:p>
            <a:pPr indent="176213">
              <a:buFont typeface="Arial" panose="020B0604020202020204" pitchFamily="34" charset="0"/>
              <a:buChar char="•"/>
            </a:pPr>
            <a:r>
              <a:rPr lang="en-US" sz="2600" dirty="0" smtClean="0">
                <a:solidFill>
                  <a:schemeClr val="tx1"/>
                </a:solidFill>
                <a:latin typeface="Times New Roman" panose="02020603050405020304" pitchFamily="18" charset="0"/>
                <a:cs typeface="Times New Roman" panose="02020603050405020304" pitchFamily="18" charset="0"/>
              </a:rPr>
              <a:t>Application should also include quotes for the completion of such site preparation work. </a:t>
            </a:r>
          </a:p>
          <a:p>
            <a:pPr indent="0">
              <a:buFont typeface="Arial" panose="020B0604020202020204" pitchFamily="34" charset="0"/>
              <a:buChar char="•"/>
            </a:pPr>
            <a:r>
              <a:rPr lang="en-US" sz="2600" dirty="0" smtClean="0">
                <a:solidFill>
                  <a:schemeClr val="tx1"/>
                </a:solidFill>
                <a:latin typeface="Times New Roman" panose="02020603050405020304" pitchFamily="18" charset="0"/>
                <a:cs typeface="Times New Roman" panose="02020603050405020304" pitchFamily="18" charset="0"/>
              </a:rPr>
              <a:t>   Application should include an estimate of the number of jobs created, the average wages paid, and the capital</a:t>
            </a:r>
          </a:p>
          <a:p>
            <a:pPr indent="0">
              <a:buNone/>
            </a:pPr>
            <a:r>
              <a:rPr lang="en-US" sz="2600" dirty="0" smtClean="0">
                <a:solidFill>
                  <a:schemeClr val="tx1"/>
                </a:solidFill>
                <a:latin typeface="Times New Roman" panose="02020603050405020304" pitchFamily="18" charset="0"/>
                <a:cs typeface="Times New Roman" panose="02020603050405020304" pitchFamily="18" charset="0"/>
              </a:rPr>
              <a:t>     investment undertaken by the interested  industry or business if the potential site were utilized. </a:t>
            </a:r>
          </a:p>
          <a:p>
            <a:pPr marL="461963" indent="-461963">
              <a:buNone/>
            </a:pPr>
            <a:r>
              <a:rPr lang="en-US" sz="2600" dirty="0" smtClean="0">
                <a:solidFill>
                  <a:schemeClr val="tx1"/>
                </a:solidFill>
                <a:latin typeface="Times New Roman" panose="02020603050405020304" pitchFamily="18" charset="0"/>
                <a:cs typeface="Times New Roman" panose="02020603050405020304" pitchFamily="18" charset="0"/>
              </a:rPr>
              <a:t>3.       If approved, the Department of Commerce will forward the application to the Alabama Renewal Commission.  The Renewal Commission will consider the application further and if approved, shall specify the amount of money a local economic development agency may receive for completing the necessary site work in order to attract an interested industry or business to the area. </a:t>
            </a:r>
          </a:p>
          <a:p>
            <a:pPr marL="457200" indent="-457200">
              <a:buFont typeface="+mj-lt"/>
              <a:buAutoNum type="arabicPeriod"/>
            </a:pP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140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2016-102 </a:t>
            </a:r>
            <a:r>
              <a:rPr lang="en-US" dirty="0">
                <a:latin typeface="Times New Roman" panose="02020603050405020304" pitchFamily="18" charset="0"/>
                <a:cs typeface="Times New Roman" panose="02020603050405020304" pitchFamily="18" charset="0"/>
              </a:rPr>
              <a:t>(HB 34)</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Renewal Act</a:t>
            </a:r>
            <a:endParaRPr lang="en-US" dirty="0"/>
          </a:p>
        </p:txBody>
      </p:sp>
      <p:sp>
        <p:nvSpPr>
          <p:cNvPr id="3" name="Content Placeholder 2"/>
          <p:cNvSpPr>
            <a:spLocks noGrp="1"/>
          </p:cNvSpPr>
          <p:nvPr>
            <p:ph idx="1"/>
          </p:nvPr>
        </p:nvSpPr>
        <p:spPr>
          <a:xfrm>
            <a:off x="1295401" y="2553077"/>
            <a:ext cx="9601196" cy="3720973"/>
          </a:xfrm>
        </p:spPr>
        <p:txBody>
          <a:bodyPr>
            <a:normAutofit fontScale="25000" lnSpcReduction="20000"/>
          </a:bodyPr>
          <a:lstStyle/>
          <a:p>
            <a:pPr marL="171450" indent="-171450">
              <a:buFont typeface="Arial" panose="020B0604020202020204" pitchFamily="34" charset="0"/>
              <a:buChar char="•"/>
            </a:pPr>
            <a:r>
              <a:rPr lang="en-US" sz="6400" b="1" dirty="0">
                <a:solidFill>
                  <a:schemeClr val="tx1"/>
                </a:solidFill>
                <a:latin typeface="Times New Roman" panose="02020603050405020304" pitchFamily="18" charset="0"/>
                <a:cs typeface="Times New Roman" panose="02020603050405020304" pitchFamily="18" charset="0"/>
              </a:rPr>
              <a:t>Requirements </a:t>
            </a:r>
            <a:r>
              <a:rPr lang="en-US" sz="6400" b="1" dirty="0" smtClean="0">
                <a:solidFill>
                  <a:schemeClr val="tx1"/>
                </a:solidFill>
                <a:latin typeface="Times New Roman" panose="02020603050405020304" pitchFamily="18" charset="0"/>
                <a:cs typeface="Times New Roman" panose="02020603050405020304" pitchFamily="18" charset="0"/>
              </a:rPr>
              <a:t>for claiming a </a:t>
            </a:r>
            <a:r>
              <a:rPr lang="en-US" sz="6400" b="1" dirty="0">
                <a:solidFill>
                  <a:schemeClr val="tx1"/>
                </a:solidFill>
                <a:latin typeface="Times New Roman" panose="02020603050405020304" pitchFamily="18" charset="0"/>
                <a:cs typeface="Times New Roman" panose="02020603050405020304" pitchFamily="18" charset="0"/>
              </a:rPr>
              <a:t>Growing Alabama Credit. </a:t>
            </a:r>
            <a:endParaRPr lang="en-US" sz="6400" b="1" dirty="0" smtClean="0">
              <a:solidFill>
                <a:schemeClr val="tx1"/>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Taxpayers, using ADOR’s online registration system, will reserve a contribution amount to a local economic development organization, but not in excess of the amount approved by the Renewal Commission for such organization. </a:t>
            </a:r>
          </a:p>
          <a:p>
            <a:pPr marL="457200" indent="-457200">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A </a:t>
            </a:r>
            <a:r>
              <a:rPr lang="en-US" sz="6400" dirty="0">
                <a:solidFill>
                  <a:schemeClr val="tx1"/>
                </a:solidFill>
                <a:latin typeface="Times New Roman" panose="02020603050405020304" pitchFamily="18" charset="0"/>
                <a:cs typeface="Times New Roman" panose="02020603050405020304" pitchFamily="18" charset="0"/>
              </a:rPr>
              <a:t>taxpayers credit </a:t>
            </a:r>
            <a:r>
              <a:rPr lang="en-US" sz="6400" dirty="0" smtClean="0">
                <a:solidFill>
                  <a:schemeClr val="tx1"/>
                </a:solidFill>
                <a:latin typeface="Times New Roman" panose="02020603050405020304" pitchFamily="18" charset="0"/>
                <a:cs typeface="Times New Roman" panose="02020603050405020304" pitchFamily="18" charset="0"/>
              </a:rPr>
              <a:t>for their donation cannot be in excess of 50</a:t>
            </a:r>
            <a:r>
              <a:rPr lang="en-US" sz="6400" dirty="0">
                <a:solidFill>
                  <a:schemeClr val="tx1"/>
                </a:solidFill>
                <a:latin typeface="Times New Roman" panose="02020603050405020304" pitchFamily="18" charset="0"/>
                <a:cs typeface="Times New Roman" panose="02020603050405020304" pitchFamily="18" charset="0"/>
              </a:rPr>
              <a:t>% of their income tax liability. </a:t>
            </a:r>
            <a:endParaRPr lang="en-US" sz="6400" dirty="0" smtClean="0">
              <a:solidFill>
                <a:schemeClr val="tx1"/>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6400" dirty="0">
                <a:solidFill>
                  <a:schemeClr val="tx1"/>
                </a:solidFill>
                <a:latin typeface="Times New Roman" panose="02020603050405020304" pitchFamily="18" charset="0"/>
                <a:cs typeface="Times New Roman" panose="02020603050405020304" pitchFamily="18" charset="0"/>
              </a:rPr>
              <a:t>Any unused credit may be carried forward up to a maximum of 5 years. </a:t>
            </a:r>
            <a:endParaRPr lang="en-US" sz="6400" dirty="0" smtClean="0">
              <a:solidFill>
                <a:schemeClr val="tx1"/>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Growing Alabama Credit contributions for local economic development organizations are capped at $5,000,000 for the 2016 fiscal year and $10,000,000 for the fiscal years 2017, 2018, 2019, and 2020. </a:t>
            </a:r>
          </a:p>
          <a:p>
            <a:pPr marL="457200" indent="-457200">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Contributions may only be claimed by the donating individual or corporate entity and may not be transferred to any other taxpayer.</a:t>
            </a:r>
          </a:p>
          <a:p>
            <a:pPr marL="457200" indent="-457200">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A taxpayer may not claim credit for a donation made by any other entity including an entity taxed under subchapter S or subchapter K of which the taxpayer is an owner, shareholder, partner, or member. </a:t>
            </a:r>
          </a:p>
          <a:p>
            <a:pPr marL="457200" indent="-457200">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Taxpayers may not take a separate itemized deduction in addition to the Growing Alabama Credit for any contribution made under this program to a local economic development organization. </a:t>
            </a:r>
          </a:p>
          <a:p>
            <a:pPr marL="457200" indent="-457200">
              <a:buFont typeface="+mj-lt"/>
              <a:buAutoNum type="arabicPeriod"/>
            </a:pPr>
            <a:endParaRPr lang="en-US" dirty="0">
              <a:solidFill>
                <a:schemeClr val="tx1"/>
              </a:solidFill>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dirty="0">
              <a:solidFill>
                <a:schemeClr val="tx1"/>
              </a:solidFill>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b="1" dirty="0">
              <a:solidFill>
                <a:schemeClr val="tx1"/>
              </a:solidFill>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9391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2016-102 </a:t>
            </a:r>
            <a:r>
              <a:rPr lang="en-US" dirty="0">
                <a:latin typeface="Times New Roman" panose="02020603050405020304" pitchFamily="18" charset="0"/>
                <a:cs typeface="Times New Roman" panose="02020603050405020304" pitchFamily="18" charset="0"/>
              </a:rPr>
              <a:t>(HB 34)</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Renewal Act</a:t>
            </a:r>
            <a:endParaRPr lang="en-US" dirty="0"/>
          </a:p>
        </p:txBody>
      </p:sp>
      <p:sp>
        <p:nvSpPr>
          <p:cNvPr id="3" name="Content Placeholder 2"/>
          <p:cNvSpPr>
            <a:spLocks noGrp="1"/>
          </p:cNvSpPr>
          <p:nvPr>
            <p:ph idx="1"/>
          </p:nvPr>
        </p:nvSpPr>
        <p:spPr>
          <a:xfrm>
            <a:off x="1295401" y="2670772"/>
            <a:ext cx="9601196" cy="3431264"/>
          </a:xfrm>
        </p:spPr>
        <p:txBody>
          <a:bodyPr>
            <a:normAutofit fontScale="25000" lnSpcReduction="20000"/>
          </a:bodyPr>
          <a:lstStyle/>
          <a:p>
            <a:pPr lvl="1" indent="0">
              <a:buNone/>
            </a:pPr>
            <a:r>
              <a:rPr lang="en-US" sz="8000" b="1" dirty="0" smtClean="0">
                <a:latin typeface="Times New Roman" panose="02020603050405020304" pitchFamily="18" charset="0"/>
                <a:cs typeface="Times New Roman" panose="02020603050405020304" pitchFamily="18" charset="0"/>
              </a:rPr>
              <a:t>Additional Information:</a:t>
            </a:r>
          </a:p>
          <a:p>
            <a:pPr marL="1085850" lvl="1" indent="-342900">
              <a:buFont typeface="Arial" panose="020B0604020202020204" pitchFamily="34" charset="0"/>
              <a:buChar char="•"/>
            </a:pPr>
            <a:r>
              <a:rPr lang="en-US" sz="8000" dirty="0" smtClean="0">
                <a:latin typeface="Times New Roman" panose="02020603050405020304" pitchFamily="18" charset="0"/>
                <a:cs typeface="Times New Roman" panose="02020603050405020304" pitchFamily="18" charset="0"/>
              </a:rPr>
              <a:t>Upon receipt of funding provided by the Growing Alabama Credit, the local economic development organization may proceed with site preparation work as specified in their application to the Department of Commerce. </a:t>
            </a:r>
          </a:p>
          <a:p>
            <a:pPr marL="1085850" lvl="1" indent="-342900">
              <a:buFont typeface="Arial" panose="020B0604020202020204" pitchFamily="34" charset="0"/>
              <a:buChar char="•"/>
            </a:pPr>
            <a:r>
              <a:rPr lang="en-US" sz="8000" dirty="0" smtClean="0">
                <a:latin typeface="Times New Roman" panose="02020603050405020304" pitchFamily="18" charset="0"/>
                <a:cs typeface="Times New Roman" panose="02020603050405020304" pitchFamily="18" charset="0"/>
              </a:rPr>
              <a:t>The Growing Alabama Act Income Tax Credit will sunset in 2020. </a:t>
            </a:r>
          </a:p>
          <a:p>
            <a:pPr marL="1085850" lvl="1" indent="-342900">
              <a:buFont typeface="Arial" panose="020B0604020202020204" pitchFamily="34" charset="0"/>
              <a:buChar char="•"/>
            </a:pPr>
            <a:r>
              <a:rPr lang="en-US" sz="8000" dirty="0" smtClean="0">
                <a:latin typeface="Times New Roman" panose="02020603050405020304" pitchFamily="18" charset="0"/>
                <a:cs typeface="Times New Roman" panose="02020603050405020304" pitchFamily="18" charset="0"/>
              </a:rPr>
              <a:t>Repeal shall not cause a reduction or suspension of any credits awarded for fiscal year 2020 or prior, including carryforwards for years during which the Growing Alabama Credit was in effect.</a:t>
            </a:r>
          </a:p>
          <a:p>
            <a:pPr marL="1085850" lvl="1" indent="-342900">
              <a:buFont typeface="Arial" panose="020B0604020202020204" pitchFamily="34" charset="0"/>
              <a:buChar char="•"/>
            </a:pPr>
            <a:endParaRPr lang="en-US" sz="6200" dirty="0" smtClean="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6200" dirty="0" smtClean="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lvl="1" indent="0">
              <a:buNone/>
            </a:pP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493305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8634" y="3612528"/>
            <a:ext cx="7550590" cy="2362759"/>
          </a:xfrm>
        </p:spPr>
        <p:txBody>
          <a:bodyPr>
            <a:normAutofit fontScale="90000"/>
          </a:bodyPr>
          <a:lstStyle/>
          <a:p>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Act 2016-188 (HB36)</a:t>
            </a:r>
            <a:r>
              <a:rPr lang="en-US" dirty="0" smtClean="0"/>
              <a:t/>
            </a:r>
            <a:br>
              <a:rPr lang="en-US" dirty="0" smtClean="0"/>
            </a:br>
            <a:r>
              <a:rPr lang="en-US" dirty="0" smtClean="0"/>
              <a:t/>
            </a:r>
            <a:br>
              <a:rPr lang="en-US" dirty="0" smtClean="0"/>
            </a:br>
            <a:r>
              <a:rPr lang="en-US" dirty="0" smtClean="0">
                <a:latin typeface="Times New Roman" panose="02020603050405020304" pitchFamily="18" charset="0"/>
                <a:cs typeface="Times New Roman" panose="02020603050405020304" pitchFamily="18" charset="0"/>
              </a:rPr>
              <a:t>Alabama</a:t>
            </a:r>
            <a:r>
              <a:rPr lang="en-US" dirty="0" smtClean="0"/>
              <a:t> </a:t>
            </a:r>
            <a:r>
              <a:rPr lang="en-US" dirty="0" smtClean="0">
                <a:latin typeface="Times New Roman" panose="02020603050405020304" pitchFamily="18" charset="0"/>
                <a:cs typeface="Times New Roman" panose="02020603050405020304" pitchFamily="18" charset="0"/>
              </a:rPr>
              <a:t>Small </a:t>
            </a:r>
            <a:r>
              <a:rPr lang="en-US" dirty="0">
                <a:latin typeface="Times New Roman" panose="02020603050405020304" pitchFamily="18" charset="0"/>
                <a:cs typeface="Times New Roman" panose="02020603050405020304" pitchFamily="18" charset="0"/>
              </a:rPr>
              <a:t>Business and Agribusiness Jobs Act</a:t>
            </a:r>
            <a:br>
              <a:rPr lang="en-US" dirty="0">
                <a:latin typeface="Times New Roman" panose="02020603050405020304" pitchFamily="18" charset="0"/>
                <a:cs typeface="Times New Roman" panose="02020603050405020304" pitchFamily="18" charset="0"/>
              </a:rPr>
            </a:br>
            <a:endParaRPr lang="en-US" dirty="0"/>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smtClean="0">
              <a:latin typeface="Times New Roman" panose="02020603050405020304" pitchFamily="18" charset="0"/>
              <a:cs typeface="Times New Roman" panose="02020603050405020304" pitchFamily="18" charset="0"/>
            </a:endParaRPr>
          </a:p>
          <a:p>
            <a:pPr algn="ctr"/>
            <a:r>
              <a:rPr lang="en-US" sz="4800" dirty="0" smtClean="0">
                <a:latin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4427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249378"/>
            <a:ext cx="9601196" cy="1167897"/>
          </a:xfrm>
        </p:spPr>
        <p:txBody>
          <a:bodyPr>
            <a:noAutofit/>
          </a:bodyPr>
          <a:lstStyle/>
          <a:p>
            <a:r>
              <a:rPr lang="en-US" sz="4000" dirty="0" smtClean="0">
                <a:latin typeface="Times New Roman" panose="02020603050405020304" pitchFamily="18" charset="0"/>
                <a:cs typeface="Times New Roman" panose="02020603050405020304" pitchFamily="18" charset="0"/>
              </a:rPr>
              <a:t>Act 2016-188 (HB 36)</a:t>
            </a:r>
            <a:br>
              <a:rPr lang="en-US" sz="4000" dirty="0" smtClean="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Alabama Small Business and Agribusiness Jobs Act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62500" lnSpcReduction="20000"/>
          </a:bodyPr>
          <a:lstStyle/>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Alabama Small Business and Agribusiness Jobs Act </a:t>
            </a:r>
            <a:r>
              <a:rPr lang="en-US" dirty="0">
                <a:latin typeface="Times New Roman" panose="02020603050405020304" pitchFamily="18" charset="0"/>
                <a:cs typeface="Times New Roman" panose="02020603050405020304" pitchFamily="18" charset="0"/>
              </a:rPr>
              <a:t>establishes an income tax credit for small employers which create new jobs in Alabama. The Act further requires the Alabama Department of Revenue to implement a program in order to promote the various tax credits that are available for small businesses in Alabama. </a:t>
            </a: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$1,500 tax credit is allowed for any Alabama based small business employer with 75 or </a:t>
            </a:r>
            <a:r>
              <a:rPr lang="en-US" dirty="0" smtClean="0">
                <a:latin typeface="Times New Roman" panose="02020603050405020304" pitchFamily="18" charset="0"/>
                <a:cs typeface="Times New Roman" panose="02020603050405020304" pitchFamily="18" charset="0"/>
              </a:rPr>
              <a:t>less employees (total full time and part time) </a:t>
            </a:r>
            <a:r>
              <a:rPr lang="en-US" dirty="0">
                <a:latin typeface="Times New Roman" panose="02020603050405020304" pitchFamily="18" charset="0"/>
                <a:cs typeface="Times New Roman" panose="02020603050405020304" pitchFamily="18" charset="0"/>
              </a:rPr>
              <a:t>which hires a new </a:t>
            </a:r>
            <a:r>
              <a:rPr lang="en-US" dirty="0" smtClean="0">
                <a:latin typeface="Times New Roman" panose="02020603050405020304" pitchFamily="18" charset="0"/>
                <a:cs typeface="Times New Roman" panose="02020603050405020304" pitchFamily="18" charset="0"/>
              </a:rPr>
              <a:t>full time employee </a:t>
            </a:r>
            <a:r>
              <a:rPr lang="en-US" dirty="0">
                <a:latin typeface="Times New Roman" panose="02020603050405020304" pitchFamily="18" charset="0"/>
                <a:cs typeface="Times New Roman" panose="02020603050405020304" pitchFamily="18" charset="0"/>
              </a:rPr>
              <a:t>who meets the </a:t>
            </a:r>
            <a:r>
              <a:rPr lang="en-US" dirty="0" smtClean="0">
                <a:latin typeface="Times New Roman" panose="02020603050405020304" pitchFamily="18" charset="0"/>
                <a:cs typeface="Times New Roman" panose="02020603050405020304" pitchFamily="18" charset="0"/>
              </a:rPr>
              <a:t> following criteria:</a:t>
            </a:r>
            <a:endParaRPr lang="en-US" dirty="0">
              <a:latin typeface="Times New Roman" panose="02020603050405020304" pitchFamily="18" charset="0"/>
              <a:cs typeface="Times New Roman" panose="02020603050405020304" pitchFamily="18" charset="0"/>
            </a:endParaRPr>
          </a:p>
          <a:p>
            <a:pPr indent="339725">
              <a:buFont typeface="Wingdings" panose="05000000000000000000" pitchFamily="2" charset="2"/>
              <a:buChar char="Ø"/>
              <a:tabLst>
                <a:tab pos="569913" algn="l"/>
                <a:tab pos="687388" algn="l"/>
                <a:tab pos="742950" algn="l"/>
              </a:tabLst>
            </a:pPr>
            <a:r>
              <a:rPr lang="en-US" dirty="0">
                <a:latin typeface="Times New Roman" panose="02020603050405020304" pitchFamily="18" charset="0"/>
                <a:cs typeface="Times New Roman" panose="02020603050405020304" pitchFamily="18" charset="0"/>
              </a:rPr>
              <a:t>       Was an Alabama resident.</a:t>
            </a:r>
          </a:p>
          <a:p>
            <a:pPr indent="284163">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Was </a:t>
            </a:r>
            <a:r>
              <a:rPr lang="en-US" dirty="0">
                <a:latin typeface="Times New Roman" panose="02020603050405020304" pitchFamily="18" charset="0"/>
                <a:cs typeface="Times New Roman" panose="02020603050405020304" pitchFamily="18" charset="0"/>
              </a:rPr>
              <a:t>employed by the small business employer on a full time basis for 12 </a:t>
            </a:r>
            <a:r>
              <a:rPr lang="en-US" dirty="0" smtClean="0">
                <a:latin typeface="Times New Roman" panose="02020603050405020304" pitchFamily="18" charset="0"/>
                <a:cs typeface="Times New Roman" panose="02020603050405020304" pitchFamily="18" charset="0"/>
              </a:rPr>
              <a:t>  </a:t>
            </a:r>
          </a:p>
          <a:p>
            <a:pPr indent="0">
              <a:buNone/>
            </a:pPr>
            <a:r>
              <a:rPr lang="en-US" dirty="0" smtClean="0">
                <a:latin typeface="Times New Roman" panose="02020603050405020304" pitchFamily="18" charset="0"/>
                <a:cs typeface="Times New Roman" panose="02020603050405020304" pitchFamily="18" charset="0"/>
              </a:rPr>
              <a:t>             consecutive </a:t>
            </a:r>
            <a:r>
              <a:rPr lang="en-US" dirty="0">
                <a:latin typeface="Times New Roman" panose="02020603050405020304" pitchFamily="18" charset="0"/>
                <a:cs typeface="Times New Roman" panose="02020603050405020304" pitchFamily="18" charset="0"/>
              </a:rPr>
              <a:t>months.</a:t>
            </a:r>
          </a:p>
          <a:p>
            <a:pPr marL="398463" indent="-109538">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Was </a:t>
            </a:r>
            <a:r>
              <a:rPr lang="en-US" dirty="0">
                <a:latin typeface="Times New Roman" panose="02020603050405020304" pitchFamily="18" charset="0"/>
                <a:cs typeface="Times New Roman" panose="02020603050405020304" pitchFamily="18" charset="0"/>
              </a:rPr>
              <a:t>not a full time employee of the small business employer during anytime within </a:t>
            </a:r>
            <a:endParaRPr lang="en-US" dirty="0" smtClean="0">
              <a:latin typeface="Times New Roman" panose="02020603050405020304" pitchFamily="18" charset="0"/>
              <a:cs typeface="Times New Roman" panose="02020603050405020304" pitchFamily="18" charset="0"/>
            </a:endParaRPr>
          </a:p>
          <a:p>
            <a:pPr marL="288925"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12 </a:t>
            </a:r>
            <a:r>
              <a:rPr lang="en-US" dirty="0">
                <a:latin typeface="Times New Roman" panose="02020603050405020304" pitchFamily="18" charset="0"/>
                <a:cs typeface="Times New Roman" panose="02020603050405020304" pitchFamily="18" charset="0"/>
              </a:rPr>
              <a:t>months prior to the start of the 12 month qualifying </a:t>
            </a:r>
            <a:r>
              <a:rPr lang="en-US" dirty="0" smtClean="0">
                <a:latin typeface="Times New Roman" panose="02020603050405020304" pitchFamily="18" charset="0"/>
                <a:cs typeface="Times New Roman" panose="02020603050405020304" pitchFamily="18" charset="0"/>
              </a:rPr>
              <a:t>period</a:t>
            </a:r>
            <a:r>
              <a:rPr lang="en-US" dirty="0">
                <a:latin typeface="Times New Roman" panose="02020603050405020304" pitchFamily="18" charset="0"/>
                <a:cs typeface="Times New Roman" panose="02020603050405020304" pitchFamily="18" charset="0"/>
              </a:rPr>
              <a:t>.</a:t>
            </a:r>
          </a:p>
          <a:p>
            <a:pPr indent="176213">
              <a:buFont typeface="Wingdings" panose="05000000000000000000" pitchFamily="2" charset="2"/>
              <a:buChar char="Ø"/>
              <a:tabLst>
                <a:tab pos="515938" algn="l"/>
                <a:tab pos="687388" algn="l"/>
                <a:tab pos="914400" algn="l"/>
                <a:tab pos="1085850" algn="l"/>
              </a:tabLst>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Received </a:t>
            </a:r>
            <a:r>
              <a:rPr lang="en-US" dirty="0">
                <a:latin typeface="Times New Roman" panose="02020603050405020304" pitchFamily="18" charset="0"/>
                <a:cs typeface="Times New Roman" panose="02020603050405020304" pitchFamily="18" charset="0"/>
              </a:rPr>
              <a:t>wages from the small business employer which met or exceeded $40,000. </a:t>
            </a:r>
            <a:endParaRPr lang="en-US" dirty="0" smtClean="0">
              <a:latin typeface="Times New Roman" panose="02020603050405020304" pitchFamily="18" charset="0"/>
              <a:cs typeface="Times New Roman" panose="02020603050405020304" pitchFamily="18" charset="0"/>
            </a:endParaRPr>
          </a:p>
          <a:p>
            <a:pPr indent="176213">
              <a:buFont typeface="Wingdings" panose="05000000000000000000" pitchFamily="2" charset="2"/>
              <a:buChar char="Ø"/>
              <a:tabLst>
                <a:tab pos="515938" algn="l"/>
                <a:tab pos="687388" algn="l"/>
                <a:tab pos="914400" algn="l"/>
                <a:tab pos="1085850" algn="l"/>
              </a:tabLst>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563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127325"/>
          </a:xfrm>
        </p:spPr>
        <p:txBody>
          <a:bodyPr>
            <a:normAutofit fontScale="90000"/>
          </a:bodyPr>
          <a:lstStyle/>
          <a:p>
            <a:pPr>
              <a:tabLst>
                <a:tab pos="461963" algn="l"/>
                <a:tab pos="742950" algn="l"/>
              </a:tabLst>
            </a:pPr>
            <a:r>
              <a:rPr lang="en-US" dirty="0" smtClean="0">
                <a:latin typeface="Times New Roman" panose="02020603050405020304" pitchFamily="18" charset="0"/>
                <a:cs typeface="Times New Roman" panose="02020603050405020304" pitchFamily="18" charset="0"/>
              </a:rPr>
              <a:t>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Act 2016-188 (HB36)</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Alabama Small Business and Agribusiness Jobs Act</a:t>
            </a:r>
            <a:br>
              <a:rPr lang="en-US" dirty="0" smtClean="0">
                <a:latin typeface="Times New Roman" panose="02020603050405020304" pitchFamily="18" charset="0"/>
                <a:cs typeface="Times New Roman" panose="02020603050405020304" pitchFamily="18" charset="0"/>
              </a:rPr>
            </a:b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idx="1"/>
          </p:nvPr>
        </p:nvSpPr>
        <p:spPr>
          <a:xfrm>
            <a:off x="1295401" y="2462543"/>
            <a:ext cx="9601196" cy="3739081"/>
          </a:xfrm>
        </p:spPr>
        <p:txBody>
          <a:bodyPr>
            <a:noAutofit/>
          </a:bodyPr>
          <a:lstStyle/>
          <a:p>
            <a:pPr>
              <a:buFont typeface="Arial" panose="020B0604020202020204" pitchFamily="34" charset="0"/>
              <a:buChar char="•"/>
            </a:pPr>
            <a:r>
              <a:rPr lang="en-US" sz="1500" dirty="0" smtClean="0">
                <a:latin typeface="Times New Roman" panose="02020603050405020304" pitchFamily="18" charset="0"/>
                <a:cs typeface="Times New Roman" panose="02020603050405020304" pitchFamily="18" charset="0"/>
              </a:rPr>
              <a:t>The credit will be allowed to offset either Chapter 16 or Chapter 18 income taxes. </a:t>
            </a:r>
          </a:p>
          <a:p>
            <a:pPr>
              <a:buFont typeface="Arial" panose="020B0604020202020204" pitchFamily="34" charset="0"/>
              <a:buChar char="•"/>
            </a:pPr>
            <a:r>
              <a:rPr lang="en-US" sz="1500" dirty="0" smtClean="0">
                <a:latin typeface="Times New Roman" panose="02020603050405020304" pitchFamily="18" charset="0"/>
                <a:cs typeface="Times New Roman" panose="02020603050405020304" pitchFamily="18" charset="0"/>
              </a:rPr>
              <a:t>The credit will be allowed on a pro rata basis to owners or members of an entity taxed under subchapter S or subchapter K of the IRC. </a:t>
            </a:r>
          </a:p>
          <a:p>
            <a:pPr>
              <a:buFont typeface="Arial" panose="020B0604020202020204" pitchFamily="34" charset="0"/>
              <a:buChar char="•"/>
            </a:pPr>
            <a:r>
              <a:rPr lang="en-US" sz="1500" dirty="0" smtClean="0">
                <a:latin typeface="Times New Roman" panose="02020603050405020304" pitchFamily="18" charset="0"/>
                <a:cs typeface="Times New Roman" panose="02020603050405020304" pitchFamily="18" charset="0"/>
              </a:rPr>
              <a:t>The credit will not be allowed to decrease a taxpayer’s tax liability to less than zero and is non-refundable. </a:t>
            </a:r>
          </a:p>
          <a:p>
            <a:pPr>
              <a:buFont typeface="Arial" panose="020B0604020202020204" pitchFamily="34" charset="0"/>
              <a:buChar char="•"/>
            </a:pPr>
            <a:r>
              <a:rPr lang="en-US" sz="1500" dirty="0" smtClean="0">
                <a:latin typeface="Times New Roman" panose="02020603050405020304" pitchFamily="18" charset="0"/>
                <a:cs typeface="Times New Roman" panose="02020603050405020304" pitchFamily="18" charset="0"/>
              </a:rPr>
              <a:t>Any unused portion of the tax credit will be allowed to be carried forward for a period of up to three years. </a:t>
            </a:r>
          </a:p>
          <a:p>
            <a:pPr>
              <a:buFont typeface="Arial" panose="020B0604020202020204" pitchFamily="34" charset="0"/>
              <a:buChar char="•"/>
            </a:pPr>
            <a:r>
              <a:rPr lang="en-US" sz="1500" dirty="0" smtClean="0">
                <a:latin typeface="Times New Roman" panose="02020603050405020304" pitchFamily="18" charset="0"/>
                <a:cs typeface="Times New Roman" panose="02020603050405020304" pitchFamily="18" charset="0"/>
              </a:rPr>
              <a:t>Credit may only be claimed for new employees who are hired following the effective date of the Act, July 25, 2016. </a:t>
            </a:r>
          </a:p>
          <a:p>
            <a:pPr>
              <a:buFont typeface="Arial" panose="020B0604020202020204" pitchFamily="34" charset="0"/>
              <a:buChar char="•"/>
            </a:pPr>
            <a:r>
              <a:rPr lang="en-US" sz="1500" dirty="0" smtClean="0">
                <a:latin typeface="Times New Roman" panose="02020603050405020304" pitchFamily="18" charset="0"/>
                <a:cs typeface="Times New Roman" panose="02020603050405020304" pitchFamily="18" charset="0"/>
              </a:rPr>
              <a:t>The credit will sunset on January 1, 2019 unless extended by the legislature. </a:t>
            </a:r>
          </a:p>
          <a:p>
            <a:pPr>
              <a:buFont typeface="Arial" panose="020B0604020202020204" pitchFamily="34" charset="0"/>
              <a:buChar char="•"/>
            </a:pPr>
            <a:r>
              <a:rPr lang="en-US" sz="1500" dirty="0" smtClean="0">
                <a:latin typeface="Times New Roman" panose="02020603050405020304" pitchFamily="18" charset="0"/>
                <a:cs typeface="Times New Roman" panose="02020603050405020304" pitchFamily="18" charset="0"/>
              </a:rPr>
              <a:t>Credit may not be claimed until the year in which the new employee has completed 12 months of consecutive full time employment with the employer. </a:t>
            </a:r>
          </a:p>
          <a:p>
            <a:pPr>
              <a:buFont typeface="Arial" panose="020B0604020202020204" pitchFamily="34" charset="0"/>
              <a:buChar char="•"/>
            </a:pPr>
            <a:r>
              <a:rPr lang="en-US" sz="1500" dirty="0" smtClean="0">
                <a:latin typeface="Times New Roman" panose="02020603050405020304" pitchFamily="18" charset="0"/>
                <a:cs typeface="Times New Roman" panose="02020603050405020304" pitchFamily="18" charset="0"/>
              </a:rPr>
              <a:t>Employer must have a growth in the total number of full time employees each year for which they are claiming a credit over the number of full time employees on the last date of the previous tax year. </a:t>
            </a:r>
          </a:p>
          <a:p>
            <a:pPr>
              <a:buFont typeface="Arial" panose="020B0604020202020204" pitchFamily="34" charset="0"/>
              <a:buChar char="•"/>
            </a:pPr>
            <a:endParaRPr lang="en-US" sz="1200" dirty="0" smtClean="0">
              <a:latin typeface="Times New Roman" panose="02020603050405020304" pitchFamily="18" charset="0"/>
              <a:cs typeface="Times New Roman" panose="02020603050405020304" pitchFamily="18" charset="0"/>
            </a:endParaRPr>
          </a:p>
          <a:p>
            <a:pPr marL="0" indent="0">
              <a:buNone/>
            </a:pPr>
            <a:r>
              <a:rPr lang="en-US" sz="1200"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22349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186004"/>
            <a:ext cx="9601196" cy="1158844"/>
          </a:xfrm>
        </p:spPr>
        <p:txBody>
          <a:bodyPr>
            <a:normAutofit fontScale="90000"/>
          </a:bodyPr>
          <a:lstStyle/>
          <a:p>
            <a:r>
              <a:rPr lang="en-US" dirty="0">
                <a:latin typeface="Times New Roman" panose="02020603050405020304" pitchFamily="18" charset="0"/>
                <a:cs typeface="Times New Roman" panose="02020603050405020304" pitchFamily="18" charset="0"/>
              </a:rPr>
              <a:t>Act 2016-188 (HB 36)</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Small Business and Agribusiness Jobs Act</a:t>
            </a: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p:txBody>
          <a:bodyPr>
            <a:normAutofit/>
          </a:bodyPr>
          <a:lstStyle/>
          <a:p>
            <a:r>
              <a:rPr lang="en-US" dirty="0" smtClean="0">
                <a:latin typeface="Times New Roman" panose="02020603050405020304" pitchFamily="18" charset="0"/>
                <a:cs typeface="Times New Roman" panose="02020603050405020304" pitchFamily="18" charset="0"/>
              </a:rPr>
              <a:t>Continued</a:t>
            </a:r>
          </a:p>
          <a:p>
            <a:pPr marL="804863"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An employer may not claim a credit for the same employee under both the Alabama small Business and  Agribusiness Jobs Act and the Full Employment Act of 2011. </a:t>
            </a:r>
          </a:p>
          <a:p>
            <a:pPr marL="804863"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Any credit used to offset a financial institution excise tax liability cannot reduce the distribution for municipalities and counties.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543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06583"/>
            <a:ext cx="9601196" cy="3023857"/>
          </a:xfrm>
        </p:spPr>
        <p:txBody>
          <a:bodyPr>
            <a:normAutofit fontScale="90000"/>
          </a:bodyPr>
          <a:lstStyle/>
          <a:p>
            <a:r>
              <a:rPr lang="en-US" sz="4000" dirty="0">
                <a:latin typeface="Times New Roman" panose="02020603050405020304" pitchFamily="18" charset="0"/>
                <a:cs typeface="Times New Roman" panose="02020603050405020304" pitchFamily="18" charset="0"/>
              </a:rPr>
              <a:t>Act 2016-188 (HB36)</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Alabama Small Business and Agribusiness </a:t>
            </a:r>
            <a:r>
              <a:rPr lang="en-US" sz="4000" dirty="0" smtClean="0">
                <a:latin typeface="Times New Roman" panose="02020603050405020304" pitchFamily="18" charset="0"/>
                <a:cs typeface="Times New Roman" panose="02020603050405020304" pitchFamily="18" charset="0"/>
              </a:rPr>
              <a:t>       Jobs </a:t>
            </a:r>
            <a:r>
              <a:rPr lang="en-US" sz="4000" dirty="0">
                <a:latin typeface="Times New Roman" panose="02020603050405020304" pitchFamily="18" charset="0"/>
                <a:cs typeface="Times New Roman" panose="02020603050405020304" pitchFamily="18" charset="0"/>
              </a:rPr>
              <a:t>Act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p>
        </p:txBody>
      </p:sp>
      <p:sp>
        <p:nvSpPr>
          <p:cNvPr id="4" name="Text Placeholder 3"/>
          <p:cNvSpPr>
            <a:spLocks noGrp="1"/>
          </p:cNvSpPr>
          <p:nvPr>
            <p:ph idx="1"/>
          </p:nvPr>
        </p:nvSpPr>
        <p:spPr>
          <a:xfrm>
            <a:off x="1295401" y="2556931"/>
            <a:ext cx="9601196" cy="3662800"/>
          </a:xfrm>
        </p:spPr>
        <p:txBody>
          <a:bodyPr>
            <a:normAutofit fontScale="70000" lnSpcReduction="20000"/>
          </a:bodyPr>
          <a:lstStyle/>
          <a:p>
            <a:pPr marL="342900" indent="-342900" algn="l">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Additional requirements of the Act:</a:t>
            </a:r>
          </a:p>
          <a:p>
            <a:pPr marL="342900" indent="1588" algn="l">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The Department of Revenue will create and implement a program to actively promote to small business owners, tax professionals, and other parties the credits allowed under the following Acts:</a:t>
            </a:r>
          </a:p>
          <a:p>
            <a:pPr marL="796925" indent="227013"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The Small Business and Agribusiness Jobs Act</a:t>
            </a:r>
          </a:p>
          <a:p>
            <a:pPr marL="796925" indent="227013" algn="l">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 The Full Employment Act of 2011</a:t>
            </a:r>
          </a:p>
          <a:p>
            <a:pPr marL="796925" indent="227013" algn="l">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Heroes for Hire Tax Credit Act of 2012</a:t>
            </a:r>
          </a:p>
          <a:p>
            <a:pPr marL="796925" indent="227013" algn="l">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And other tax credits available to small businesses under Title 40. </a:t>
            </a:r>
          </a:p>
          <a:p>
            <a:pPr marL="687388" indent="-342900" algn="l">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The program will be administered in conjunction with the small business workshops offered throughout the state at various times and locations which are advertised on the Department’s website as “B.E.S.T.” seminars. “B.E.S.T.” stands for Business Essentials for State Taxpayers. These were formally known as the New Business Workshops.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615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5570" y="3683154"/>
            <a:ext cx="8825658" cy="1310732"/>
          </a:xfrm>
        </p:spPr>
        <p:txBody>
          <a:bodyPr>
            <a:normAutofit fontScale="90000"/>
          </a:bodyPr>
          <a:lstStyle/>
          <a:p>
            <a:pPr algn="ctr"/>
            <a:r>
              <a:rPr lang="en-US" dirty="0" smtClean="0">
                <a:latin typeface="Times New Roman" panose="02020603050405020304" pitchFamily="18" charset="0"/>
                <a:cs typeface="Times New Roman" panose="02020603050405020304" pitchFamily="18" charset="0"/>
              </a:rPr>
              <a:t>     Act 2016-345 (HB109)</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1794324" y="3683154"/>
            <a:ext cx="8825658" cy="861420"/>
          </a:xfrm>
        </p:spPr>
        <p:txBody>
          <a:bodyPr>
            <a:noAutofit/>
          </a:bodyPr>
          <a:lstStyle/>
          <a:p>
            <a:pPr algn="ctr"/>
            <a:r>
              <a:rPr lang="en-US" sz="5400" dirty="0" smtClean="0">
                <a:latin typeface="Times New Roman" panose="02020603050405020304" pitchFamily="18" charset="0"/>
                <a:cs typeface="Times New Roman" panose="02020603050405020304" pitchFamily="18" charset="0"/>
              </a:rPr>
              <a:t>Health Savings Account</a:t>
            </a:r>
          </a:p>
          <a:p>
            <a:pPr algn="ct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2166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652426"/>
          </a:xfrm>
        </p:spPr>
        <p:txBody>
          <a:bodyPr>
            <a:normAutofit fontScale="90000"/>
          </a:bodyPr>
          <a:lstStyle/>
          <a:p>
            <a:r>
              <a:rPr lang="en-US" dirty="0">
                <a:latin typeface="Times New Roman" panose="02020603050405020304" pitchFamily="18" charset="0"/>
                <a:cs typeface="Times New Roman" panose="02020603050405020304" pitchFamily="18" charset="0"/>
              </a:rPr>
              <a:t>Act 2016-345 (HB109)</a:t>
            </a:r>
            <a:r>
              <a:rPr lang="en-US" dirty="0"/>
              <a:t/>
            </a:r>
            <a:br>
              <a:rPr lang="en-US" dirty="0"/>
            </a:br>
            <a:r>
              <a:rPr lang="en-US" dirty="0">
                <a:latin typeface="Times New Roman" panose="02020603050405020304" pitchFamily="18" charset="0"/>
                <a:cs typeface="Times New Roman" panose="02020603050405020304" pitchFamily="18" charset="0"/>
              </a:rPr>
              <a:t>Health Savings Account</a:t>
            </a:r>
            <a:br>
              <a:rPr lang="en-US" dirty="0">
                <a:latin typeface="Times New Roman" panose="02020603050405020304" pitchFamily="18" charset="0"/>
                <a:cs typeface="Times New Roman" panose="02020603050405020304" pitchFamily="18" charset="0"/>
              </a:rPr>
            </a:br>
            <a:endParaRPr lang="en-US" dirty="0"/>
          </a:p>
        </p:txBody>
      </p:sp>
      <p:sp>
        <p:nvSpPr>
          <p:cNvPr id="3" name="Subtitle 2"/>
          <p:cNvSpPr>
            <a:spLocks noGrp="1"/>
          </p:cNvSpPr>
          <p:nvPr>
            <p:ph idx="1"/>
          </p:nvPr>
        </p:nvSpPr>
        <p:spPr/>
        <p:txBody>
          <a:bodyPr>
            <a:normAutofit fontScale="77500" lnSpcReduction="20000"/>
          </a:bodyPr>
          <a:lstStyle/>
          <a:p>
            <a:pPr marL="342900" indent="-342900" algn="l">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Act 2016-345 adds a new section 40-18-15.6 to Chapter 18 relating to Health Savings Account Contributions. </a:t>
            </a:r>
          </a:p>
          <a:p>
            <a:pPr marL="342900" indent="-342900" algn="l">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For purposes of this Act, Health Savings Account Contributions are defined as contributions made by a taxpayer to his or her health savings account up to the maximum amount allowed under 26 USC S223. </a:t>
            </a:r>
          </a:p>
          <a:p>
            <a:pPr marL="342900" indent="-342900" algn="l">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Effective for tax form years “</a:t>
            </a:r>
            <a:r>
              <a:rPr lang="en-US" b="1" dirty="0" smtClean="0">
                <a:latin typeface="Times New Roman" panose="02020603050405020304" pitchFamily="18" charset="0"/>
                <a:cs typeface="Times New Roman" panose="02020603050405020304" pitchFamily="18" charset="0"/>
              </a:rPr>
              <a:t>2018</a:t>
            </a:r>
            <a:r>
              <a:rPr lang="en-US" dirty="0" smtClean="0">
                <a:latin typeface="Times New Roman" panose="02020603050405020304" pitchFamily="18" charset="0"/>
                <a:cs typeface="Times New Roman" panose="02020603050405020304" pitchFamily="18" charset="0"/>
              </a:rPr>
              <a:t>” and after. </a:t>
            </a:r>
          </a:p>
          <a:p>
            <a:pPr marL="342900" indent="-342900" algn="l">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Implementation will require a new line item on the individual tax return under the “Adjustments to Income” section, Part II, on page 2. </a:t>
            </a:r>
          </a:p>
          <a:p>
            <a:pPr marL="342900" indent="-342900" algn="l">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new line item under the Adjustments to Income Section on page 2 should reference the HSA deduction amounts from Line 13 of the taxpayer’s federal income tax Form 8889 Health Savings Accounts (HSAs).</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355736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a:t>
            </a:r>
            <a:r>
              <a:rPr lang="en-US" dirty="0"/>
              <a:t>N</a:t>
            </a:r>
            <a:r>
              <a:rPr lang="en-US" dirty="0" smtClean="0"/>
              <a:t>ew </a:t>
            </a:r>
            <a:r>
              <a:rPr lang="en-US" dirty="0"/>
              <a:t>I</a:t>
            </a:r>
            <a:r>
              <a:rPr lang="en-US" dirty="0" smtClean="0"/>
              <a:t>n</a:t>
            </a:r>
            <a:br>
              <a:rPr lang="en-US" dirty="0" smtClean="0"/>
            </a:br>
            <a:r>
              <a:rPr lang="en-US" dirty="0" smtClean="0"/>
              <a:t>I.D. Theft Prevention</a:t>
            </a:r>
            <a:endParaRPr lang="en-US" dirty="0"/>
          </a:p>
        </p:txBody>
      </p:sp>
      <p:sp>
        <p:nvSpPr>
          <p:cNvPr id="3" name="Content Placeholder 2"/>
          <p:cNvSpPr>
            <a:spLocks noGrp="1"/>
          </p:cNvSpPr>
          <p:nvPr>
            <p:ph sz="half" idx="1"/>
          </p:nvPr>
        </p:nvSpPr>
        <p:spPr>
          <a:xfrm>
            <a:off x="878186" y="2489704"/>
            <a:ext cx="6337425" cy="3739080"/>
          </a:xfrm>
        </p:spPr>
        <p:txBody>
          <a:bodyPr>
            <a:normAutofit fontScale="25000" lnSpcReduction="20000"/>
          </a:bodyPr>
          <a:lstStyle/>
          <a:p>
            <a:r>
              <a:rPr lang="en-US" sz="6400" dirty="0" smtClean="0"/>
              <a:t>State partners with </a:t>
            </a:r>
            <a:r>
              <a:rPr lang="en-US" sz="6400" dirty="0" err="1" smtClean="0"/>
              <a:t>MorphoTrust</a:t>
            </a:r>
            <a:r>
              <a:rPr lang="en-US" sz="6400" dirty="0" smtClean="0"/>
              <a:t> USA to use a selfie to authenticate </a:t>
            </a:r>
            <a:r>
              <a:rPr lang="en-US" sz="6400" smtClean="0"/>
              <a:t>your identity </a:t>
            </a:r>
            <a:r>
              <a:rPr lang="en-US" sz="6400" dirty="0" smtClean="0"/>
              <a:t>when filing your 2016 returns. </a:t>
            </a:r>
          </a:p>
          <a:p>
            <a:r>
              <a:rPr lang="en-US" sz="6400" dirty="0" smtClean="0"/>
              <a:t>Steps to participate:</a:t>
            </a:r>
          </a:p>
          <a:p>
            <a:pPr marL="569913" indent="176213">
              <a:buFont typeface="Wingdings" panose="05000000000000000000" pitchFamily="2" charset="2"/>
              <a:buChar char="Ø"/>
              <a:tabLst>
                <a:tab pos="569913" algn="l"/>
              </a:tabLst>
            </a:pPr>
            <a:r>
              <a:rPr lang="en-US" sz="6400" dirty="0" smtClean="0"/>
              <a:t> Users will download the free app to their smartphone.</a:t>
            </a:r>
          </a:p>
          <a:p>
            <a:pPr marL="569913" indent="176213">
              <a:buFont typeface="Wingdings" panose="05000000000000000000" pitchFamily="2" charset="2"/>
              <a:buChar char="Ø"/>
              <a:tabLst>
                <a:tab pos="914400" algn="l"/>
              </a:tabLst>
            </a:pPr>
            <a:r>
              <a:rPr lang="en-US" sz="6400" dirty="0" smtClean="0"/>
              <a:t> Take a photo of the bar code on the rear of their drivers license.</a:t>
            </a:r>
          </a:p>
          <a:p>
            <a:pPr marL="569913" indent="176213">
              <a:buFont typeface="Wingdings" panose="05000000000000000000" pitchFamily="2" charset="2"/>
              <a:buChar char="Ø"/>
              <a:tabLst>
                <a:tab pos="914400" algn="l"/>
              </a:tabLst>
            </a:pPr>
            <a:r>
              <a:rPr lang="en-US" sz="6400" dirty="0"/>
              <a:t> </a:t>
            </a:r>
            <a:r>
              <a:rPr lang="en-US" sz="6400" dirty="0" smtClean="0"/>
              <a:t>Scan the front of their drivers license to authenticate it is actually issued by AL DMV.</a:t>
            </a:r>
          </a:p>
          <a:p>
            <a:pPr marL="569913" indent="176213">
              <a:buFont typeface="Wingdings" panose="05000000000000000000" pitchFamily="2" charset="2"/>
              <a:buChar char="Ø"/>
              <a:tabLst>
                <a:tab pos="914400" algn="l"/>
              </a:tabLst>
            </a:pPr>
            <a:r>
              <a:rPr lang="en-US" sz="6400" dirty="0" smtClean="0"/>
              <a:t>Take a selfie and submit.</a:t>
            </a:r>
          </a:p>
          <a:p>
            <a:pPr marL="569913" indent="176213">
              <a:buFont typeface="Wingdings" panose="05000000000000000000" pitchFamily="2" charset="2"/>
              <a:buChar char="Ø"/>
              <a:tabLst>
                <a:tab pos="914400" algn="l"/>
              </a:tabLst>
            </a:pPr>
            <a:r>
              <a:rPr lang="en-US" sz="6400" dirty="0" smtClean="0"/>
              <a:t>The information submitted is compared to the drivers license information on file and if there is a match, the user will be registered for the service.</a:t>
            </a:r>
          </a:p>
          <a:p>
            <a:pPr marL="342900" indent="-342900">
              <a:tabLst>
                <a:tab pos="914400" algn="l"/>
              </a:tabLst>
            </a:pPr>
            <a:r>
              <a:rPr lang="en-US" sz="6400" dirty="0" smtClean="0"/>
              <a:t>Each log in attempt or tax return submission requires a new selfie in lieu of a password to verify it is the actual taxpayer rather than a cyber criminal. Without an ID match the user cannot log in. </a:t>
            </a:r>
          </a:p>
          <a:p>
            <a:endParaRPr lang="en-US" dirty="0"/>
          </a:p>
        </p:txBody>
      </p:sp>
      <p:pic>
        <p:nvPicPr>
          <p:cNvPr id="1030" name="Picture 6" descr="&#1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60467" y="2560320"/>
            <a:ext cx="3757187" cy="346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541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Act 2016-345 (HB109)</a:t>
            </a:r>
            <a:r>
              <a:rPr lang="en-US" dirty="0"/>
              <a:t/>
            </a:r>
            <a:br>
              <a:rPr lang="en-US" dirty="0"/>
            </a:br>
            <a:r>
              <a:rPr lang="en-US" dirty="0">
                <a:latin typeface="Times New Roman" panose="02020603050405020304" pitchFamily="18" charset="0"/>
                <a:cs typeface="Times New Roman" panose="02020603050405020304" pitchFamily="18" charset="0"/>
              </a:rPr>
              <a:t>Health Savings Account</a:t>
            </a:r>
            <a:endParaRPr lang="en-US" dirty="0"/>
          </a:p>
        </p:txBody>
      </p:sp>
      <p:pic>
        <p:nvPicPr>
          <p:cNvPr id="5" name="Content Placeholder 4"/>
          <p:cNvPicPr>
            <a:picLocks noGrp="1" noChangeAspect="1"/>
          </p:cNvPicPr>
          <p:nvPr>
            <p:ph idx="1"/>
          </p:nvPr>
        </p:nvPicPr>
        <p:blipFill>
          <a:blip r:embed="rId2"/>
          <a:stretch>
            <a:fillRect/>
          </a:stretch>
        </p:blipFill>
        <p:spPr>
          <a:xfrm>
            <a:off x="3935842" y="2480651"/>
            <a:ext cx="4320315" cy="3729666"/>
          </a:xfrm>
          <a:prstGeom prst="rect">
            <a:avLst/>
          </a:prstGeom>
        </p:spPr>
      </p:pic>
    </p:spTree>
    <p:extLst>
      <p:ext uri="{BB962C8B-B14F-4D97-AF65-F5344CB8AC3E}">
        <p14:creationId xmlns:p14="http://schemas.microsoft.com/office/powerpoint/2010/main" val="164050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8" y="1871131"/>
            <a:ext cx="6815669" cy="2003752"/>
          </a:xfrm>
        </p:spPr>
        <p:txBody>
          <a:bodyPr/>
          <a:lstStyle/>
          <a:p>
            <a:r>
              <a:rPr lang="en-US" dirty="0">
                <a:latin typeface="Times New Roman" panose="02020603050405020304" pitchFamily="18" charset="0"/>
                <a:cs typeface="Times New Roman" panose="02020603050405020304" pitchFamily="18" charset="0"/>
              </a:rPr>
              <a:t>Act 2016-280 (HB400)</a:t>
            </a:r>
            <a:r>
              <a:rPr lang="en-US" dirty="0"/>
              <a:t/>
            </a:r>
            <a:br>
              <a:rPr lang="en-US" dirty="0"/>
            </a:br>
            <a:endParaRPr lang="en-US" dirty="0"/>
          </a:p>
        </p:txBody>
      </p:sp>
      <p:sp>
        <p:nvSpPr>
          <p:cNvPr id="5" name="Subtitle 4"/>
          <p:cNvSpPr>
            <a:spLocks noGrp="1"/>
          </p:cNvSpPr>
          <p:nvPr>
            <p:ph type="subTitle" idx="1"/>
          </p:nvPr>
        </p:nvSpPr>
        <p:spPr>
          <a:xfrm>
            <a:off x="2692398" y="3657597"/>
            <a:ext cx="6815669" cy="1611520"/>
          </a:xfrm>
        </p:spPr>
        <p:txBody>
          <a:bodyPr>
            <a:normAutofit/>
          </a:bodyPr>
          <a:lstStyle/>
          <a:p>
            <a:r>
              <a:rPr lang="en-US" sz="4000" dirty="0">
                <a:latin typeface="Times New Roman" panose="02020603050405020304" pitchFamily="18" charset="0"/>
                <a:cs typeface="Times New Roman" panose="02020603050405020304" pitchFamily="18" charset="0"/>
              </a:rPr>
              <a:t>Financial Institution Excise Tax Offsets</a:t>
            </a:r>
            <a:endParaRPr lang="en-US" sz="4000" dirty="0"/>
          </a:p>
        </p:txBody>
      </p:sp>
    </p:spTree>
    <p:extLst>
      <p:ext uri="{BB962C8B-B14F-4D97-AF65-F5344CB8AC3E}">
        <p14:creationId xmlns:p14="http://schemas.microsoft.com/office/powerpoint/2010/main" val="31857604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2016-280 </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HB400)</a:t>
            </a:r>
            <a:r>
              <a:rPr lang="en-US" dirty="0"/>
              <a:t/>
            </a:r>
            <a:br>
              <a:rPr lang="en-US" dirty="0"/>
            </a:br>
            <a:r>
              <a:rPr lang="en-US" dirty="0" smtClean="0">
                <a:latin typeface="Times New Roman" panose="02020603050405020304" pitchFamily="18" charset="0"/>
                <a:cs typeface="Times New Roman" panose="02020603050405020304" pitchFamily="18" charset="0"/>
              </a:rPr>
              <a:t>Financial Institution Excise Tax Offsets</a:t>
            </a:r>
            <a:endParaRPr lang="en-US" dirty="0"/>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Act 2016-280 provides that any tax credit enacted on or after January 1, 2016 may only offset the state portion of a FIET liability and may not reduce the FIET distribution made to municipalities and counties. </a:t>
            </a:r>
          </a:p>
          <a:p>
            <a:r>
              <a:rPr lang="en-US" dirty="0" smtClean="0">
                <a:latin typeface="Times New Roman" panose="02020603050405020304" pitchFamily="18" charset="0"/>
                <a:cs typeface="Times New Roman" panose="02020603050405020304" pitchFamily="18" charset="0"/>
              </a:rPr>
              <a:t>Act 2016-280 does not amend, repeal, or supersede any FIET credit in effect on December 31, 2015.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384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8" y="1566250"/>
            <a:ext cx="6815669" cy="2390113"/>
          </a:xfrm>
        </p:spPr>
        <p:txBody>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2016-283 </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HB451)</a:t>
            </a:r>
            <a:r>
              <a:rPr lang="en-US" dirty="0"/>
              <a:t/>
            </a:r>
            <a:br>
              <a:rPr lang="en-US" dirty="0"/>
            </a:br>
            <a:endParaRPr lang="en-US" dirty="0"/>
          </a:p>
        </p:txBody>
      </p:sp>
      <p:sp>
        <p:nvSpPr>
          <p:cNvPr id="5" name="Subtitle 4"/>
          <p:cNvSpPr>
            <a:spLocks noGrp="1"/>
          </p:cNvSpPr>
          <p:nvPr>
            <p:ph type="subTitle" idx="1"/>
          </p:nvPr>
        </p:nvSpPr>
        <p:spPr/>
        <p:txBody>
          <a:bodyPr>
            <a:normAutofit/>
          </a:bodyPr>
          <a:lstStyle/>
          <a:p>
            <a:r>
              <a:rPr lang="en-US" sz="3200" dirty="0">
                <a:latin typeface="Times New Roman" panose="02020603050405020304" pitchFamily="18" charset="0"/>
                <a:cs typeface="Times New Roman" panose="02020603050405020304" pitchFamily="18" charset="0"/>
              </a:rPr>
              <a:t>Financial Institution Excise </a:t>
            </a:r>
            <a:r>
              <a:rPr lang="en-US" sz="3200" dirty="0" smtClean="0">
                <a:latin typeface="Times New Roman" panose="02020603050405020304" pitchFamily="18" charset="0"/>
                <a:cs typeface="Times New Roman" panose="02020603050405020304" pitchFamily="18" charset="0"/>
              </a:rPr>
              <a:t>Tax Allocation and Apportionment Formula</a:t>
            </a:r>
            <a:endParaRPr lang="en-US" sz="3200" dirty="0"/>
          </a:p>
        </p:txBody>
      </p:sp>
    </p:spTree>
    <p:extLst>
      <p:ext uri="{BB962C8B-B14F-4D97-AF65-F5344CB8AC3E}">
        <p14:creationId xmlns:p14="http://schemas.microsoft.com/office/powerpoint/2010/main" val="8217490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385180"/>
            <a:ext cx="9601196" cy="900819"/>
          </a:xfrm>
        </p:spPr>
        <p:txBody>
          <a:bodyPr>
            <a:normAutofit fontScale="90000"/>
          </a:bodyPr>
          <a:lstStyle/>
          <a:p>
            <a:r>
              <a:rPr lang="en-US" dirty="0">
                <a:latin typeface="Times New Roman" panose="02020603050405020304" pitchFamily="18" charset="0"/>
                <a:cs typeface="Times New Roman" panose="02020603050405020304" pitchFamily="18" charset="0"/>
              </a:rPr>
              <a:t>Act 2016-283 (HB451)</a:t>
            </a:r>
            <a:r>
              <a:rPr lang="en-US" dirty="0"/>
              <a:t/>
            </a:r>
            <a:br>
              <a:rPr lang="en-US" dirty="0"/>
            </a:br>
            <a:r>
              <a:rPr lang="en-US" dirty="0">
                <a:latin typeface="Times New Roman" panose="02020603050405020304" pitchFamily="18" charset="0"/>
                <a:cs typeface="Times New Roman" panose="02020603050405020304" pitchFamily="18" charset="0"/>
              </a:rPr>
              <a:t>Financial Institution Excise Tax Allocation and Apportionment Formula</a:t>
            </a:r>
            <a:r>
              <a:rPr lang="en-US" dirty="0"/>
              <a:t/>
            </a:r>
            <a:br>
              <a:rPr lang="en-US" dirty="0"/>
            </a:br>
            <a:endParaRPr lang="en-US" dirty="0"/>
          </a:p>
        </p:txBody>
      </p:sp>
      <p:sp>
        <p:nvSpPr>
          <p:cNvPr id="3" name="Content Placeholder 2"/>
          <p:cNvSpPr>
            <a:spLocks noGrp="1"/>
          </p:cNvSpPr>
          <p:nvPr>
            <p:ph idx="1"/>
          </p:nvPr>
        </p:nvSpPr>
        <p:spPr/>
        <p:txBody>
          <a:bodyPr>
            <a:normAutofit fontScale="92500"/>
          </a:bodyPr>
          <a:lstStyle/>
          <a:p>
            <a:r>
              <a:rPr lang="en-US" dirty="0" smtClean="0">
                <a:latin typeface="Times New Roman" panose="02020603050405020304" pitchFamily="18" charset="0"/>
                <a:cs typeface="Times New Roman" panose="02020603050405020304" pitchFamily="18" charset="0"/>
              </a:rPr>
              <a:t>Act 2016-283 amends code Section 40-16-4 to eliminate the requirement that the allocation and apportionment formula prescribed by the Department of Revenue for financial institutions be substantially the same as the allocation and apportionment formula recommended by the Multistate Tax Commission (MTC). </a:t>
            </a:r>
          </a:p>
          <a:p>
            <a:r>
              <a:rPr lang="en-US" dirty="0" smtClean="0">
                <a:latin typeface="Times New Roman" panose="02020603050405020304" pitchFamily="18" charset="0"/>
                <a:cs typeface="Times New Roman" panose="02020603050405020304" pitchFamily="18" charset="0"/>
              </a:rPr>
              <a:t>Removing the requirement does not mean that Alabama will not strive to maintain regulations similar to those currently in place with the MTC.</a:t>
            </a:r>
          </a:p>
          <a:p>
            <a:r>
              <a:rPr lang="en-US" dirty="0" smtClean="0">
                <a:latin typeface="Times New Roman" panose="02020603050405020304" pitchFamily="18" charset="0"/>
                <a:cs typeface="Times New Roman" panose="02020603050405020304" pitchFamily="18" charset="0"/>
              </a:rPr>
              <a:t>As an MTC member state, Alabama helps to develop model statutes and regulations for the other member states to consider for adoption.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3279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8" y="1871131"/>
            <a:ext cx="6815669" cy="2021859"/>
          </a:xfrm>
        </p:spPr>
        <p:txBody>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2016-314 (SB90)</a:t>
            </a:r>
            <a:r>
              <a:rPr lang="en-US" dirty="0"/>
              <a:t/>
            </a:r>
            <a:br>
              <a:rPr lang="en-US" dirty="0"/>
            </a:br>
            <a:endParaRPr lang="en-US" dirty="0"/>
          </a:p>
        </p:txBody>
      </p:sp>
      <p:sp>
        <p:nvSpPr>
          <p:cNvPr id="5" name="Subtitle 4"/>
          <p:cNvSpPr>
            <a:spLocks noGrp="1"/>
          </p:cNvSpPr>
          <p:nvPr>
            <p:ph type="subTitle" idx="1"/>
          </p:nvPr>
        </p:nvSpPr>
        <p:spPr>
          <a:xfrm>
            <a:off x="2692398" y="3892990"/>
            <a:ext cx="6815669" cy="1077362"/>
          </a:xfrm>
        </p:spPr>
        <p:txBody>
          <a:bodyPr>
            <a:noAutofit/>
          </a:bodyPr>
          <a:lstStyle/>
          <a:p>
            <a:r>
              <a:rPr lang="en-US" sz="3600" dirty="0" smtClean="0">
                <a:latin typeface="Times New Roman" panose="02020603050405020304" pitchFamily="18" charset="0"/>
                <a:cs typeface="Times New Roman" panose="02020603050405020304" pitchFamily="18" charset="0"/>
              </a:rPr>
              <a:t>Apprenticeship Tax Credit Act of 2016</a:t>
            </a:r>
            <a:endParaRPr lang="en-US" sz="3600" dirty="0"/>
          </a:p>
          <a:p>
            <a:endParaRPr lang="en-US" sz="3600" dirty="0"/>
          </a:p>
        </p:txBody>
      </p:sp>
    </p:spTree>
    <p:extLst>
      <p:ext uri="{BB962C8B-B14F-4D97-AF65-F5344CB8AC3E}">
        <p14:creationId xmlns:p14="http://schemas.microsoft.com/office/powerpoint/2010/main" val="18403825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643373"/>
          </a:xfrm>
        </p:spPr>
        <p:txBody>
          <a:bodyPr>
            <a:normAutofit fontScale="90000"/>
          </a:bodyPr>
          <a:lstStyle/>
          <a:p>
            <a:r>
              <a:rPr lang="en-US" dirty="0">
                <a:latin typeface="Times New Roman" panose="02020603050405020304" pitchFamily="18" charset="0"/>
                <a:cs typeface="Times New Roman" panose="02020603050405020304" pitchFamily="18" charset="0"/>
              </a:rPr>
              <a:t>Act 2016-314 (SB90)</a:t>
            </a:r>
            <a:r>
              <a:rPr lang="en-US" dirty="0"/>
              <a:t/>
            </a:r>
            <a:br>
              <a:rPr lang="en-US" dirty="0"/>
            </a:br>
            <a:r>
              <a:rPr lang="en-US" dirty="0">
                <a:latin typeface="Times New Roman" panose="02020603050405020304" pitchFamily="18" charset="0"/>
                <a:cs typeface="Times New Roman" panose="02020603050405020304" pitchFamily="18" charset="0"/>
              </a:rPr>
              <a:t>Apprenticeship Tax Credit Act of 2016</a:t>
            </a:r>
            <a:r>
              <a:rPr lang="en-US" dirty="0"/>
              <a:t/>
            </a:r>
            <a:br>
              <a:rPr lang="en-US" dirty="0"/>
            </a:br>
            <a:endParaRPr lang="en-US" dirty="0"/>
          </a:p>
        </p:txBody>
      </p:sp>
      <p:sp>
        <p:nvSpPr>
          <p:cNvPr id="3" name="Content Placeholder 2"/>
          <p:cNvSpPr>
            <a:spLocks noGrp="1"/>
          </p:cNvSpPr>
          <p:nvPr>
            <p:ph idx="1"/>
          </p:nvPr>
        </p:nvSpPr>
        <p:spPr>
          <a:xfrm>
            <a:off x="1239884" y="2435011"/>
            <a:ext cx="9712232" cy="3826451"/>
          </a:xfrm>
        </p:spPr>
        <p:txBody>
          <a:bodyPr>
            <a:normAutofit fontScale="25000" lnSpcReduction="20000"/>
          </a:bodyPr>
          <a:lstStyle/>
          <a:p>
            <a:r>
              <a:rPr lang="en-US" sz="6800" dirty="0" smtClean="0">
                <a:latin typeface="Times New Roman" panose="02020603050405020304" pitchFamily="18" charset="0"/>
                <a:cs typeface="Times New Roman" panose="02020603050405020304" pitchFamily="18" charset="0"/>
              </a:rPr>
              <a:t>Act 2016-314 established the </a:t>
            </a:r>
            <a:r>
              <a:rPr lang="en-US" sz="6800" b="1" dirty="0" smtClean="0">
                <a:latin typeface="Times New Roman" panose="02020603050405020304" pitchFamily="18" charset="0"/>
                <a:cs typeface="Times New Roman" panose="02020603050405020304" pitchFamily="18" charset="0"/>
              </a:rPr>
              <a:t>Apprenticeship Tax Credit Act of 2016</a:t>
            </a:r>
            <a:r>
              <a:rPr lang="en-US" sz="6800" dirty="0" smtClean="0">
                <a:latin typeface="Times New Roman" panose="02020603050405020304" pitchFamily="18" charset="0"/>
                <a:cs typeface="Times New Roman" panose="02020603050405020304" pitchFamily="18" charset="0"/>
              </a:rPr>
              <a:t>.</a:t>
            </a:r>
          </a:p>
          <a:p>
            <a:r>
              <a:rPr lang="en-US" sz="6800" dirty="0">
                <a:latin typeface="Times New Roman" panose="02020603050405020304" pitchFamily="18" charset="0"/>
                <a:cs typeface="Times New Roman" panose="02020603050405020304" pitchFamily="18" charset="0"/>
              </a:rPr>
              <a:t>Credit shall equal </a:t>
            </a:r>
            <a:r>
              <a:rPr lang="en-US" sz="6800" dirty="0" smtClean="0">
                <a:latin typeface="Times New Roman" panose="02020603050405020304" pitchFamily="18" charset="0"/>
                <a:cs typeface="Times New Roman" panose="02020603050405020304" pitchFamily="18" charset="0"/>
              </a:rPr>
              <a:t>$1,000 per qualified apprentice.</a:t>
            </a:r>
          </a:p>
          <a:p>
            <a:r>
              <a:rPr lang="en-US" sz="6800" dirty="0" smtClean="0">
                <a:latin typeface="Times New Roman" panose="02020603050405020304" pitchFamily="18" charset="0"/>
                <a:cs typeface="Times New Roman" panose="02020603050405020304" pitchFamily="18" charset="0"/>
              </a:rPr>
              <a:t>Available to eligible employers who employ an apprentice for at least 7 full months of the taxable year.</a:t>
            </a:r>
          </a:p>
          <a:p>
            <a:r>
              <a:rPr lang="en-US" sz="6800" dirty="0" smtClean="0">
                <a:latin typeface="Times New Roman" panose="02020603050405020304" pitchFamily="18" charset="0"/>
                <a:cs typeface="Times New Roman" panose="02020603050405020304" pitchFamily="18" charset="0"/>
              </a:rPr>
              <a:t>The credit will be allowed to offset the tax imposed by Chapter 16 or Chapter 18. </a:t>
            </a:r>
          </a:p>
          <a:p>
            <a:pPr lvl="0"/>
            <a:r>
              <a:rPr lang="en-US" sz="6800" dirty="0">
                <a:latin typeface="Times New Roman" panose="02020603050405020304" pitchFamily="18" charset="0"/>
                <a:cs typeface="Times New Roman" panose="02020603050405020304" pitchFamily="18" charset="0"/>
              </a:rPr>
              <a:t>The credit will be allowed on a pro rata basis to owners or members of an entity taxed under subchapter S or subchapter K of the IRC. </a:t>
            </a:r>
            <a:endParaRPr lang="en-US" sz="6800" dirty="0" smtClean="0">
              <a:latin typeface="Times New Roman" panose="02020603050405020304" pitchFamily="18" charset="0"/>
              <a:cs typeface="Times New Roman" panose="02020603050405020304" pitchFamily="18" charset="0"/>
            </a:endParaRPr>
          </a:p>
          <a:p>
            <a:r>
              <a:rPr lang="en-US" sz="6800" dirty="0">
                <a:latin typeface="Times New Roman" panose="02020603050405020304" pitchFamily="18" charset="0"/>
                <a:cs typeface="Times New Roman" panose="02020603050405020304" pitchFamily="18" charset="0"/>
              </a:rPr>
              <a:t>The credit will not be allowed to decrease a taxpayer’s tax liability to less than zero and is non-refundable. </a:t>
            </a:r>
          </a:p>
          <a:p>
            <a:pPr lvl="0"/>
            <a:r>
              <a:rPr lang="en-US" sz="6800" dirty="0" smtClean="0">
                <a:latin typeface="Times New Roman" panose="02020603050405020304" pitchFamily="18" charset="0"/>
                <a:cs typeface="Times New Roman" panose="02020603050405020304" pitchFamily="18" charset="0"/>
              </a:rPr>
              <a:t>The cumulative amount of tax credits allowed by this Act cannot exceed $3,000,000 annually. </a:t>
            </a:r>
          </a:p>
          <a:p>
            <a:r>
              <a:rPr lang="en-US" sz="6800" dirty="0">
                <a:latin typeface="Times New Roman" panose="02020603050405020304" pitchFamily="18" charset="0"/>
                <a:cs typeface="Times New Roman" panose="02020603050405020304" pitchFamily="18" charset="0"/>
              </a:rPr>
              <a:t>Effective for tax form years 2018, 2019, 2020, 2021, and 2022, unless extended by an Act of the legislature, for taxpayers subject to Chapter 16.</a:t>
            </a:r>
          </a:p>
          <a:p>
            <a:pPr lvl="0"/>
            <a:r>
              <a:rPr lang="en-US" sz="6800" dirty="0" smtClean="0">
                <a:latin typeface="Times New Roman" panose="02020603050405020304" pitchFamily="18" charset="0"/>
                <a:cs typeface="Times New Roman" panose="02020603050405020304" pitchFamily="18" charset="0"/>
              </a:rPr>
              <a:t>Effective for tax form years 2017, 2018, 2019, 2020, and 2021, unless extended by an Act of the legislature, for taxpayers subject to Chapter 18.</a:t>
            </a:r>
          </a:p>
          <a:p>
            <a:pPr lvl="0"/>
            <a:endParaRPr lang="en-US" sz="7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52858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574800"/>
          </a:xfrm>
        </p:spPr>
        <p:txBody>
          <a:bodyPr>
            <a:normAutofit fontScale="90000"/>
          </a:bodyPr>
          <a:lstStyle/>
          <a:p>
            <a:r>
              <a:rPr lang="en-US" dirty="0">
                <a:latin typeface="Times New Roman" panose="02020603050405020304" pitchFamily="18" charset="0"/>
                <a:cs typeface="Times New Roman" panose="02020603050405020304" pitchFamily="18" charset="0"/>
              </a:rPr>
              <a:t>Act 2016-314 (SB90)</a:t>
            </a:r>
            <a:r>
              <a:rPr lang="en-US" dirty="0"/>
              <a:t/>
            </a:r>
            <a:br>
              <a:rPr lang="en-US" dirty="0"/>
            </a:br>
            <a:r>
              <a:rPr lang="en-US" dirty="0">
                <a:latin typeface="Times New Roman" panose="02020603050405020304" pitchFamily="18" charset="0"/>
                <a:cs typeface="Times New Roman" panose="02020603050405020304" pitchFamily="18" charset="0"/>
              </a:rPr>
              <a:t>Apprenticeship Tax Credit Act of 2016</a:t>
            </a:r>
            <a:r>
              <a:rPr lang="en-US" dirty="0"/>
              <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latin typeface="Times New Roman" panose="02020603050405020304" pitchFamily="18" charset="0"/>
                <a:cs typeface="Times New Roman" panose="02020603050405020304" pitchFamily="18" charset="0"/>
              </a:rPr>
              <a:t>Credit eligibility:</a:t>
            </a:r>
          </a:p>
          <a:p>
            <a:pPr indent="3175">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Apprentice hired must be at least 16 years of age.</a:t>
            </a:r>
          </a:p>
          <a:p>
            <a:pPr marL="625475" indent="-336550">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Must have written apprenticeship agreement between apprentice and sponsor which contains the terms and conditions of employment and training. </a:t>
            </a:r>
          </a:p>
          <a:p>
            <a:pPr marL="625475" indent="-336550">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Apprenticeship agreement must be registered with the Office of Apprenticeship of the Employment and Training Administration of the United States Department of Labor. </a:t>
            </a:r>
          </a:p>
          <a:p>
            <a:pPr marL="625475" indent="-336550">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Employer may hire as many as 5 apprentices under the program.</a:t>
            </a:r>
          </a:p>
          <a:p>
            <a:pPr marL="625475" indent="-336550">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The credit for each individual apprentice shall not be available for more than 4 years.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093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770121"/>
          </a:xfrm>
        </p:spPr>
        <p:txBody>
          <a:bodyPr>
            <a:normAutofit fontScale="90000"/>
          </a:bodyPr>
          <a:lstStyle/>
          <a:p>
            <a:r>
              <a:rPr lang="en-US" dirty="0">
                <a:latin typeface="Times New Roman" panose="02020603050405020304" pitchFamily="18" charset="0"/>
                <a:cs typeface="Times New Roman" panose="02020603050405020304" pitchFamily="18" charset="0"/>
              </a:rPr>
              <a:t>Act 2016-314 (SB90)</a:t>
            </a:r>
            <a:r>
              <a:rPr lang="en-US" dirty="0"/>
              <a:t/>
            </a:r>
            <a:br>
              <a:rPr lang="en-US" dirty="0"/>
            </a:br>
            <a:r>
              <a:rPr lang="en-US" dirty="0">
                <a:latin typeface="Times New Roman" panose="02020603050405020304" pitchFamily="18" charset="0"/>
                <a:cs typeface="Times New Roman" panose="02020603050405020304" pitchFamily="18" charset="0"/>
              </a:rPr>
              <a:t>Apprenticeship Tax Credit Act of 2016</a:t>
            </a:r>
            <a:r>
              <a:rPr lang="en-US" dirty="0"/>
              <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latin typeface="Times New Roman" panose="02020603050405020304" pitchFamily="18" charset="0"/>
                <a:cs typeface="Times New Roman" panose="02020603050405020304" pitchFamily="18" charset="0"/>
              </a:rPr>
              <a:t>Continued:</a:t>
            </a:r>
          </a:p>
          <a:p>
            <a:pPr indent="3175">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Credit shall equal up </a:t>
            </a:r>
            <a:r>
              <a:rPr lang="en-US" dirty="0" smtClean="0">
                <a:latin typeface="Times New Roman" panose="02020603050405020304" pitchFamily="18" charset="0"/>
                <a:cs typeface="Times New Roman" panose="02020603050405020304" pitchFamily="18" charset="0"/>
              </a:rPr>
              <a:t>to, but cannot exceed </a:t>
            </a:r>
            <a:r>
              <a:rPr lang="en-US" dirty="0">
                <a:latin typeface="Times New Roman" panose="02020603050405020304" pitchFamily="18" charset="0"/>
                <a:cs typeface="Times New Roman" panose="02020603050405020304" pitchFamily="18" charset="0"/>
              </a:rPr>
              <a:t>$1,000. </a:t>
            </a:r>
            <a:endParaRPr lang="en-US" dirty="0" smtClean="0">
              <a:latin typeface="Times New Roman" panose="02020603050405020304" pitchFamily="18" charset="0"/>
              <a:cs typeface="Times New Roman" panose="02020603050405020304" pitchFamily="18" charset="0"/>
            </a:endParaRPr>
          </a:p>
          <a:p>
            <a:pPr marL="569913" indent="-280988">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The Department of Revenue in consultation with the Workforce Development Division of the Department of Commerce shall establish a scale reflecting ranges of amounts of money an employer has invested in an eligible apprentice and a corresponding tax credit amount and shall award the tax credit amount in accordance with this scale following confirmation from the Workforce Development Division that  the apprentice for whom the credit is claimed is in compliance with all requirement of the apprenticeship program. </a:t>
            </a:r>
          </a:p>
          <a:p>
            <a:pPr marL="569913" indent="-280988">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Employers may also apply for a credit on a pro rata monthly basis if the apprentice works less than the full preceding year beginning on the first day of the first full month of apprenticeship. </a:t>
            </a:r>
          </a:p>
          <a:p>
            <a:pPr marL="569913" indent="-280988">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693996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8" y="1871131"/>
            <a:ext cx="6815669" cy="1985645"/>
          </a:xfrm>
        </p:spPr>
        <p:txBody>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2016-412 </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SB263)</a:t>
            </a:r>
            <a:r>
              <a:rPr lang="en-US" dirty="0"/>
              <a:t/>
            </a:r>
            <a:br>
              <a:rPr lang="en-US" dirty="0"/>
            </a:br>
            <a:endParaRPr lang="en-US" dirty="0"/>
          </a:p>
        </p:txBody>
      </p:sp>
      <p:sp>
        <p:nvSpPr>
          <p:cNvPr id="3" name="Subtitle 2"/>
          <p:cNvSpPr>
            <a:spLocks noGrp="1"/>
          </p:cNvSpPr>
          <p:nvPr>
            <p:ph type="subTitle" idx="1"/>
          </p:nvPr>
        </p:nvSpPr>
        <p:spPr>
          <a:xfrm>
            <a:off x="2692398" y="3929204"/>
            <a:ext cx="6815669" cy="950614"/>
          </a:xfrm>
        </p:spPr>
        <p:txBody>
          <a:bodyPr>
            <a:normAutofit fontScale="32500" lnSpcReduction="20000"/>
          </a:bodyPr>
          <a:lstStyle/>
          <a:p>
            <a:r>
              <a:rPr lang="en-US" sz="12300" dirty="0" smtClean="0">
                <a:latin typeface="Times New Roman" panose="02020603050405020304" pitchFamily="18" charset="0"/>
                <a:cs typeface="Times New Roman" panose="02020603050405020304" pitchFamily="18" charset="0"/>
              </a:rPr>
              <a:t>Return Due Date Conformity</a:t>
            </a:r>
            <a:endParaRPr lang="en-US" sz="12300" dirty="0"/>
          </a:p>
          <a:p>
            <a:endParaRPr lang="en-US" dirty="0"/>
          </a:p>
        </p:txBody>
      </p:sp>
    </p:spTree>
    <p:extLst>
      <p:ext uri="{BB962C8B-B14F-4D97-AF65-F5344CB8AC3E}">
        <p14:creationId xmlns:p14="http://schemas.microsoft.com/office/powerpoint/2010/main" val="3615869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normAutofit fontScale="90000"/>
          </a:bodyPr>
          <a:lstStyle/>
          <a:p>
            <a:r>
              <a:rPr lang="en-US" dirty="0" smtClean="0"/>
              <a:t>What’s New from the 2016 Regular Session of the Alabama Legislature</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2098" y="2557463"/>
            <a:ext cx="5207803" cy="3317875"/>
          </a:xfrm>
        </p:spPr>
      </p:pic>
    </p:spTree>
    <p:extLst>
      <p:ext uri="{BB962C8B-B14F-4D97-AF65-F5344CB8AC3E}">
        <p14:creationId xmlns:p14="http://schemas.microsoft.com/office/powerpoint/2010/main" val="3718405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195057"/>
            <a:ext cx="9601196" cy="1090942"/>
          </a:xfrm>
        </p:spPr>
        <p:txBody>
          <a:bodyPr>
            <a:normAutofit fontScale="90000"/>
          </a:bodyPr>
          <a:lstStyle/>
          <a:p>
            <a:r>
              <a:rPr lang="en-US" dirty="0">
                <a:latin typeface="Times New Roman" panose="02020603050405020304" pitchFamily="18" charset="0"/>
                <a:cs typeface="Times New Roman" panose="02020603050405020304" pitchFamily="18" charset="0"/>
              </a:rPr>
              <a:t>Act 2016-412 (SB263)</a:t>
            </a:r>
            <a:r>
              <a:rPr lang="en-US" dirty="0"/>
              <a:t/>
            </a:r>
            <a:br>
              <a:rPr lang="en-US" dirty="0"/>
            </a:br>
            <a:r>
              <a:rPr lang="en-US" dirty="0">
                <a:latin typeface="Times New Roman" panose="02020603050405020304" pitchFamily="18" charset="0"/>
                <a:cs typeface="Times New Roman" panose="02020603050405020304" pitchFamily="18" charset="0"/>
              </a:rPr>
              <a:t>Return Due Date Conformity</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latin typeface="Times New Roman" panose="02020603050405020304" pitchFamily="18" charset="0"/>
                <a:cs typeface="Times New Roman" panose="02020603050405020304" pitchFamily="18" charset="0"/>
              </a:rPr>
              <a:t>Act 2016-412 establishes conformity of the due date of Alabama income tax  returns with the due dates of the federal returns and further provides that any payment due be made on the due date of the corresponding return. </a:t>
            </a:r>
          </a:p>
          <a:p>
            <a:r>
              <a:rPr lang="en-US" dirty="0" smtClean="0">
                <a:latin typeface="Times New Roman" panose="02020603050405020304" pitchFamily="18" charset="0"/>
                <a:cs typeface="Times New Roman" panose="02020603050405020304" pitchFamily="18" charset="0"/>
              </a:rPr>
              <a:t>Amends code sections 40-18-27, 40-18-39, and 40-18-42.  </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Individual Income Tax Return information:</a:t>
            </a:r>
          </a:p>
          <a:p>
            <a:pPr marL="7429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40-18-27 is amended to read that “Returns shall be filed by the same date as the corresponding federal income tax returns are required to be filed as provided under federal law”.</a:t>
            </a:r>
          </a:p>
          <a:p>
            <a:pPr marL="7429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This amendment removed the existing references to on or before April 15.</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242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Act 2016-412 (SB263)</a:t>
            </a:r>
            <a:r>
              <a:rPr lang="en-US" dirty="0"/>
              <a:t/>
            </a:r>
            <a:br>
              <a:rPr lang="en-US" dirty="0"/>
            </a:br>
            <a:r>
              <a:rPr lang="en-US" dirty="0">
                <a:latin typeface="Times New Roman" panose="02020603050405020304" pitchFamily="18" charset="0"/>
                <a:cs typeface="Times New Roman" panose="02020603050405020304" pitchFamily="18" charset="0"/>
              </a:rPr>
              <a:t>Return Due Date Conformity</a:t>
            </a:r>
            <a:endParaRPr lang="en-US" dirty="0"/>
          </a:p>
        </p:txBody>
      </p:sp>
      <p:sp>
        <p:nvSpPr>
          <p:cNvPr id="3" name="Content Placeholder 2"/>
          <p:cNvSpPr>
            <a:spLocks noGrp="1"/>
          </p:cNvSpPr>
          <p:nvPr>
            <p:ph idx="1"/>
          </p:nvPr>
        </p:nvSpPr>
        <p:spPr>
          <a:xfrm>
            <a:off x="986828" y="2815628"/>
            <a:ext cx="10429591" cy="3033080"/>
          </a:xfrm>
        </p:spPr>
        <p:txBody>
          <a:bodyPr/>
          <a:lstStyle/>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Corporate Income </a:t>
            </a:r>
            <a:r>
              <a:rPr lang="en-US" dirty="0">
                <a:latin typeface="Times New Roman" panose="02020603050405020304" pitchFamily="18" charset="0"/>
                <a:cs typeface="Times New Roman" panose="02020603050405020304" pitchFamily="18" charset="0"/>
              </a:rPr>
              <a:t>Tax Return </a:t>
            </a:r>
            <a:r>
              <a:rPr lang="en-US" dirty="0" smtClean="0">
                <a:latin typeface="Times New Roman" panose="02020603050405020304" pitchFamily="18" charset="0"/>
                <a:cs typeface="Times New Roman" panose="02020603050405020304" pitchFamily="18" charset="0"/>
              </a:rPr>
              <a:t>information:</a:t>
            </a:r>
          </a:p>
          <a:p>
            <a:pPr marL="1030288"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40-18-39 is amended to read that “Returns shall be filed by the same date as the corresponding federal income tax returns are required to be filed as provided under federal law”. </a:t>
            </a:r>
          </a:p>
          <a:p>
            <a:pPr marL="687388" indent="0">
              <a:buFont typeface="Arial" panose="020B0604020202020204" pitchFamily="34" charset="0"/>
              <a:buChar char="•"/>
              <a:tabLst>
                <a:tab pos="117475" algn="l"/>
              </a:tabLst>
            </a:pPr>
            <a:r>
              <a:rPr lang="en-US" dirty="0" smtClean="0">
                <a:latin typeface="Times New Roman" panose="02020603050405020304" pitchFamily="18" charset="0"/>
                <a:cs typeface="Times New Roman" panose="02020603050405020304" pitchFamily="18" charset="0"/>
              </a:rPr>
              <a:t>  This amendment removed the existing references to on or before March 15.</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3387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78598"/>
            <a:ext cx="9601196" cy="1507401"/>
          </a:xfrm>
        </p:spPr>
        <p:txBody>
          <a:bodyPr>
            <a:normAutofit/>
          </a:bodyPr>
          <a:lstStyle/>
          <a:p>
            <a:r>
              <a:rPr lang="en-US" dirty="0">
                <a:latin typeface="Times New Roman" panose="02020603050405020304" pitchFamily="18" charset="0"/>
                <a:cs typeface="Times New Roman" panose="02020603050405020304" pitchFamily="18" charset="0"/>
              </a:rPr>
              <a:t>Act 2016-412 (SB263)</a:t>
            </a:r>
            <a:r>
              <a:rPr lang="en-US" dirty="0"/>
              <a:t/>
            </a:r>
            <a:br>
              <a:rPr lang="en-US" dirty="0"/>
            </a:br>
            <a:r>
              <a:rPr lang="en-US" dirty="0">
                <a:latin typeface="Times New Roman" panose="02020603050405020304" pitchFamily="18" charset="0"/>
                <a:cs typeface="Times New Roman" panose="02020603050405020304" pitchFamily="18" charset="0"/>
              </a:rPr>
              <a:t>Return Due Date Conformity</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Return Payment Information:</a:t>
            </a:r>
            <a:endParaRPr lang="en-US" dirty="0">
              <a:latin typeface="Times New Roman" panose="02020603050405020304" pitchFamily="18" charset="0"/>
              <a:cs typeface="Times New Roman" panose="02020603050405020304" pitchFamily="18" charset="0"/>
            </a:endParaRPr>
          </a:p>
          <a:p>
            <a:pPr marL="1257300"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40-18-42 is amended in the case of individuals to reflect payment is due at the same time as the due date of an original return. Removes references to April 15.</a:t>
            </a:r>
          </a:p>
          <a:p>
            <a:pPr marL="1257300"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40-18-42 is amended in the case of corporations to reflect payment is due </a:t>
            </a:r>
            <a:r>
              <a:rPr lang="en-US" dirty="0">
                <a:latin typeface="Times New Roman" panose="02020603050405020304" pitchFamily="18" charset="0"/>
                <a:cs typeface="Times New Roman" panose="02020603050405020304" pitchFamily="18" charset="0"/>
              </a:rPr>
              <a:t>at the same time as the due date of an original return. Removes </a:t>
            </a:r>
            <a:r>
              <a:rPr lang="en-US" dirty="0" smtClean="0">
                <a:latin typeface="Times New Roman" panose="02020603050405020304" pitchFamily="18" charset="0"/>
                <a:cs typeface="Times New Roman" panose="02020603050405020304" pitchFamily="18" charset="0"/>
              </a:rPr>
              <a:t> references </a:t>
            </a:r>
            <a:r>
              <a:rPr lang="en-US" dirty="0">
                <a:latin typeface="Times New Roman" panose="02020603050405020304" pitchFamily="18" charset="0"/>
                <a:cs typeface="Times New Roman" panose="02020603050405020304" pitchFamily="18" charset="0"/>
              </a:rPr>
              <a:t>to </a:t>
            </a:r>
            <a:r>
              <a:rPr lang="en-US" dirty="0" smtClean="0">
                <a:latin typeface="Times New Roman" panose="02020603050405020304" pitchFamily="18" charset="0"/>
                <a:cs typeface="Times New Roman" panose="02020603050405020304" pitchFamily="18" charset="0"/>
              </a:rPr>
              <a:t>March </a:t>
            </a:r>
            <a:r>
              <a:rPr lang="en-US" dirty="0">
                <a:latin typeface="Times New Roman" panose="02020603050405020304" pitchFamily="18" charset="0"/>
                <a:cs typeface="Times New Roman" panose="02020603050405020304" pitchFamily="18" charset="0"/>
              </a:rPr>
              <a:t>15.</a:t>
            </a:r>
          </a:p>
        </p:txBody>
      </p:sp>
    </p:spTree>
    <p:extLst>
      <p:ext uri="{BB962C8B-B14F-4D97-AF65-F5344CB8AC3E}">
        <p14:creationId xmlns:p14="http://schemas.microsoft.com/office/powerpoint/2010/main" val="28998410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8" y="2181885"/>
            <a:ext cx="6815669" cy="1611517"/>
          </a:xfrm>
        </p:spPr>
        <p:txBody>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2016-321 </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SB312)</a:t>
            </a:r>
            <a:r>
              <a:rPr lang="en-US" dirty="0"/>
              <a:t/>
            </a:r>
            <a:br>
              <a:rPr lang="en-US" dirty="0"/>
            </a:br>
            <a:endParaRPr lang="en-US" dirty="0"/>
          </a:p>
        </p:txBody>
      </p:sp>
      <p:sp>
        <p:nvSpPr>
          <p:cNvPr id="5" name="Subtitle 4"/>
          <p:cNvSpPr>
            <a:spLocks noGrp="1"/>
          </p:cNvSpPr>
          <p:nvPr>
            <p:ph type="subTitle" idx="1"/>
          </p:nvPr>
        </p:nvSpPr>
        <p:spPr>
          <a:xfrm>
            <a:off x="2692398" y="3793402"/>
            <a:ext cx="6815669" cy="1394233"/>
          </a:xfrm>
        </p:spPr>
        <p:txBody>
          <a:bodyPr>
            <a:normAutofit fontScale="47500" lnSpcReduction="20000"/>
          </a:bodyPr>
          <a:lstStyle/>
          <a:p>
            <a:r>
              <a:rPr lang="en-US" sz="9600" dirty="0" smtClean="0">
                <a:latin typeface="Times New Roman" panose="02020603050405020304" pitchFamily="18" charset="0"/>
                <a:cs typeface="Times New Roman" panose="02020603050405020304" pitchFamily="18" charset="0"/>
              </a:rPr>
              <a:t>Amendments to the 2015 Alabama Jobs Act</a:t>
            </a:r>
          </a:p>
          <a:p>
            <a:endParaRPr lang="en-US" dirty="0"/>
          </a:p>
        </p:txBody>
      </p:sp>
    </p:spTree>
    <p:extLst>
      <p:ext uri="{BB962C8B-B14F-4D97-AF65-F5344CB8AC3E}">
        <p14:creationId xmlns:p14="http://schemas.microsoft.com/office/powerpoint/2010/main" val="11833317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574800"/>
          </a:xfrm>
        </p:spPr>
        <p:txBody>
          <a:bodyPr>
            <a:normAutofit fontScale="90000"/>
          </a:bodyPr>
          <a:lstStyle/>
          <a:p>
            <a:r>
              <a:rPr lang="en-US" dirty="0">
                <a:latin typeface="Times New Roman" panose="02020603050405020304" pitchFamily="18" charset="0"/>
                <a:cs typeface="Times New Roman" panose="02020603050405020304" pitchFamily="18" charset="0"/>
              </a:rPr>
              <a:t>Act 2016-321 (SB312)</a:t>
            </a:r>
            <a:r>
              <a:rPr lang="en-US" dirty="0"/>
              <a:t/>
            </a:r>
            <a:br>
              <a:rPr lang="en-US" dirty="0"/>
            </a:br>
            <a:r>
              <a:rPr lang="en-US" dirty="0" smtClean="0">
                <a:latin typeface="Times New Roman" panose="02020603050405020304" pitchFamily="18" charset="0"/>
                <a:cs typeface="Times New Roman" panose="02020603050405020304" pitchFamily="18" charset="0"/>
              </a:rPr>
              <a:t>Amendments </a:t>
            </a:r>
            <a:r>
              <a:rPr lang="en-US" dirty="0">
                <a:latin typeface="Times New Roman" panose="02020603050405020304" pitchFamily="18" charset="0"/>
                <a:cs typeface="Times New Roman" panose="02020603050405020304" pitchFamily="18" charset="0"/>
              </a:rPr>
              <a:t>to the 2015 Alabama Jobs Act</a:t>
            </a: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p:txBody>
          <a:bodyPr>
            <a:noAutofit/>
          </a:bodyPr>
          <a:lstStyle/>
          <a:p>
            <a:r>
              <a:rPr lang="en-US" sz="1600" dirty="0" smtClean="0">
                <a:latin typeface="Times New Roman" panose="02020603050405020304" pitchFamily="18" charset="0"/>
                <a:cs typeface="Times New Roman" panose="02020603050405020304" pitchFamily="18" charset="0"/>
              </a:rPr>
              <a:t>Act 2016-321 amends Code Sections 40-18-370 and 40-18-376.2 relating to the </a:t>
            </a:r>
            <a:r>
              <a:rPr lang="en-US" sz="1600" b="1" dirty="0" smtClean="0">
                <a:latin typeface="Times New Roman" panose="02020603050405020304" pitchFamily="18" charset="0"/>
                <a:cs typeface="Times New Roman" panose="02020603050405020304" pitchFamily="18" charset="0"/>
              </a:rPr>
              <a:t>Alabama Jobs Act of 2015</a:t>
            </a:r>
            <a:r>
              <a:rPr lang="en-US" sz="1600" dirty="0" smtClean="0">
                <a:latin typeface="Times New Roman" panose="02020603050405020304" pitchFamily="18" charset="0"/>
                <a:cs typeface="Times New Roman" panose="02020603050405020304" pitchFamily="18" charset="0"/>
              </a:rPr>
              <a:t>. </a:t>
            </a:r>
          </a:p>
          <a:p>
            <a:r>
              <a:rPr lang="en-US" sz="1600" dirty="0" smtClean="0">
                <a:latin typeface="Times New Roman" panose="02020603050405020304" pitchFamily="18" charset="0"/>
                <a:cs typeface="Times New Roman" panose="02020603050405020304" pitchFamily="18" charset="0"/>
              </a:rPr>
              <a:t> Code Section 40-18-376.2 is amended to reflect that any incentivized company (approved by the Secretary of Commerce and the Governor) which employs eligible employees on such projects </a:t>
            </a:r>
            <a:r>
              <a:rPr lang="en-US" sz="1600" u="sng" dirty="0" smtClean="0">
                <a:latin typeface="Times New Roman" panose="02020603050405020304" pitchFamily="18" charset="0"/>
                <a:cs typeface="Times New Roman" panose="02020603050405020304" pitchFamily="18" charset="0"/>
              </a:rPr>
              <a:t>located within a former active duty military installation closed by the Base Realignment and Closure</a:t>
            </a:r>
            <a:r>
              <a:rPr lang="en-US" sz="1600" dirty="0" smtClean="0">
                <a:latin typeface="Times New Roman" panose="02020603050405020304" pitchFamily="18" charset="0"/>
                <a:cs typeface="Times New Roman" panose="02020603050405020304" pitchFamily="18" charset="0"/>
              </a:rPr>
              <a:t> (BRAC) process will be eligible for an additional 0.5 percent jobs credit in addition to the existing jobs credits noted below. </a:t>
            </a:r>
          </a:p>
          <a:p>
            <a:r>
              <a:rPr lang="en-US" sz="1600" dirty="0" smtClean="0">
                <a:latin typeface="Times New Roman" panose="02020603050405020304" pitchFamily="18" charset="0"/>
                <a:cs typeface="Times New Roman" panose="02020603050405020304" pitchFamily="18" charset="0"/>
              </a:rPr>
              <a:t>The existing Alabama Jobs Act allows a 3% refund or credit of prior year wages paid to eligible employees with an additional 0.5 percent credit if 12% or more of the project workforce are veterans who received either an honorable or a general discharge. </a:t>
            </a:r>
          </a:p>
          <a:p>
            <a:r>
              <a:rPr lang="en-US" sz="1600" dirty="0" smtClean="0">
                <a:latin typeface="Times New Roman" panose="02020603050405020304" pitchFamily="18" charset="0"/>
                <a:cs typeface="Times New Roman" panose="02020603050405020304" pitchFamily="18" charset="0"/>
              </a:rPr>
              <a:t>The Alabama Jobs Act credit can be used to offset a company’s Utility Taxes due or can be a refund of a company’s Utility Taxes regardless of the amount paid.</a:t>
            </a:r>
          </a:p>
          <a:p>
            <a:r>
              <a:rPr lang="en-US" sz="1600" dirty="0" smtClean="0">
                <a:latin typeface="Times New Roman" panose="02020603050405020304" pitchFamily="18" charset="0"/>
                <a:cs typeface="Times New Roman" panose="02020603050405020304" pitchFamily="18" charset="0"/>
              </a:rPr>
              <a:t>Code Section 40-18-370 is amended to allow an incentivized company to claim one or more the available Jobs Act credits. This would make it possible for an incentivized company to qualify for all three Jobs Act credits.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2052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Refresher</a:t>
            </a:r>
            <a:r>
              <a:rPr lang="en-US" dirty="0" smtClean="0"/>
              <a:t/>
            </a:r>
            <a:br>
              <a:rPr lang="en-US" dirty="0" smtClean="0"/>
            </a:br>
            <a:r>
              <a:rPr lang="en-US" dirty="0" smtClean="0"/>
              <a:t>Existing Credits and Accompanying Schedules</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latin typeface="Times New Roman" panose="02020603050405020304" pitchFamily="18" charset="0"/>
                <a:cs typeface="Times New Roman" panose="02020603050405020304" pitchFamily="18" charset="0"/>
              </a:rPr>
              <a:t>Act 2011-551</a:t>
            </a:r>
          </a:p>
          <a:p>
            <a:r>
              <a:rPr lang="en-US" b="1" dirty="0" smtClean="0">
                <a:latin typeface="Times New Roman" panose="02020603050405020304" pitchFamily="18" charset="0"/>
                <a:cs typeface="Times New Roman" panose="02020603050405020304" pitchFamily="18" charset="0"/>
              </a:rPr>
              <a:t>Full Employment Act of 2011 </a:t>
            </a:r>
          </a:p>
          <a:p>
            <a:r>
              <a:rPr lang="en-US" dirty="0" smtClean="0">
                <a:latin typeface="Times New Roman" panose="02020603050405020304" pitchFamily="18" charset="0"/>
                <a:cs typeface="Times New Roman" panose="02020603050405020304" pitchFamily="18" charset="0"/>
              </a:rPr>
              <a:t>Title 40, Chapter 18, Article 11, Sections 40-18-290 through 40-18-293</a:t>
            </a:r>
          </a:p>
          <a:p>
            <a:r>
              <a:rPr lang="en-US" dirty="0" smtClean="0">
                <a:latin typeface="Times New Roman" panose="02020603050405020304" pitchFamily="18" charset="0"/>
                <a:cs typeface="Times New Roman" panose="02020603050405020304" pitchFamily="18" charset="0"/>
              </a:rPr>
              <a:t>Schedules OC, BC, EC, and PC </a:t>
            </a:r>
          </a:p>
          <a:p>
            <a:r>
              <a:rPr lang="en-US" dirty="0" smtClean="0">
                <a:latin typeface="Times New Roman" panose="02020603050405020304" pitchFamily="18" charset="0"/>
                <a:cs typeface="Times New Roman" panose="02020603050405020304" pitchFamily="18" charset="0"/>
              </a:rPr>
              <a:t>Applies against Chapter 16 or Chapter 18 liabilities</a:t>
            </a:r>
          </a:p>
          <a:p>
            <a:r>
              <a:rPr lang="en-US" dirty="0" smtClean="0">
                <a:latin typeface="Times New Roman" panose="02020603050405020304" pitchFamily="18" charset="0"/>
                <a:cs typeface="Times New Roman" panose="02020603050405020304" pitchFamily="18" charset="0"/>
              </a:rPr>
              <a:t>Available on a pro rata basis for subchapters S or K entities</a:t>
            </a:r>
          </a:p>
          <a:p>
            <a:r>
              <a:rPr lang="en-US" dirty="0" smtClean="0">
                <a:latin typeface="Times New Roman" panose="02020603050405020304" pitchFamily="18" charset="0"/>
                <a:cs typeface="Times New Roman" panose="02020603050405020304" pitchFamily="18" charset="0"/>
              </a:rPr>
              <a:t>$1000 credit available to small employers (50 or fewer employees) which hire a full time employee earning more than $10 per hour who completes 12 months of continuous service.</a:t>
            </a:r>
          </a:p>
          <a:p>
            <a:r>
              <a:rPr lang="en-US" dirty="0" smtClean="0">
                <a:latin typeface="Times New Roman" panose="02020603050405020304" pitchFamily="18" charset="0"/>
                <a:cs typeface="Times New Roman" panose="02020603050405020304" pitchFamily="18" charset="0"/>
              </a:rPr>
              <a:t>Credit is non-refundable and cannot decrease a taxpayer’s liability to less than zero.</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9569270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60904"/>
            <a:ext cx="9601196" cy="1625096"/>
          </a:xfrm>
        </p:spPr>
        <p:txBody>
          <a:bodyPr>
            <a:normAutofit fontScale="90000"/>
          </a:bodyPr>
          <a:lstStyle/>
          <a:p>
            <a:r>
              <a:rPr lang="en-US" dirty="0"/>
              <a:t>Refresher</a:t>
            </a:r>
            <a:br>
              <a:rPr lang="en-US" dirty="0"/>
            </a:br>
            <a:r>
              <a:rPr lang="en-US" dirty="0"/>
              <a:t>Existing Credits and Accompanying Schedules</a:t>
            </a:r>
          </a:p>
        </p:txBody>
      </p:sp>
      <p:sp>
        <p:nvSpPr>
          <p:cNvPr id="3" name="Content Placeholder 2"/>
          <p:cNvSpPr>
            <a:spLocks noGrp="1"/>
          </p:cNvSpPr>
          <p:nvPr>
            <p:ph idx="1"/>
          </p:nvPr>
        </p:nvSpPr>
        <p:spPr/>
        <p:txBody>
          <a:bodyPr>
            <a:normAutofit fontScale="92500" lnSpcReduction="20000"/>
          </a:bodyPr>
          <a:lstStyle/>
          <a:p>
            <a:r>
              <a:rPr lang="en-US" dirty="0" smtClean="0">
                <a:latin typeface="Times New Roman" panose="02020603050405020304" pitchFamily="18" charset="0"/>
                <a:cs typeface="Times New Roman" panose="02020603050405020304" pitchFamily="18" charset="0"/>
              </a:rPr>
              <a:t>Act 2011-689</a:t>
            </a:r>
          </a:p>
          <a:p>
            <a:r>
              <a:rPr lang="en-US" b="1" dirty="0" smtClean="0">
                <a:latin typeface="Times New Roman" panose="02020603050405020304" pitchFamily="18" charset="0"/>
                <a:cs typeface="Times New Roman" panose="02020603050405020304" pitchFamily="18" charset="0"/>
              </a:rPr>
              <a:t>Neighborhood Infrastructure Incentive Plan Credit</a:t>
            </a:r>
          </a:p>
          <a:p>
            <a:r>
              <a:rPr lang="en-US" dirty="0">
                <a:latin typeface="Times New Roman" panose="02020603050405020304" pitchFamily="18" charset="0"/>
                <a:cs typeface="Times New Roman" panose="02020603050405020304" pitchFamily="18" charset="0"/>
              </a:rPr>
              <a:t>Title </a:t>
            </a:r>
            <a:r>
              <a:rPr lang="en-US" dirty="0" smtClean="0">
                <a:latin typeface="Times New Roman" panose="02020603050405020304" pitchFamily="18" charset="0"/>
                <a:cs typeface="Times New Roman" panose="02020603050405020304" pitchFamily="18" charset="0"/>
              </a:rPr>
              <a:t>11, Title 2, Chapter 71, Sections 11-71-1 through 11-71-12 </a:t>
            </a:r>
          </a:p>
          <a:p>
            <a:r>
              <a:rPr lang="en-US" dirty="0" smtClean="0">
                <a:latin typeface="Times New Roman" panose="02020603050405020304" pitchFamily="18" charset="0"/>
                <a:cs typeface="Times New Roman" panose="02020603050405020304" pitchFamily="18" charset="0"/>
              </a:rPr>
              <a:t>Schedule OC</a:t>
            </a:r>
          </a:p>
          <a:p>
            <a:r>
              <a:rPr lang="en-US" dirty="0" smtClean="0">
                <a:latin typeface="Times New Roman" panose="02020603050405020304" pitchFamily="18" charset="0"/>
                <a:cs typeface="Times New Roman" panose="02020603050405020304" pitchFamily="18" charset="0"/>
              </a:rPr>
              <a:t>Chapter 18 </a:t>
            </a:r>
          </a:p>
          <a:p>
            <a:r>
              <a:rPr lang="en-US" dirty="0" smtClean="0">
                <a:latin typeface="Times New Roman" panose="02020603050405020304" pitchFamily="18" charset="0"/>
                <a:cs typeface="Times New Roman" panose="02020603050405020304" pitchFamily="18" charset="0"/>
              </a:rPr>
              <a:t>Credit is 10% of the assessment paid not to exceed $1,000 in any one tax year for a period not exceeding 10 successive years</a:t>
            </a:r>
          </a:p>
          <a:p>
            <a:r>
              <a:rPr lang="en-US" dirty="0" smtClean="0">
                <a:latin typeface="Times New Roman" panose="02020603050405020304" pitchFamily="18" charset="0"/>
                <a:cs typeface="Times New Roman" panose="02020603050405020304" pitchFamily="18" charset="0"/>
              </a:rPr>
              <a:t>Act sunsets December 31, 2015 for new projects</a:t>
            </a:r>
          </a:p>
          <a:p>
            <a:pPr marL="0" indent="0">
              <a:buNone/>
            </a:pPr>
            <a:endParaRPr lang="en-US" dirty="0" smtClean="0"/>
          </a:p>
          <a:p>
            <a:endParaRPr lang="en-US" dirty="0"/>
          </a:p>
        </p:txBody>
      </p:sp>
    </p:spTree>
    <p:extLst>
      <p:ext uri="{BB962C8B-B14F-4D97-AF65-F5344CB8AC3E}">
        <p14:creationId xmlns:p14="http://schemas.microsoft.com/office/powerpoint/2010/main" val="2371564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69956"/>
            <a:ext cx="9601196" cy="1616043"/>
          </a:xfrm>
        </p:spPr>
        <p:txBody>
          <a:bodyPr>
            <a:normAutofit fontScale="90000"/>
          </a:bodyPr>
          <a:lstStyle/>
          <a:p>
            <a:r>
              <a:rPr lang="en-US" dirty="0"/>
              <a:t>Refresher</a:t>
            </a:r>
            <a:br>
              <a:rPr lang="en-US" dirty="0"/>
            </a:br>
            <a:r>
              <a:rPr lang="en-US" dirty="0"/>
              <a:t>Existing Credits and Accompanying Schedules</a:t>
            </a:r>
          </a:p>
        </p:txBody>
      </p:sp>
      <p:sp>
        <p:nvSpPr>
          <p:cNvPr id="3" name="Content Placeholder 2"/>
          <p:cNvSpPr>
            <a:spLocks noGrp="1"/>
          </p:cNvSpPr>
          <p:nvPr>
            <p:ph idx="1"/>
          </p:nvPr>
        </p:nvSpPr>
        <p:spPr/>
        <p:txBody>
          <a:bodyPr>
            <a:normAutofit fontScale="77500" lnSpcReduction="20000"/>
          </a:bodyPr>
          <a:lstStyle/>
          <a:p>
            <a:r>
              <a:rPr lang="en-US" dirty="0" smtClean="0">
                <a:latin typeface="Times New Roman" panose="02020603050405020304" pitchFamily="18" charset="0"/>
                <a:cs typeface="Times New Roman" panose="02020603050405020304" pitchFamily="18" charset="0"/>
              </a:rPr>
              <a:t>Act 2012-168</a:t>
            </a:r>
          </a:p>
          <a:p>
            <a:r>
              <a:rPr lang="en-US" b="1" dirty="0" smtClean="0">
                <a:latin typeface="Times New Roman" panose="02020603050405020304" pitchFamily="18" charset="0"/>
                <a:cs typeface="Times New Roman" panose="02020603050405020304" pitchFamily="18" charset="0"/>
              </a:rPr>
              <a:t>Heroes for Hire Tax Credit</a:t>
            </a:r>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Title 40, Chapter 18, Article </a:t>
            </a:r>
            <a:r>
              <a:rPr lang="en-US" dirty="0" smtClean="0">
                <a:latin typeface="Times New Roman" panose="02020603050405020304" pitchFamily="18" charset="0"/>
                <a:cs typeface="Times New Roman" panose="02020603050405020304" pitchFamily="18" charset="0"/>
              </a:rPr>
              <a:t>13, </a:t>
            </a:r>
            <a:r>
              <a:rPr lang="en-US" dirty="0">
                <a:latin typeface="Times New Roman" panose="02020603050405020304" pitchFamily="18" charset="0"/>
                <a:cs typeface="Times New Roman" panose="02020603050405020304" pitchFamily="18" charset="0"/>
              </a:rPr>
              <a:t>Sections </a:t>
            </a:r>
            <a:r>
              <a:rPr lang="en-US" dirty="0" smtClean="0">
                <a:latin typeface="Times New Roman" panose="02020603050405020304" pitchFamily="18" charset="0"/>
                <a:cs typeface="Times New Roman" panose="02020603050405020304" pitchFamily="18" charset="0"/>
              </a:rPr>
              <a:t>40-18-320 </a:t>
            </a:r>
            <a:r>
              <a:rPr lang="en-US" dirty="0">
                <a:latin typeface="Times New Roman" panose="02020603050405020304" pitchFamily="18" charset="0"/>
                <a:cs typeface="Times New Roman" panose="02020603050405020304" pitchFamily="18" charset="0"/>
              </a:rPr>
              <a:t>through </a:t>
            </a:r>
            <a:r>
              <a:rPr lang="en-US" dirty="0" smtClean="0">
                <a:latin typeface="Times New Roman" panose="02020603050405020304" pitchFamily="18" charset="0"/>
                <a:cs typeface="Times New Roman" panose="02020603050405020304" pitchFamily="18" charset="0"/>
              </a:rPr>
              <a:t>40-18-324</a:t>
            </a:r>
          </a:p>
          <a:p>
            <a:r>
              <a:rPr lang="en-US" dirty="0" smtClean="0">
                <a:latin typeface="Times New Roman" panose="02020603050405020304" pitchFamily="18" charset="0"/>
                <a:cs typeface="Times New Roman" panose="02020603050405020304" pitchFamily="18" charset="0"/>
              </a:rPr>
              <a:t>Schedules OC, BC, and PC </a:t>
            </a:r>
          </a:p>
          <a:p>
            <a:r>
              <a:rPr lang="en-US" dirty="0" smtClean="0">
                <a:latin typeface="Times New Roman" panose="02020603050405020304" pitchFamily="18" charset="0"/>
                <a:cs typeface="Times New Roman" panose="02020603050405020304" pitchFamily="18" charset="0"/>
              </a:rPr>
              <a:t>Provides an additional $1,000 credit to businesses that meet the requirements of the Full Employment Act of 2011 (Act 2011-551)</a:t>
            </a:r>
          </a:p>
          <a:p>
            <a:r>
              <a:rPr lang="en-US" dirty="0" smtClean="0">
                <a:latin typeface="Times New Roman" panose="02020603050405020304" pitchFamily="18" charset="0"/>
                <a:cs typeface="Times New Roman" panose="02020603050405020304" pitchFamily="18" charset="0"/>
              </a:rPr>
              <a:t>Provides a $2000 credit for business start up expenses of a recently deployed unemployed veteran</a:t>
            </a:r>
          </a:p>
          <a:p>
            <a:r>
              <a:rPr lang="en-US" dirty="0" smtClean="0">
                <a:latin typeface="Times New Roman" panose="02020603050405020304" pitchFamily="18" charset="0"/>
                <a:cs typeface="Times New Roman" panose="02020603050405020304" pitchFamily="18" charset="0"/>
              </a:rPr>
              <a:t>If a credit is taken by a veteran for the start up expenses, a credit cannot also be taken for the same veteran by an employer under the Full employment Act and Heroes for Hire Act</a:t>
            </a:r>
          </a:p>
          <a:p>
            <a:endParaRPr lang="en-US" dirty="0" smtClean="0"/>
          </a:p>
          <a:p>
            <a:endParaRPr lang="en-US" dirty="0"/>
          </a:p>
          <a:p>
            <a:endParaRPr lang="en-US" b="1" dirty="0"/>
          </a:p>
        </p:txBody>
      </p:sp>
    </p:spTree>
    <p:extLst>
      <p:ext uri="{BB962C8B-B14F-4D97-AF65-F5344CB8AC3E}">
        <p14:creationId xmlns:p14="http://schemas.microsoft.com/office/powerpoint/2010/main" val="2888014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06170"/>
            <a:ext cx="9601196" cy="1579829"/>
          </a:xfrm>
        </p:spPr>
        <p:txBody>
          <a:bodyPr>
            <a:normAutofit fontScale="90000"/>
          </a:bodyPr>
          <a:lstStyle/>
          <a:p>
            <a:r>
              <a:rPr lang="en-US" dirty="0"/>
              <a:t>Refresher</a:t>
            </a:r>
            <a:br>
              <a:rPr lang="en-US" dirty="0"/>
            </a:br>
            <a:r>
              <a:rPr lang="en-US" dirty="0"/>
              <a:t>Existing Credits and Accompanying Schedules</a:t>
            </a:r>
          </a:p>
        </p:txBody>
      </p:sp>
      <p:sp>
        <p:nvSpPr>
          <p:cNvPr id="3" name="Content Placeholder 2"/>
          <p:cNvSpPr>
            <a:spLocks noGrp="1"/>
          </p:cNvSpPr>
          <p:nvPr>
            <p:ph idx="1"/>
          </p:nvPr>
        </p:nvSpPr>
        <p:spPr/>
        <p:txBody>
          <a:bodyPr>
            <a:normAutofit fontScale="92500" lnSpcReduction="20000"/>
          </a:bodyPr>
          <a:lstStyle/>
          <a:p>
            <a:r>
              <a:rPr lang="en-US" dirty="0" smtClean="0">
                <a:latin typeface="Times New Roman" panose="02020603050405020304" pitchFamily="18" charset="0"/>
                <a:cs typeface="Times New Roman" panose="02020603050405020304" pitchFamily="18" charset="0"/>
              </a:rPr>
              <a:t>Act 2012-391 amended by Act 2013-66</a:t>
            </a:r>
          </a:p>
          <a:p>
            <a:r>
              <a:rPr lang="en-US" b="1" dirty="0" smtClean="0">
                <a:latin typeface="Times New Roman" panose="02020603050405020304" pitchFamily="18" charset="0"/>
                <a:cs typeface="Times New Roman" panose="02020603050405020304" pitchFamily="18" charset="0"/>
              </a:rPr>
              <a:t>Irrigation/Reservoir System Tax Credit</a:t>
            </a:r>
          </a:p>
          <a:p>
            <a:r>
              <a:rPr lang="en-US" dirty="0" smtClean="0">
                <a:latin typeface="Times New Roman" panose="02020603050405020304" pitchFamily="18" charset="0"/>
                <a:cs typeface="Times New Roman" panose="02020603050405020304" pitchFamily="18" charset="0"/>
              </a:rPr>
              <a:t>Title 40, Chapter 18, Article 14, Sections 40-18-340 through 40-18-344</a:t>
            </a:r>
          </a:p>
          <a:p>
            <a:r>
              <a:rPr lang="en-US" dirty="0" smtClean="0">
                <a:latin typeface="Times New Roman" panose="02020603050405020304" pitchFamily="18" charset="0"/>
                <a:cs typeface="Times New Roman" panose="02020603050405020304" pitchFamily="18" charset="0"/>
              </a:rPr>
              <a:t>Schedules OC, BC, and PC</a:t>
            </a:r>
          </a:p>
          <a:p>
            <a:r>
              <a:rPr lang="en-US" dirty="0">
                <a:latin typeface="Times New Roman" panose="02020603050405020304" pitchFamily="18" charset="0"/>
                <a:cs typeface="Times New Roman" panose="02020603050405020304" pitchFamily="18" charset="0"/>
              </a:rPr>
              <a:t>Applies against Chapter 16 or Chapter 18 liabilities</a:t>
            </a:r>
          </a:p>
          <a:p>
            <a:r>
              <a:rPr lang="en-US" dirty="0">
                <a:latin typeface="Times New Roman" panose="02020603050405020304" pitchFamily="18" charset="0"/>
                <a:cs typeface="Times New Roman" panose="02020603050405020304" pitchFamily="18" charset="0"/>
              </a:rPr>
              <a:t>Available on a pro rata basis for subchapters S or K entities</a:t>
            </a:r>
          </a:p>
          <a:p>
            <a:r>
              <a:rPr lang="en-US" dirty="0" smtClean="0">
                <a:latin typeface="Times New Roman" panose="02020603050405020304" pitchFamily="18" charset="0"/>
                <a:cs typeface="Times New Roman" panose="02020603050405020304" pitchFamily="18" charset="0"/>
              </a:rPr>
              <a:t>One time only credit is equal to 20% of the system cost up to $10,000</a:t>
            </a:r>
          </a:p>
          <a:p>
            <a:r>
              <a:rPr lang="en-US" dirty="0">
                <a:latin typeface="Times New Roman" panose="02020603050405020304" pitchFamily="18" charset="0"/>
                <a:cs typeface="Times New Roman" panose="02020603050405020304" pitchFamily="18" charset="0"/>
              </a:rPr>
              <a:t>Unused credit amounts may be carried forward for up to </a:t>
            </a:r>
            <a:r>
              <a:rPr lang="en-US" dirty="0" smtClean="0">
                <a:latin typeface="Times New Roman" panose="02020603050405020304" pitchFamily="18" charset="0"/>
                <a:cs typeface="Times New Roman" panose="02020603050405020304" pitchFamily="18" charset="0"/>
              </a:rPr>
              <a:t>5 years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2141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97118"/>
            <a:ext cx="9601196" cy="1588882"/>
          </a:xfrm>
        </p:spPr>
        <p:txBody>
          <a:bodyPr>
            <a:normAutofit fontScale="90000"/>
          </a:bodyPr>
          <a:lstStyle/>
          <a:p>
            <a:r>
              <a:rPr lang="en-US" dirty="0"/>
              <a:t>Refresher</a:t>
            </a:r>
            <a:br>
              <a:rPr lang="en-US" dirty="0"/>
            </a:br>
            <a:r>
              <a:rPr lang="en-US" dirty="0"/>
              <a:t>Existing Credits and Accompanying Schedules</a:t>
            </a:r>
          </a:p>
        </p:txBody>
      </p:sp>
      <p:sp>
        <p:nvSpPr>
          <p:cNvPr id="3" name="Content Placeholder 2"/>
          <p:cNvSpPr>
            <a:spLocks noGrp="1"/>
          </p:cNvSpPr>
          <p:nvPr>
            <p:ph idx="1"/>
          </p:nvPr>
        </p:nvSpPr>
        <p:spPr/>
        <p:txBody>
          <a:bodyPr>
            <a:normAutofit fontScale="70000" lnSpcReduction="20000"/>
          </a:bodyPr>
          <a:lstStyle/>
          <a:p>
            <a:r>
              <a:rPr lang="en-US" dirty="0" smtClean="0">
                <a:latin typeface="Times New Roman" panose="02020603050405020304" pitchFamily="18" charset="0"/>
                <a:cs typeface="Times New Roman" panose="02020603050405020304" pitchFamily="18" charset="0"/>
              </a:rPr>
              <a:t>Act 2012-483</a:t>
            </a:r>
          </a:p>
          <a:p>
            <a:r>
              <a:rPr lang="en-US" b="1" dirty="0" smtClean="0">
                <a:latin typeface="Times New Roman" panose="02020603050405020304" pitchFamily="18" charset="0"/>
                <a:cs typeface="Times New Roman" panose="02020603050405020304" pitchFamily="18" charset="0"/>
              </a:rPr>
              <a:t>Alabama New Markets Development Credit</a:t>
            </a:r>
          </a:p>
          <a:p>
            <a:r>
              <a:rPr lang="en-US" dirty="0" smtClean="0">
                <a:latin typeface="Times New Roman" panose="02020603050405020304" pitchFamily="18" charset="0"/>
                <a:cs typeface="Times New Roman" panose="02020603050405020304" pitchFamily="18" charset="0"/>
              </a:rPr>
              <a:t>Title 41, Chapter 9, Article 8C, Sections 41-9-216 through 41-9-219.7</a:t>
            </a:r>
          </a:p>
          <a:p>
            <a:r>
              <a:rPr lang="en-US" dirty="0" smtClean="0">
                <a:latin typeface="Times New Roman" panose="02020603050405020304" pitchFamily="18" charset="0"/>
                <a:cs typeface="Times New Roman" panose="02020603050405020304" pitchFamily="18" charset="0"/>
              </a:rPr>
              <a:t>Schedules ANM,NTC, BC, EC, and PC</a:t>
            </a:r>
          </a:p>
          <a:p>
            <a:r>
              <a:rPr lang="en-US" dirty="0">
                <a:latin typeface="Times New Roman" panose="02020603050405020304" pitchFamily="18" charset="0"/>
                <a:cs typeface="Times New Roman" panose="02020603050405020304" pitchFamily="18" charset="0"/>
              </a:rPr>
              <a:t>Applies against Chapter 16 or Chapter 18 </a:t>
            </a:r>
            <a:r>
              <a:rPr lang="en-US" dirty="0" smtClean="0">
                <a:latin typeface="Times New Roman" panose="02020603050405020304" pitchFamily="18" charset="0"/>
                <a:cs typeface="Times New Roman" panose="02020603050405020304" pitchFamily="18" charset="0"/>
              </a:rPr>
              <a:t>liabilities</a:t>
            </a:r>
          </a:p>
          <a:p>
            <a:r>
              <a:rPr lang="en-US" dirty="0" smtClean="0">
                <a:latin typeface="Times New Roman" panose="02020603050405020304" pitchFamily="18" charset="0"/>
                <a:cs typeface="Times New Roman" panose="02020603050405020304" pitchFamily="18" charset="0"/>
              </a:rPr>
              <a:t>Credit is 8.33% of the taxpayers investment for 6 years (50% of the taxpayers investment)</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Cumulative </a:t>
            </a:r>
            <a:r>
              <a:rPr lang="en-US" dirty="0">
                <a:latin typeface="Times New Roman" panose="02020603050405020304" pitchFamily="18" charset="0"/>
                <a:cs typeface="Times New Roman" panose="02020603050405020304" pitchFamily="18" charset="0"/>
              </a:rPr>
              <a:t>amount of credits for any year shall not exceed </a:t>
            </a:r>
            <a:r>
              <a:rPr lang="en-US" dirty="0" smtClean="0">
                <a:latin typeface="Times New Roman" panose="02020603050405020304" pitchFamily="18" charset="0"/>
                <a:cs typeface="Times New Roman" panose="02020603050405020304" pitchFamily="18" charset="0"/>
              </a:rPr>
              <a:t>$20,000,000</a:t>
            </a:r>
          </a:p>
          <a:p>
            <a:r>
              <a:rPr lang="en-US" dirty="0" smtClean="0">
                <a:latin typeface="Times New Roman" panose="02020603050405020304" pitchFamily="18" charset="0"/>
                <a:cs typeface="Times New Roman" panose="02020603050405020304" pitchFamily="18" charset="0"/>
              </a:rPr>
              <a:t>Maximum credit for a qualifying project is $10,000,000</a:t>
            </a:r>
          </a:p>
          <a:p>
            <a:r>
              <a:rPr lang="en-US" dirty="0">
                <a:latin typeface="Times New Roman" panose="02020603050405020304" pitchFamily="18" charset="0"/>
                <a:cs typeface="Times New Roman" panose="02020603050405020304" pitchFamily="18" charset="0"/>
              </a:rPr>
              <a:t>Unused credit amounts may be carried forward for up to </a:t>
            </a:r>
            <a:r>
              <a:rPr lang="en-US" dirty="0" smtClean="0">
                <a:latin typeface="Times New Roman" panose="02020603050405020304" pitchFamily="18" charset="0"/>
                <a:cs typeface="Times New Roman" panose="02020603050405020304" pitchFamily="18" charset="0"/>
              </a:rPr>
              <a:t>7 </a:t>
            </a:r>
            <a:r>
              <a:rPr lang="en-US" dirty="0">
                <a:latin typeface="Times New Roman" panose="02020603050405020304" pitchFamily="18" charset="0"/>
                <a:cs typeface="Times New Roman" panose="02020603050405020304" pitchFamily="18" charset="0"/>
              </a:rPr>
              <a:t>years </a:t>
            </a:r>
          </a:p>
          <a:p>
            <a:endParaRPr lang="en-US" dirty="0" smtClean="0"/>
          </a:p>
          <a:p>
            <a:endParaRPr lang="en-US" dirty="0"/>
          </a:p>
        </p:txBody>
      </p:sp>
    </p:spTree>
    <p:extLst>
      <p:ext uri="{BB962C8B-B14F-4D97-AF65-F5344CB8AC3E}">
        <p14:creationId xmlns:p14="http://schemas.microsoft.com/office/powerpoint/2010/main" val="2408698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1311" y="3612528"/>
            <a:ext cx="9161191" cy="1029141"/>
          </a:xfrm>
        </p:spPr>
        <p:txBody>
          <a:bodyPr>
            <a:normAutofit fontScale="90000"/>
          </a:bodyPr>
          <a:lstStyle/>
          <a:p>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Act 2016-102 (HB34)</a:t>
            </a:r>
            <a:r>
              <a:rPr lang="en-US" dirty="0" smtClean="0"/>
              <a:t/>
            </a:r>
            <a:br>
              <a:rPr lang="en-US" dirty="0" smtClean="0"/>
            </a:br>
            <a:r>
              <a:rPr lang="en-US" dirty="0" smtClean="0"/>
              <a:t/>
            </a:r>
            <a:br>
              <a:rPr lang="en-US" dirty="0" smtClean="0"/>
            </a:br>
            <a:r>
              <a:rPr lang="en-US" dirty="0">
                <a:latin typeface="Times New Roman" panose="02020603050405020304" pitchFamily="18" charset="0"/>
                <a:cs typeface="Times New Roman" panose="02020603050405020304" pitchFamily="18" charset="0"/>
              </a:rPr>
              <a:t>Alabama Renewal Act</a:t>
            </a:r>
            <a:endParaRPr lang="en-US" dirty="0"/>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smtClean="0">
              <a:latin typeface="Times New Roman" panose="02020603050405020304" pitchFamily="18" charset="0"/>
              <a:cs typeface="Times New Roman" panose="02020603050405020304" pitchFamily="18" charset="0"/>
            </a:endParaRPr>
          </a:p>
          <a:p>
            <a:pPr algn="ctr"/>
            <a:r>
              <a:rPr lang="en-US" sz="4800" dirty="0" smtClean="0">
                <a:latin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2590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814812"/>
            <a:ext cx="9601196" cy="1471187"/>
          </a:xfrm>
        </p:spPr>
        <p:txBody>
          <a:bodyPr>
            <a:normAutofit fontScale="90000"/>
          </a:bodyPr>
          <a:lstStyle/>
          <a:p>
            <a:r>
              <a:rPr lang="en-US" dirty="0"/>
              <a:t>Refresher</a:t>
            </a:r>
            <a:br>
              <a:rPr lang="en-US" dirty="0"/>
            </a:br>
            <a:r>
              <a:rPr lang="en-US" dirty="0"/>
              <a:t>Existing Credits and Accompanying Schedules</a:t>
            </a:r>
          </a:p>
        </p:txBody>
      </p:sp>
      <p:sp>
        <p:nvSpPr>
          <p:cNvPr id="3" name="Content Placeholder 2"/>
          <p:cNvSpPr>
            <a:spLocks noGrp="1"/>
          </p:cNvSpPr>
          <p:nvPr>
            <p:ph idx="1"/>
          </p:nvPr>
        </p:nvSpPr>
        <p:spPr/>
        <p:txBody>
          <a:bodyPr>
            <a:normAutofit fontScale="85000" lnSpcReduction="20000"/>
          </a:bodyPr>
          <a:lstStyle/>
          <a:p>
            <a:r>
              <a:rPr lang="en-US" dirty="0" smtClean="0">
                <a:latin typeface="Times New Roman" panose="02020603050405020304" pitchFamily="18" charset="0"/>
                <a:cs typeface="Times New Roman" panose="02020603050405020304" pitchFamily="18" charset="0"/>
              </a:rPr>
              <a:t>Act 2013-64 amended by Acts 2013-265 and 2015-434</a:t>
            </a:r>
          </a:p>
          <a:p>
            <a:r>
              <a:rPr lang="en-US" b="1" dirty="0" smtClean="0">
                <a:latin typeface="Times New Roman" panose="02020603050405020304" pitchFamily="18" charset="0"/>
                <a:cs typeface="Times New Roman" panose="02020603050405020304" pitchFamily="18" charset="0"/>
              </a:rPr>
              <a:t>School Transfer Credit – AAA Credit</a:t>
            </a:r>
          </a:p>
          <a:p>
            <a:r>
              <a:rPr lang="en-US" dirty="0" smtClean="0">
                <a:latin typeface="Times New Roman" panose="02020603050405020304" pitchFamily="18" charset="0"/>
                <a:cs typeface="Times New Roman" panose="02020603050405020304" pitchFamily="18" charset="0"/>
              </a:rPr>
              <a:t>Title 16, Chapter 6D, Sections 16-6D-1 through 16-6D-9</a:t>
            </a:r>
          </a:p>
          <a:p>
            <a:r>
              <a:rPr lang="en-US" dirty="0">
                <a:latin typeface="Times New Roman" panose="02020603050405020304" pitchFamily="18" charset="0"/>
                <a:cs typeface="Times New Roman" panose="02020603050405020304" pitchFamily="18" charset="0"/>
              </a:rPr>
              <a:t>Schedule </a:t>
            </a:r>
            <a:r>
              <a:rPr lang="en-US" dirty="0" smtClean="0">
                <a:latin typeface="Times New Roman" panose="02020603050405020304" pitchFamily="18" charset="0"/>
                <a:cs typeface="Times New Roman" panose="02020603050405020304" pitchFamily="18" charset="0"/>
              </a:rPr>
              <a:t>AATC</a:t>
            </a:r>
            <a:r>
              <a:rPr lang="en-US" dirty="0">
                <a:latin typeface="Times New Roman" panose="02020603050405020304" pitchFamily="18" charset="0"/>
                <a:cs typeface="Times New Roman" panose="02020603050405020304" pitchFamily="18" charset="0"/>
              </a:rPr>
              <a:t>, NTC, and Payment section of return</a:t>
            </a:r>
          </a:p>
          <a:p>
            <a:r>
              <a:rPr lang="en-US" dirty="0" smtClean="0">
                <a:latin typeface="Times New Roman" panose="02020603050405020304" pitchFamily="18" charset="0"/>
                <a:cs typeface="Times New Roman" panose="02020603050405020304" pitchFamily="18" charset="0"/>
              </a:rPr>
              <a:t>Chapter 18</a:t>
            </a:r>
          </a:p>
          <a:p>
            <a:r>
              <a:rPr lang="en-US" dirty="0" smtClean="0">
                <a:latin typeface="Times New Roman" panose="02020603050405020304" pitchFamily="18" charset="0"/>
                <a:cs typeface="Times New Roman" panose="02020603050405020304" pitchFamily="18" charset="0"/>
              </a:rPr>
              <a:t>Refundable Parent tax credit for the transfer of student from failing to non-failing public or private school.</a:t>
            </a:r>
          </a:p>
          <a:p>
            <a:r>
              <a:rPr lang="en-US" dirty="0" smtClean="0">
                <a:latin typeface="Times New Roman" panose="02020603050405020304" pitchFamily="18" charset="0"/>
                <a:cs typeface="Times New Roman" panose="02020603050405020304" pitchFamily="18" charset="0"/>
              </a:rPr>
              <a:t>Credit for eligible student is the lesser of 80% of the average state cost of attendance for K-12 attendance or the actual costs to attend the non-failing public or the private school.</a:t>
            </a:r>
          </a:p>
          <a:p>
            <a:endParaRPr lang="en-US" dirty="0"/>
          </a:p>
        </p:txBody>
      </p:sp>
    </p:spTree>
    <p:extLst>
      <p:ext uri="{BB962C8B-B14F-4D97-AF65-F5344CB8AC3E}">
        <p14:creationId xmlns:p14="http://schemas.microsoft.com/office/powerpoint/2010/main" val="906690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15224"/>
            <a:ext cx="9601196" cy="1570775"/>
          </a:xfrm>
        </p:spPr>
        <p:txBody>
          <a:bodyPr>
            <a:normAutofit fontScale="90000"/>
          </a:bodyPr>
          <a:lstStyle/>
          <a:p>
            <a:r>
              <a:rPr lang="en-US" dirty="0"/>
              <a:t>Refresher</a:t>
            </a:r>
            <a:br>
              <a:rPr lang="en-US" dirty="0"/>
            </a:br>
            <a:r>
              <a:rPr lang="en-US" dirty="0"/>
              <a:t>Existing Credits and Accompanying Schedules</a:t>
            </a:r>
          </a:p>
        </p:txBody>
      </p:sp>
      <p:sp>
        <p:nvSpPr>
          <p:cNvPr id="3" name="Content Placeholder 2"/>
          <p:cNvSpPr>
            <a:spLocks noGrp="1"/>
          </p:cNvSpPr>
          <p:nvPr>
            <p:ph idx="1"/>
          </p:nvPr>
        </p:nvSpPr>
        <p:spPr>
          <a:xfrm>
            <a:off x="1295401" y="2556931"/>
            <a:ext cx="9601196" cy="3961563"/>
          </a:xfrm>
        </p:spPr>
        <p:txBody>
          <a:bodyPr>
            <a:normAutofit fontScale="62500" lnSpcReduction="20000"/>
          </a:bodyPr>
          <a:lstStyle/>
          <a:p>
            <a:r>
              <a:rPr lang="en-US" dirty="0">
                <a:latin typeface="Times New Roman" panose="02020603050405020304" pitchFamily="18" charset="0"/>
                <a:cs typeface="Times New Roman" panose="02020603050405020304" pitchFamily="18" charset="0"/>
              </a:rPr>
              <a:t>Act 2013-64 amended by Acts 2013-265 and 2015-434</a:t>
            </a:r>
          </a:p>
          <a:p>
            <a:r>
              <a:rPr lang="en-US" b="1" dirty="0" smtClean="0">
                <a:latin typeface="Times New Roman" panose="02020603050405020304" pitchFamily="18" charset="0"/>
                <a:cs typeface="Times New Roman" panose="02020603050405020304" pitchFamily="18" charset="0"/>
              </a:rPr>
              <a:t>SGO Donation Credit – Scholarship Granting Organization</a:t>
            </a:r>
          </a:p>
          <a:p>
            <a:r>
              <a:rPr lang="en-US" dirty="0">
                <a:latin typeface="Times New Roman" panose="02020603050405020304" pitchFamily="18" charset="0"/>
                <a:cs typeface="Times New Roman" panose="02020603050405020304" pitchFamily="18" charset="0"/>
              </a:rPr>
              <a:t>Title 16, Chapter 6D, Sections 16-6D-1 through 16-6D-9</a:t>
            </a:r>
          </a:p>
          <a:p>
            <a:r>
              <a:rPr lang="en-US" dirty="0" smtClean="0">
                <a:latin typeface="Times New Roman" panose="02020603050405020304" pitchFamily="18" charset="0"/>
                <a:cs typeface="Times New Roman" panose="02020603050405020304" pitchFamily="18" charset="0"/>
              </a:rPr>
              <a:t>Schedules AATC, NTC, BC and PC</a:t>
            </a:r>
          </a:p>
          <a:p>
            <a:r>
              <a:rPr lang="en-US" dirty="0" smtClean="0">
                <a:latin typeface="Times New Roman" panose="02020603050405020304" pitchFamily="18" charset="0"/>
                <a:cs typeface="Times New Roman" panose="02020603050405020304" pitchFamily="18" charset="0"/>
              </a:rPr>
              <a:t>Chapter 18</a:t>
            </a:r>
          </a:p>
          <a:p>
            <a:r>
              <a:rPr lang="en-US" dirty="0" smtClean="0">
                <a:latin typeface="Times New Roman" panose="02020603050405020304" pitchFamily="18" charset="0"/>
                <a:cs typeface="Times New Roman" panose="02020603050405020304" pitchFamily="18" charset="0"/>
              </a:rPr>
              <a:t>Allows a credit for individual donations to a registered SGO up to 100% of their donation or $50,000 whichever is less not to exceed 50% of their liability. </a:t>
            </a:r>
          </a:p>
          <a:p>
            <a:r>
              <a:rPr lang="en-US" dirty="0" smtClean="0">
                <a:latin typeface="Times New Roman" panose="02020603050405020304" pitchFamily="18" charset="0"/>
                <a:cs typeface="Times New Roman" panose="02020603050405020304" pitchFamily="18" charset="0"/>
              </a:rPr>
              <a:t>Allows a credit for corporate donations to a registered SGO up to 100% of their donation not to exceed 50% of their liability. </a:t>
            </a:r>
          </a:p>
          <a:p>
            <a:r>
              <a:rPr lang="en-US" dirty="0" smtClean="0">
                <a:latin typeface="Times New Roman" panose="02020603050405020304" pitchFamily="18" charset="0"/>
                <a:cs typeface="Times New Roman" panose="02020603050405020304" pitchFamily="18" charset="0"/>
              </a:rPr>
              <a:t>Allowable credits that exceed 50% of the taxpayers liability may be carried forward for up to 3 years. </a:t>
            </a:r>
          </a:p>
          <a:p>
            <a:r>
              <a:rPr lang="en-US" dirty="0">
                <a:latin typeface="Times New Roman" panose="02020603050405020304" pitchFamily="18" charset="0"/>
                <a:cs typeface="Times New Roman" panose="02020603050405020304" pitchFamily="18" charset="0"/>
              </a:rPr>
              <a:t>Available on a pro rata basis for subchapters S or K entities</a:t>
            </a:r>
          </a:p>
          <a:p>
            <a:r>
              <a:rPr lang="en-US" dirty="0" smtClean="0">
                <a:latin typeface="Times New Roman" panose="02020603050405020304" pitchFamily="18" charset="0"/>
                <a:cs typeface="Times New Roman" panose="02020603050405020304" pitchFamily="18" charset="0"/>
              </a:rPr>
              <a:t>Credits may not be transferred. </a:t>
            </a:r>
          </a:p>
          <a:p>
            <a:r>
              <a:rPr lang="en-US" dirty="0" smtClean="0">
                <a:latin typeface="Times New Roman" panose="02020603050405020304" pitchFamily="18" charset="0"/>
                <a:cs typeface="Times New Roman" panose="02020603050405020304" pitchFamily="18" charset="0"/>
              </a:rPr>
              <a:t>Cumulative amount of credits for any year shall not exceed $30,000,000</a:t>
            </a:r>
          </a:p>
          <a:p>
            <a:endParaRPr lang="en-US" dirty="0" smtClean="0"/>
          </a:p>
          <a:p>
            <a:endParaRPr lang="en-US" dirty="0"/>
          </a:p>
        </p:txBody>
      </p:sp>
    </p:spTree>
    <p:extLst>
      <p:ext uri="{BB962C8B-B14F-4D97-AF65-F5344CB8AC3E}">
        <p14:creationId xmlns:p14="http://schemas.microsoft.com/office/powerpoint/2010/main" val="3350867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79010"/>
            <a:ext cx="9601196" cy="1606989"/>
          </a:xfrm>
        </p:spPr>
        <p:txBody>
          <a:bodyPr>
            <a:normAutofit fontScale="90000"/>
          </a:bodyPr>
          <a:lstStyle/>
          <a:p>
            <a:r>
              <a:rPr lang="en-US" dirty="0"/>
              <a:t>Refresher</a:t>
            </a:r>
            <a:br>
              <a:rPr lang="en-US" dirty="0"/>
            </a:br>
            <a:r>
              <a:rPr lang="en-US" dirty="0"/>
              <a:t>Existing Credits and Accompanying Schedules</a:t>
            </a:r>
          </a:p>
        </p:txBody>
      </p:sp>
      <p:sp>
        <p:nvSpPr>
          <p:cNvPr id="3" name="Content Placeholder 2"/>
          <p:cNvSpPr>
            <a:spLocks noGrp="1"/>
          </p:cNvSpPr>
          <p:nvPr>
            <p:ph idx="1"/>
          </p:nvPr>
        </p:nvSpPr>
        <p:spPr>
          <a:xfrm>
            <a:off x="1295401" y="2556932"/>
            <a:ext cx="9601196" cy="3608478"/>
          </a:xfrm>
        </p:spPr>
        <p:txBody>
          <a:bodyPr>
            <a:normAutofit fontScale="70000" lnSpcReduction="20000"/>
          </a:bodyPr>
          <a:lstStyle/>
          <a:p>
            <a:r>
              <a:rPr lang="en-US" dirty="0" smtClean="0">
                <a:latin typeface="Times New Roman" panose="02020603050405020304" pitchFamily="18" charset="0"/>
                <a:cs typeface="Times New Roman" panose="02020603050405020304" pitchFamily="18" charset="0"/>
              </a:rPr>
              <a:t>Act 2013-241 amended by 2014-452</a:t>
            </a:r>
          </a:p>
          <a:p>
            <a:r>
              <a:rPr lang="en-US" b="1" dirty="0" smtClean="0">
                <a:latin typeface="Times New Roman" panose="02020603050405020304" pitchFamily="18" charset="0"/>
                <a:cs typeface="Times New Roman" panose="02020603050405020304" pitchFamily="18" charset="0"/>
              </a:rPr>
              <a:t>Historic Rehabilitation Tax Credit</a:t>
            </a:r>
          </a:p>
          <a:p>
            <a:r>
              <a:rPr lang="en-US" dirty="0">
                <a:latin typeface="Times New Roman" panose="02020603050405020304" pitchFamily="18" charset="0"/>
                <a:cs typeface="Times New Roman" panose="02020603050405020304" pitchFamily="18" charset="0"/>
              </a:rPr>
              <a:t>Title 40, Chapter </a:t>
            </a:r>
            <a:r>
              <a:rPr lang="en-US" dirty="0" smtClean="0">
                <a:latin typeface="Times New Roman" panose="02020603050405020304" pitchFamily="18" charset="0"/>
                <a:cs typeface="Times New Roman" panose="02020603050405020304" pitchFamily="18" charset="0"/>
              </a:rPr>
              <a:t>9F, Sections 40-9F-1 through 40-9F-8</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Schedules HTC, NTC, BC, EC, and PC</a:t>
            </a:r>
          </a:p>
          <a:p>
            <a:r>
              <a:rPr lang="en-US" dirty="0">
                <a:latin typeface="Times New Roman" panose="02020603050405020304" pitchFamily="18" charset="0"/>
                <a:cs typeface="Times New Roman" panose="02020603050405020304" pitchFamily="18" charset="0"/>
              </a:rPr>
              <a:t>Applies </a:t>
            </a:r>
            <a:r>
              <a:rPr lang="en-US" dirty="0" smtClean="0">
                <a:latin typeface="Times New Roman" panose="02020603050405020304" pitchFamily="18" charset="0"/>
                <a:cs typeface="Times New Roman" panose="02020603050405020304" pitchFamily="18" charset="0"/>
              </a:rPr>
              <a:t>against </a:t>
            </a:r>
            <a:r>
              <a:rPr lang="en-US" dirty="0">
                <a:latin typeface="Times New Roman" panose="02020603050405020304" pitchFamily="18" charset="0"/>
                <a:cs typeface="Times New Roman" panose="02020603050405020304" pitchFamily="18" charset="0"/>
              </a:rPr>
              <a:t>Chapter </a:t>
            </a:r>
            <a:r>
              <a:rPr lang="en-US" dirty="0" smtClean="0">
                <a:latin typeface="Times New Roman" panose="02020603050405020304" pitchFamily="18" charset="0"/>
                <a:cs typeface="Times New Roman" panose="02020603050405020304" pitchFamily="18" charset="0"/>
              </a:rPr>
              <a:t>16 liabilities</a:t>
            </a:r>
          </a:p>
          <a:p>
            <a:r>
              <a:rPr lang="en-US" dirty="0">
                <a:latin typeface="Times New Roman" panose="02020603050405020304" pitchFamily="18" charset="0"/>
                <a:cs typeface="Times New Roman" panose="02020603050405020304" pitchFamily="18" charset="0"/>
              </a:rPr>
              <a:t>Available on a pro rata basis for subchapters S or K </a:t>
            </a:r>
            <a:r>
              <a:rPr lang="en-US" dirty="0" smtClean="0">
                <a:latin typeface="Times New Roman" panose="02020603050405020304" pitchFamily="18" charset="0"/>
                <a:cs typeface="Times New Roman" panose="02020603050405020304" pitchFamily="18" charset="0"/>
              </a:rPr>
              <a:t>entities</a:t>
            </a:r>
          </a:p>
          <a:p>
            <a:r>
              <a:rPr lang="en-US" dirty="0" smtClean="0">
                <a:latin typeface="Times New Roman" panose="02020603050405020304" pitchFamily="18" charset="0"/>
                <a:cs typeface="Times New Roman" panose="02020603050405020304" pitchFamily="18" charset="0"/>
              </a:rPr>
              <a:t>Maximum credit amount for a commercial project is $5,000,000</a:t>
            </a:r>
          </a:p>
          <a:p>
            <a:r>
              <a:rPr lang="en-US" dirty="0" smtClean="0">
                <a:latin typeface="Times New Roman" panose="02020603050405020304" pitchFamily="18" charset="0"/>
                <a:cs typeface="Times New Roman" panose="02020603050405020304" pitchFamily="18" charset="0"/>
              </a:rPr>
              <a:t>Unused credit amounts may be carried forward for up to 10 years</a:t>
            </a:r>
          </a:p>
          <a:p>
            <a:r>
              <a:rPr lang="en-US" dirty="0" smtClean="0">
                <a:latin typeface="Times New Roman" panose="02020603050405020304" pitchFamily="18" charset="0"/>
                <a:cs typeface="Times New Roman" panose="02020603050405020304" pitchFamily="18" charset="0"/>
              </a:rPr>
              <a:t>Cumulative amount of credits reserved may not exceed $20,000,000 annually for a total of $60,000,000 for the 3 years 2013, 2014, and 2015.</a:t>
            </a:r>
          </a:p>
          <a:p>
            <a:r>
              <a:rPr lang="en-US" dirty="0" smtClean="0">
                <a:latin typeface="Times New Roman" panose="02020603050405020304" pitchFamily="18" charset="0"/>
                <a:cs typeface="Times New Roman" panose="02020603050405020304" pitchFamily="18" charset="0"/>
              </a:rPr>
              <a:t>Tax credit certificates can be transferred</a:t>
            </a:r>
          </a:p>
          <a:p>
            <a:endParaRPr lang="en-US" dirty="0" smtClean="0"/>
          </a:p>
          <a:p>
            <a:endParaRPr lang="en-US" dirty="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7596987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199753"/>
          </a:xfrm>
        </p:spPr>
        <p:txBody>
          <a:bodyPr>
            <a:normAutofit fontScale="90000"/>
          </a:bodyPr>
          <a:lstStyle/>
          <a:p>
            <a:r>
              <a:rPr lang="en-US" dirty="0"/>
              <a:t>Refresher</a:t>
            </a:r>
            <a:br>
              <a:rPr lang="en-US" dirty="0"/>
            </a:br>
            <a:r>
              <a:rPr lang="en-US" dirty="0" smtClean="0"/>
              <a:t>Existing </a:t>
            </a:r>
            <a:r>
              <a:rPr lang="en-US" dirty="0"/>
              <a:t>Credits and Accompanying Schedules</a:t>
            </a:r>
          </a:p>
        </p:txBody>
      </p:sp>
      <p:sp>
        <p:nvSpPr>
          <p:cNvPr id="3" name="Content Placeholder 2"/>
          <p:cNvSpPr>
            <a:spLocks noGrp="1"/>
          </p:cNvSpPr>
          <p:nvPr>
            <p:ph idx="1"/>
          </p:nvPr>
        </p:nvSpPr>
        <p:spPr>
          <a:xfrm>
            <a:off x="1295401" y="2556931"/>
            <a:ext cx="9601196" cy="3617531"/>
          </a:xfrm>
        </p:spPr>
        <p:txBody>
          <a:bodyPr>
            <a:normAutofit fontScale="77500" lnSpcReduction="20000"/>
          </a:bodyPr>
          <a:lstStyle/>
          <a:p>
            <a:r>
              <a:rPr lang="en-US" dirty="0" smtClean="0">
                <a:latin typeface="Times New Roman" panose="02020603050405020304" pitchFamily="18" charset="0"/>
                <a:cs typeface="Times New Roman" panose="02020603050405020304" pitchFamily="18" charset="0"/>
              </a:rPr>
              <a:t>Act 2014-147</a:t>
            </a:r>
          </a:p>
          <a:p>
            <a:r>
              <a:rPr lang="en-US" b="1" dirty="0" smtClean="0">
                <a:latin typeface="Times New Roman" panose="02020603050405020304" pitchFamily="18" charset="0"/>
                <a:cs typeface="Times New Roman" panose="02020603050405020304" pitchFamily="18" charset="0"/>
              </a:rPr>
              <a:t>Career Technical Dual Enrollment Credit</a:t>
            </a:r>
          </a:p>
          <a:p>
            <a:r>
              <a:rPr lang="en-US" dirty="0" smtClean="0">
                <a:latin typeface="Times New Roman" panose="02020603050405020304" pitchFamily="18" charset="0"/>
                <a:cs typeface="Times New Roman" panose="02020603050405020304" pitchFamily="18" charset="0"/>
              </a:rPr>
              <a:t>Title 16, Chapter 60, Article 17, Section 16-60-350 through 16-60-354</a:t>
            </a:r>
          </a:p>
          <a:p>
            <a:r>
              <a:rPr lang="en-US" smtClean="0">
                <a:latin typeface="Times New Roman" panose="02020603050405020304" pitchFamily="18" charset="0"/>
                <a:cs typeface="Times New Roman" panose="02020603050405020304" pitchFamily="18" charset="0"/>
              </a:rPr>
              <a:t>Schedule </a:t>
            </a:r>
            <a:r>
              <a:rPr lang="en-US" smtClean="0">
                <a:latin typeface="Times New Roman" panose="02020603050405020304" pitchFamily="18" charset="0"/>
                <a:cs typeface="Times New Roman" panose="02020603050405020304" pitchFamily="18" charset="0"/>
              </a:rPr>
              <a:t>DEC, NTC, BC and PC</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Applies against Chapter 18 liabilities</a:t>
            </a:r>
          </a:p>
          <a:p>
            <a:r>
              <a:rPr lang="en-US" dirty="0">
                <a:latin typeface="Times New Roman" panose="02020603050405020304" pitchFamily="18" charset="0"/>
                <a:cs typeface="Times New Roman" panose="02020603050405020304" pitchFamily="18" charset="0"/>
              </a:rPr>
              <a:t>Available on a pro rata basis for subchapters S or K entities</a:t>
            </a:r>
          </a:p>
          <a:p>
            <a:r>
              <a:rPr lang="en-US" dirty="0" smtClean="0">
                <a:latin typeface="Times New Roman" panose="02020603050405020304" pitchFamily="18" charset="0"/>
                <a:cs typeface="Times New Roman" panose="02020603050405020304" pitchFamily="18" charset="0"/>
              </a:rPr>
              <a:t>Credit is limited to 50% of contributors donation not to exceed 50% of their tax liability, but in no case can exceed $500,000 in any year.</a:t>
            </a:r>
          </a:p>
          <a:p>
            <a:r>
              <a:rPr lang="en-US" dirty="0" smtClean="0">
                <a:latin typeface="Times New Roman" panose="02020603050405020304" pitchFamily="18" charset="0"/>
                <a:cs typeface="Times New Roman" panose="02020603050405020304" pitchFamily="18" charset="0"/>
              </a:rPr>
              <a:t>Non-refundable, but unused amounts may be carried forward 3 years.</a:t>
            </a:r>
          </a:p>
          <a:p>
            <a:r>
              <a:rPr lang="en-US" dirty="0" smtClean="0">
                <a:latin typeface="Times New Roman" panose="02020603050405020304" pitchFamily="18" charset="0"/>
                <a:cs typeface="Times New Roman" panose="02020603050405020304" pitchFamily="18" charset="0"/>
              </a:rPr>
              <a:t>Annual cap on the Dual Enrollment credits for the year shall not exceed $5,000,000.</a:t>
            </a:r>
          </a:p>
          <a:p>
            <a:endParaRPr lang="en-US" dirty="0" smtClean="0"/>
          </a:p>
          <a:p>
            <a:endParaRPr lang="en-US" dirty="0"/>
          </a:p>
        </p:txBody>
      </p:sp>
    </p:spTree>
    <p:extLst>
      <p:ext uri="{BB962C8B-B14F-4D97-AF65-F5344CB8AC3E}">
        <p14:creationId xmlns:p14="http://schemas.microsoft.com/office/powerpoint/2010/main" val="28012611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810117"/>
            <a:ext cx="9601196" cy="1303867"/>
          </a:xfrm>
        </p:spPr>
        <p:txBody>
          <a:bodyPr>
            <a:normAutofit fontScale="90000"/>
          </a:bodyPr>
          <a:lstStyle/>
          <a:p>
            <a:r>
              <a:rPr lang="en-US" dirty="0"/>
              <a:t>Refresher</a:t>
            </a:r>
            <a:br>
              <a:rPr lang="en-US" dirty="0"/>
            </a:br>
            <a:r>
              <a:rPr lang="en-US" dirty="0" smtClean="0"/>
              <a:t>Existing </a:t>
            </a:r>
            <a:r>
              <a:rPr lang="en-US" dirty="0"/>
              <a:t>Credits and Accompanying Schedules</a:t>
            </a:r>
          </a:p>
        </p:txBody>
      </p:sp>
      <p:sp>
        <p:nvSpPr>
          <p:cNvPr id="3" name="Content Placeholder 2"/>
          <p:cNvSpPr>
            <a:spLocks noGrp="1"/>
          </p:cNvSpPr>
          <p:nvPr>
            <p:ph idx="1"/>
          </p:nvPr>
        </p:nvSpPr>
        <p:spPr>
          <a:xfrm>
            <a:off x="1295401" y="2556932"/>
            <a:ext cx="9601196" cy="3581318"/>
          </a:xfrm>
        </p:spPr>
        <p:txBody>
          <a:bodyPr>
            <a:normAutofit/>
          </a:bodyPr>
          <a:lstStyle/>
          <a:p>
            <a:r>
              <a:rPr lang="en-US" dirty="0" smtClean="0">
                <a:latin typeface="Times New Roman" panose="02020603050405020304" pitchFamily="18" charset="0"/>
                <a:cs typeface="Times New Roman" panose="02020603050405020304" pitchFamily="18" charset="0"/>
              </a:rPr>
              <a:t>Act 2014-413</a:t>
            </a:r>
          </a:p>
          <a:p>
            <a:r>
              <a:rPr lang="en-US" b="1" dirty="0" smtClean="0">
                <a:latin typeface="Times New Roman" panose="02020603050405020304" pitchFamily="18" charset="0"/>
                <a:cs typeface="Times New Roman" panose="02020603050405020304" pitchFamily="18" charset="0"/>
              </a:rPr>
              <a:t>Adoption Credit</a:t>
            </a:r>
          </a:p>
          <a:p>
            <a:r>
              <a:rPr lang="en-US" dirty="0">
                <a:latin typeface="Times New Roman" panose="02020603050405020304" pitchFamily="18" charset="0"/>
                <a:cs typeface="Times New Roman" panose="02020603050405020304" pitchFamily="18" charset="0"/>
              </a:rPr>
              <a:t>Title 40, Chapter 18, Article </a:t>
            </a:r>
            <a:r>
              <a:rPr lang="en-US" dirty="0" smtClean="0">
                <a:latin typeface="Times New Roman" panose="02020603050405020304" pitchFamily="18" charset="0"/>
                <a:cs typeface="Times New Roman" panose="02020603050405020304" pitchFamily="18" charset="0"/>
              </a:rPr>
              <a:t>15, Sections 40-18-360 through 40-18-363</a:t>
            </a:r>
          </a:p>
          <a:p>
            <a:r>
              <a:rPr lang="en-US" dirty="0" smtClean="0">
                <a:latin typeface="Times New Roman" panose="02020603050405020304" pitchFamily="18" charset="0"/>
                <a:cs typeface="Times New Roman" panose="02020603050405020304" pitchFamily="18" charset="0"/>
              </a:rPr>
              <a:t>Schedule AAC, NTC, and Payment section of return</a:t>
            </a:r>
          </a:p>
          <a:p>
            <a:r>
              <a:rPr lang="en-US" dirty="0" smtClean="0">
                <a:latin typeface="Times New Roman" panose="02020603050405020304" pitchFamily="18" charset="0"/>
                <a:cs typeface="Times New Roman" panose="02020603050405020304" pitchFamily="18" charset="0"/>
              </a:rPr>
              <a:t>Refundable tax credit for private intrastate adoption or adoption of qualified foster child</a:t>
            </a:r>
          </a:p>
          <a:p>
            <a:r>
              <a:rPr lang="en-US" dirty="0" smtClean="0">
                <a:latin typeface="Times New Roman" panose="02020603050405020304" pitchFamily="18" charset="0"/>
                <a:cs typeface="Times New Roman" panose="02020603050405020304" pitchFamily="18" charset="0"/>
              </a:rPr>
              <a:t>Maximum credit is $1000 per qualifying adoption</a:t>
            </a:r>
          </a:p>
          <a:p>
            <a:endParaRPr lang="en-US" dirty="0" smtClean="0"/>
          </a:p>
          <a:p>
            <a:endParaRPr lang="en-US" b="1" dirty="0" smtClean="0"/>
          </a:p>
          <a:p>
            <a:endParaRPr lang="en-US" dirty="0"/>
          </a:p>
        </p:txBody>
      </p:sp>
    </p:spTree>
    <p:extLst>
      <p:ext uri="{BB962C8B-B14F-4D97-AF65-F5344CB8AC3E}">
        <p14:creationId xmlns:p14="http://schemas.microsoft.com/office/powerpoint/2010/main" val="16651824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597530"/>
            <a:ext cx="9601196" cy="1688470"/>
          </a:xfrm>
        </p:spPr>
        <p:txBody>
          <a:bodyPr>
            <a:normAutofit fontScale="90000"/>
          </a:bodyPr>
          <a:lstStyle/>
          <a:p>
            <a:r>
              <a:rPr lang="en-US" dirty="0"/>
              <a:t>Refresher</a:t>
            </a:r>
            <a:br>
              <a:rPr lang="en-US" dirty="0"/>
            </a:br>
            <a:r>
              <a:rPr lang="en-US" dirty="0"/>
              <a:t>Existing Credits and Accompanying Schedules</a:t>
            </a:r>
          </a:p>
        </p:txBody>
      </p:sp>
      <p:sp>
        <p:nvSpPr>
          <p:cNvPr id="3" name="Content Placeholder 2"/>
          <p:cNvSpPr>
            <a:spLocks noGrp="1"/>
          </p:cNvSpPr>
          <p:nvPr>
            <p:ph idx="1"/>
          </p:nvPr>
        </p:nvSpPr>
        <p:spPr>
          <a:xfrm>
            <a:off x="1295401" y="2556931"/>
            <a:ext cx="9601196" cy="3662799"/>
          </a:xfrm>
        </p:spPr>
        <p:txBody>
          <a:bodyPr>
            <a:normAutofit fontScale="77500" lnSpcReduction="20000"/>
          </a:bodyPr>
          <a:lstStyle/>
          <a:p>
            <a:r>
              <a:rPr lang="en-US" dirty="0" smtClean="0">
                <a:latin typeface="Times New Roman" panose="02020603050405020304" pitchFamily="18" charset="0"/>
                <a:cs typeface="Times New Roman" panose="02020603050405020304" pitchFamily="18" charset="0"/>
              </a:rPr>
              <a:t>Act 2015-027</a:t>
            </a:r>
          </a:p>
          <a:p>
            <a:r>
              <a:rPr lang="en-US" b="1" dirty="0" smtClean="0">
                <a:latin typeface="Times New Roman" panose="02020603050405020304" pitchFamily="18" charset="0"/>
                <a:cs typeface="Times New Roman" panose="02020603050405020304" pitchFamily="18" charset="0"/>
              </a:rPr>
              <a:t>Alabama Jobs Act Credit – Investment Credit</a:t>
            </a:r>
          </a:p>
          <a:p>
            <a:r>
              <a:rPr lang="en-US" dirty="0">
                <a:latin typeface="Times New Roman" panose="02020603050405020304" pitchFamily="18" charset="0"/>
                <a:cs typeface="Times New Roman" panose="02020603050405020304" pitchFamily="18" charset="0"/>
              </a:rPr>
              <a:t>Title 40, Chapter 18, Article </a:t>
            </a:r>
            <a:r>
              <a:rPr lang="en-US" dirty="0" smtClean="0">
                <a:latin typeface="Times New Roman" panose="02020603050405020304" pitchFamily="18" charset="0"/>
                <a:cs typeface="Times New Roman" panose="02020603050405020304" pitchFamily="18" charset="0"/>
              </a:rPr>
              <a:t>16, Sections 40-18-370 through 40-18-383</a:t>
            </a:r>
          </a:p>
          <a:p>
            <a:r>
              <a:rPr lang="en-US" dirty="0" smtClean="0">
                <a:latin typeface="Times New Roman" panose="02020603050405020304" pitchFamily="18" charset="0"/>
                <a:cs typeface="Times New Roman" panose="02020603050405020304" pitchFamily="18" charset="0"/>
              </a:rPr>
              <a:t>Schedules AJA, NTC, BC, EC, and PC.</a:t>
            </a:r>
          </a:p>
          <a:p>
            <a:r>
              <a:rPr lang="en-US" dirty="0" smtClean="0">
                <a:latin typeface="Times New Roman" panose="02020603050405020304" pitchFamily="18" charset="0"/>
                <a:cs typeface="Times New Roman" panose="02020603050405020304" pitchFamily="18" charset="0"/>
              </a:rPr>
              <a:t>Can be used to offset Income, FIET, Insurance Premium, Utility, or a combination of the aforementioned taxes.</a:t>
            </a:r>
          </a:p>
          <a:p>
            <a:r>
              <a:rPr lang="en-US" dirty="0" smtClean="0">
                <a:latin typeface="Times New Roman" panose="02020603050405020304" pitchFamily="18" charset="0"/>
                <a:cs typeface="Times New Roman" panose="02020603050405020304" pitchFamily="18" charset="0"/>
              </a:rPr>
              <a:t>Credit may not exceed the taxpayer’s liability for the tax year</a:t>
            </a:r>
          </a:p>
          <a:p>
            <a:r>
              <a:rPr lang="en-US" dirty="0">
                <a:latin typeface="Times New Roman" panose="02020603050405020304" pitchFamily="18" charset="0"/>
                <a:cs typeface="Times New Roman" panose="02020603050405020304" pitchFamily="18" charset="0"/>
              </a:rPr>
              <a:t>Unused credit amounts may be carried forward for up to </a:t>
            </a:r>
            <a:r>
              <a:rPr lang="en-US" dirty="0" smtClean="0">
                <a:latin typeface="Times New Roman" panose="02020603050405020304" pitchFamily="18" charset="0"/>
                <a:cs typeface="Times New Roman" panose="02020603050405020304" pitchFamily="18" charset="0"/>
              </a:rPr>
              <a:t>5 </a:t>
            </a:r>
            <a:r>
              <a:rPr lang="en-US" dirty="0">
                <a:latin typeface="Times New Roman" panose="02020603050405020304" pitchFamily="18" charset="0"/>
                <a:cs typeface="Times New Roman" panose="02020603050405020304" pitchFamily="18" charset="0"/>
              </a:rPr>
              <a:t>years</a:t>
            </a:r>
          </a:p>
          <a:p>
            <a:r>
              <a:rPr lang="en-US" dirty="0" smtClean="0">
                <a:latin typeface="Times New Roman" panose="02020603050405020304" pitchFamily="18" charset="0"/>
                <a:cs typeface="Times New Roman" panose="02020603050405020304" pitchFamily="18" charset="0"/>
              </a:rPr>
              <a:t>Replaces both the Capital Credit, Made In Alabama Credit, and the Tariff Credit. No entity has qualified for the Tariff Credit, so there should be no Tariff Credits allowed on any returns for any years.</a:t>
            </a:r>
          </a:p>
          <a:p>
            <a:endParaRPr lang="en-US" dirty="0" smtClean="0"/>
          </a:p>
          <a:p>
            <a:endParaRPr lang="en-US" dirty="0" smtClean="0"/>
          </a:p>
          <a:p>
            <a:endParaRPr lang="en-US" dirty="0"/>
          </a:p>
          <a:p>
            <a:endParaRPr lang="en-US" b="1" dirty="0" smtClean="0"/>
          </a:p>
          <a:p>
            <a:endParaRPr lang="en-US" dirty="0"/>
          </a:p>
        </p:txBody>
      </p:sp>
    </p:spTree>
    <p:extLst>
      <p:ext uri="{BB962C8B-B14F-4D97-AF65-F5344CB8AC3E}">
        <p14:creationId xmlns:p14="http://schemas.microsoft.com/office/powerpoint/2010/main" val="29563413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Act 2015-555 (SB20)</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Tax Delinquency Amnesty Act</a:t>
            </a:r>
          </a:p>
        </p:txBody>
      </p:sp>
      <p:sp>
        <p:nvSpPr>
          <p:cNvPr id="8" name="Content Placeholder 7"/>
          <p:cNvSpPr>
            <a:spLocks noGrp="1"/>
          </p:cNvSpPr>
          <p:nvPr>
            <p:ph sz="half" idx="1"/>
          </p:nvPr>
        </p:nvSpPr>
        <p:spPr/>
        <p:txBody>
          <a:bodyPr/>
          <a:lstStyle/>
          <a:p>
            <a:r>
              <a:rPr lang="en-US" dirty="0">
                <a:solidFill>
                  <a:schemeClr val="tx1"/>
                </a:solidFill>
                <a:latin typeface="Times New Roman" panose="02020603050405020304" pitchFamily="18" charset="0"/>
                <a:cs typeface="Times New Roman" panose="02020603050405020304" pitchFamily="18" charset="0"/>
              </a:rPr>
              <a:t>Required the Department of Revenue establish a Tax Amnesty Program that run for two months in 2016 occurring July 1 through August 30, 2016.</a:t>
            </a:r>
          </a:p>
          <a:p>
            <a:endParaRPr lang="en-US" dirty="0"/>
          </a:p>
        </p:txBody>
      </p:sp>
      <p:sp>
        <p:nvSpPr>
          <p:cNvPr id="9" name="Content Placeholder 8"/>
          <p:cNvSpPr>
            <a:spLocks noGrp="1"/>
          </p:cNvSpPr>
          <p:nvPr>
            <p:ph sz="half" idx="2"/>
          </p:nvPr>
        </p:nvSpPr>
        <p:spPr/>
        <p:txBody>
          <a:bodyPr/>
          <a:lstStyle/>
          <a:p>
            <a:r>
              <a:rPr lang="en-US" dirty="0" smtClean="0">
                <a:latin typeface="Times New Roman" panose="02020603050405020304" pitchFamily="18" charset="0"/>
                <a:cs typeface="Times New Roman" panose="02020603050405020304" pitchFamily="18" charset="0"/>
              </a:rPr>
              <a:t>The number of applicants were 489</a:t>
            </a:r>
          </a:p>
          <a:p>
            <a:r>
              <a:rPr lang="en-US" dirty="0" smtClean="0">
                <a:latin typeface="Times New Roman" panose="02020603050405020304" pitchFamily="18" charset="0"/>
                <a:cs typeface="Times New Roman" panose="02020603050405020304" pitchFamily="18" charset="0"/>
              </a:rPr>
              <a:t>The number of applicants that qualified for amnesty 93</a:t>
            </a:r>
          </a:p>
          <a:p>
            <a:r>
              <a:rPr lang="en-US" dirty="0" smtClean="0">
                <a:latin typeface="Times New Roman" panose="02020603050405020304" pitchFamily="18" charset="0"/>
                <a:cs typeface="Times New Roman" panose="02020603050405020304" pitchFamily="18" charset="0"/>
              </a:rPr>
              <a:t>The dollar amount collected to date $399,202.00</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365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Act 2015-555 (SB20)</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Tax Delinquency Amnesty Act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3306730"/>
              </p:ext>
            </p:extLst>
          </p:nvPr>
        </p:nvGraphicFramePr>
        <p:xfrm>
          <a:off x="3132498" y="2498756"/>
          <a:ext cx="5540722" cy="2036082"/>
        </p:xfrm>
        <a:graphic>
          <a:graphicData uri="http://schemas.openxmlformats.org/drawingml/2006/table">
            <a:tbl>
              <a:tblPr>
                <a:tableStyleId>{5C22544A-7EE6-4342-B048-85BDC9FD1C3A}</a:tableStyleId>
              </a:tblPr>
              <a:tblGrid>
                <a:gridCol w="2153523"/>
                <a:gridCol w="1222855"/>
                <a:gridCol w="1071351"/>
                <a:gridCol w="1092993"/>
              </a:tblGrid>
              <a:tr h="293807">
                <a:tc gridSpan="4">
                  <a:txBody>
                    <a:bodyPr/>
                    <a:lstStyle/>
                    <a:p>
                      <a:pPr algn="ctr" fontAlgn="b"/>
                      <a:r>
                        <a:rPr lang="en-US" sz="1100" u="none" strike="noStrike">
                          <a:effectLst/>
                        </a:rPr>
                        <a:t>Individual and Corporate Division Amnesty Application Numbers</a:t>
                      </a:r>
                      <a:endParaRPr lang="en-US" sz="1100" b="0" i="0" u="none" strike="noStrike">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r>
              <a:tr h="293807">
                <a:tc>
                  <a:txBody>
                    <a:bodyPr/>
                    <a:lstStyle/>
                    <a:p>
                      <a:pPr algn="ctr" fontAlgn="ctr"/>
                      <a:r>
                        <a:rPr lang="en-US" sz="1100" u="none" strike="noStrike">
                          <a:effectLst/>
                        </a:rPr>
                        <a:t>Tax Type</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Approved</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Unapproved</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Total</a:t>
                      </a:r>
                      <a:endParaRPr lang="en-US" sz="1100" b="0" i="0" u="none" strike="noStrike">
                        <a:effectLst/>
                        <a:latin typeface="Calibri" panose="020F0502020204030204" pitchFamily="34" charset="0"/>
                      </a:endParaRPr>
                    </a:p>
                  </a:txBody>
                  <a:tcPr marL="9525" marR="9525" marT="9525" marB="0" anchor="ctr"/>
                </a:tc>
              </a:tr>
              <a:tr h="273240">
                <a:tc>
                  <a:txBody>
                    <a:bodyPr/>
                    <a:lstStyle/>
                    <a:p>
                      <a:pPr algn="ctr" fontAlgn="ctr"/>
                      <a:r>
                        <a:rPr lang="en-US" sz="1100" u="none" strike="noStrike">
                          <a:effectLst/>
                        </a:rPr>
                        <a:t>Corporate Income Tax</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19</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5</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24</a:t>
                      </a:r>
                      <a:endParaRPr lang="en-US" sz="1100" b="0" i="0" u="none" strike="noStrike">
                        <a:effectLst/>
                        <a:latin typeface="Calibri" panose="020F0502020204030204" pitchFamily="34" charset="0"/>
                      </a:endParaRPr>
                    </a:p>
                  </a:txBody>
                  <a:tcPr marL="9525" marR="9525" marT="9525" marB="0" anchor="ctr"/>
                </a:tc>
              </a:tr>
              <a:tr h="293807">
                <a:tc>
                  <a:txBody>
                    <a:bodyPr/>
                    <a:lstStyle/>
                    <a:p>
                      <a:pPr algn="ctr" fontAlgn="ctr"/>
                      <a:r>
                        <a:rPr lang="en-US" sz="1100" u="none" strike="noStrike">
                          <a:effectLst/>
                        </a:rPr>
                        <a:t>Business Privilege Tax</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30</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14</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44</a:t>
                      </a:r>
                      <a:endParaRPr lang="en-US" sz="1100" b="0" i="0" u="none" strike="noStrike">
                        <a:effectLst/>
                        <a:latin typeface="Calibri" panose="020F0502020204030204" pitchFamily="34" charset="0"/>
                      </a:endParaRPr>
                    </a:p>
                  </a:txBody>
                  <a:tcPr marL="9525" marR="9525" marT="9525" marB="0" anchor="ctr"/>
                </a:tc>
              </a:tr>
              <a:tr h="293807">
                <a:tc>
                  <a:txBody>
                    <a:bodyPr/>
                    <a:lstStyle/>
                    <a:p>
                      <a:pPr algn="ctr" fontAlgn="ctr"/>
                      <a:r>
                        <a:rPr lang="en-US" sz="1100" u="none" strike="noStrike">
                          <a:effectLst/>
                        </a:rPr>
                        <a:t>Individual Income Tax</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37</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166</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203</a:t>
                      </a:r>
                      <a:endParaRPr lang="en-US" sz="1100" b="0" i="0" u="none" strike="noStrike">
                        <a:effectLst/>
                        <a:latin typeface="Calibri" panose="020F0502020204030204" pitchFamily="34" charset="0"/>
                      </a:endParaRPr>
                    </a:p>
                  </a:txBody>
                  <a:tcPr marL="9525" marR="9525" marT="9525" marB="0" anchor="ctr"/>
                </a:tc>
              </a:tr>
              <a:tr h="293807">
                <a:tc>
                  <a:txBody>
                    <a:bodyPr/>
                    <a:lstStyle/>
                    <a:p>
                      <a:pPr algn="ctr" fontAlgn="ctr"/>
                      <a:r>
                        <a:rPr lang="en-US" sz="1100" u="none" strike="noStrike">
                          <a:effectLst/>
                        </a:rPr>
                        <a:t>Financial Institution Excise Tax</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1</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1</a:t>
                      </a:r>
                      <a:endParaRPr lang="en-US" sz="1100" b="0" i="0" u="none" strike="noStrike">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2</a:t>
                      </a:r>
                      <a:endParaRPr lang="en-US" sz="1100" b="0" i="0" u="none" strike="noStrike">
                        <a:effectLst/>
                        <a:latin typeface="Calibri" panose="020F0502020204030204" pitchFamily="34" charset="0"/>
                      </a:endParaRPr>
                    </a:p>
                  </a:txBody>
                  <a:tcPr marL="9525" marR="9525" marT="9525" marB="0" anchor="ctr"/>
                </a:tc>
              </a:tr>
              <a:tr h="293807">
                <a:tc>
                  <a:txBody>
                    <a:bodyPr/>
                    <a:lstStyle/>
                    <a:p>
                      <a:pPr algn="ctr" fontAlgn="ctr"/>
                      <a:r>
                        <a:rPr lang="en-US" sz="1100" u="none" strike="noStrike">
                          <a:effectLst/>
                        </a:rPr>
                        <a:t>Withholding</a:t>
                      </a:r>
                      <a:endParaRPr lang="en-US" sz="1100" b="0" i="0" u="none" strike="noStrike">
                        <a:effectLst/>
                        <a:latin typeface="Calibri" panose="020F0502020204030204" pitchFamily="34" charset="0"/>
                      </a:endParaRPr>
                    </a:p>
                  </a:txBody>
                  <a:tcPr marL="9525" marR="9525" marT="9525" marB="0" anchor="ctr"/>
                </a:tc>
                <a:tc>
                  <a:txBody>
                    <a:bodyPr/>
                    <a:lstStyle/>
                    <a:p>
                      <a:pPr algn="ctr" fontAlgn="b"/>
                      <a:r>
                        <a:rPr lang="en-US" sz="1100" u="none" strike="noStrike">
                          <a:effectLst/>
                        </a:rPr>
                        <a:t>6</a:t>
                      </a:r>
                      <a:endParaRPr lang="en-US" sz="1100" b="0" i="0" u="none" strike="noStrike">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a:t>
                      </a:r>
                      <a:endParaRPr lang="en-US" sz="1100" b="0" i="0" u="none" strike="noStrike">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16</a:t>
                      </a:r>
                      <a:endParaRPr lang="en-US" sz="1100" b="0" i="0" u="none" strike="noStrike" dirty="0">
                        <a:effectLst/>
                        <a:latin typeface="Calibri" panose="020F0502020204030204" pitchFamily="34" charset="0"/>
                      </a:endParaRPr>
                    </a:p>
                  </a:txBody>
                  <a:tcPr marL="9525" marR="9525" marT="9525" marB="0" anchor="b"/>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46483126"/>
              </p:ext>
            </p:extLst>
          </p:nvPr>
        </p:nvGraphicFramePr>
        <p:xfrm>
          <a:off x="3464459" y="4747595"/>
          <a:ext cx="4876800" cy="1000125"/>
        </p:xfrm>
        <a:graphic>
          <a:graphicData uri="http://schemas.openxmlformats.org/drawingml/2006/table">
            <a:tbl>
              <a:tblPr>
                <a:tableStyleId>{5C22544A-7EE6-4342-B048-85BDC9FD1C3A}</a:tableStyleId>
              </a:tblPr>
              <a:tblGrid>
                <a:gridCol w="1893010"/>
                <a:gridCol w="1078096"/>
                <a:gridCol w="941749"/>
                <a:gridCol w="963945"/>
              </a:tblGrid>
              <a:tr h="200025">
                <a:tc>
                  <a:txBody>
                    <a:bodyPr/>
                    <a:lstStyle/>
                    <a:p>
                      <a:pPr algn="l" fontAlgn="ctr"/>
                      <a:r>
                        <a:rPr lang="en-US" sz="850" u="none" strike="noStrike">
                          <a:effectLst/>
                        </a:rPr>
                        <a:t>Account Type</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US" sz="850" u="none" strike="noStrike">
                          <a:effectLst/>
                        </a:rPr>
                        <a:t>Number of Taxpayers</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US" sz="850" u="none" strike="noStrike">
                          <a:effectLst/>
                        </a:rPr>
                        <a:t>Number of Returns</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US" sz="850" u="none" strike="noStrike">
                          <a:effectLst/>
                        </a:rPr>
                        <a:t>Amnesty Payments</a:t>
                      </a:r>
                      <a:endParaRPr lang="en-US" sz="850" b="0" i="0" u="none" strike="noStrike">
                        <a:solidFill>
                          <a:srgbClr val="000000"/>
                        </a:solidFill>
                        <a:effectLst/>
                        <a:latin typeface="Arial" panose="020B0604020202020204" pitchFamily="34" charset="0"/>
                      </a:endParaRPr>
                    </a:p>
                  </a:txBody>
                  <a:tcPr marL="9525" marR="9525" marT="9525" marB="0" anchor="ctr"/>
                </a:tc>
              </a:tr>
              <a:tr h="200025">
                <a:tc>
                  <a:txBody>
                    <a:bodyPr/>
                    <a:lstStyle/>
                    <a:p>
                      <a:pPr algn="l" fontAlgn="ctr"/>
                      <a:r>
                        <a:rPr lang="en-US" sz="850" u="none" strike="noStrike">
                          <a:effectLst/>
                        </a:rPr>
                        <a:t>Business Income Tax</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1</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5</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$370,230 </a:t>
                      </a:r>
                      <a:endParaRPr lang="en-US" sz="850" b="0" i="0" u="none" strike="noStrike">
                        <a:solidFill>
                          <a:srgbClr val="000000"/>
                        </a:solidFill>
                        <a:effectLst/>
                        <a:latin typeface="Arial" panose="020B0604020202020204" pitchFamily="34" charset="0"/>
                      </a:endParaRPr>
                    </a:p>
                  </a:txBody>
                  <a:tcPr marL="9525" marR="9525" marT="9525" marB="0" anchor="ctr"/>
                </a:tc>
              </a:tr>
              <a:tr h="200025">
                <a:tc>
                  <a:txBody>
                    <a:bodyPr/>
                    <a:lstStyle/>
                    <a:p>
                      <a:pPr algn="l" fontAlgn="ctr"/>
                      <a:r>
                        <a:rPr lang="en-US" sz="850" u="none" strike="noStrike">
                          <a:effectLst/>
                        </a:rPr>
                        <a:t>Business Privilege Tax</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4</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9</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$23,463 </a:t>
                      </a:r>
                      <a:endParaRPr lang="en-US" sz="850" b="0" i="0" u="none" strike="noStrike">
                        <a:solidFill>
                          <a:srgbClr val="000000"/>
                        </a:solidFill>
                        <a:effectLst/>
                        <a:latin typeface="Arial" panose="020B0604020202020204" pitchFamily="34" charset="0"/>
                      </a:endParaRPr>
                    </a:p>
                  </a:txBody>
                  <a:tcPr marL="9525" marR="9525" marT="9525" marB="0" anchor="ctr"/>
                </a:tc>
              </a:tr>
              <a:tr h="200025">
                <a:tc>
                  <a:txBody>
                    <a:bodyPr/>
                    <a:lstStyle/>
                    <a:p>
                      <a:pPr algn="l" fontAlgn="ctr"/>
                      <a:r>
                        <a:rPr lang="en-US" sz="850" u="none" strike="noStrike">
                          <a:effectLst/>
                        </a:rPr>
                        <a:t>Fiduciary Tax</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1</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2</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$107 </a:t>
                      </a:r>
                      <a:endParaRPr lang="en-US" sz="850" b="0" i="0" u="none" strike="noStrike">
                        <a:solidFill>
                          <a:srgbClr val="000000"/>
                        </a:solidFill>
                        <a:effectLst/>
                        <a:latin typeface="Arial" panose="020B0604020202020204" pitchFamily="34" charset="0"/>
                      </a:endParaRPr>
                    </a:p>
                  </a:txBody>
                  <a:tcPr marL="9525" marR="9525" marT="9525" marB="0" anchor="ctr"/>
                </a:tc>
              </a:tr>
              <a:tr h="200025">
                <a:tc>
                  <a:txBody>
                    <a:bodyPr/>
                    <a:lstStyle/>
                    <a:p>
                      <a:pPr algn="l" fontAlgn="ctr"/>
                      <a:r>
                        <a:rPr lang="en-US" sz="850" u="none" strike="noStrike">
                          <a:effectLst/>
                        </a:rPr>
                        <a:t>Individual Income Tax</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4</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a:effectLst/>
                        </a:rPr>
                        <a:t>8</a:t>
                      </a:r>
                      <a:endParaRPr lang="en-US" sz="85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850" u="none" strike="noStrike" dirty="0">
                          <a:effectLst/>
                        </a:rPr>
                        <a:t>$5,402 </a:t>
                      </a:r>
                      <a:endParaRPr lang="en-US" sz="850" b="0" i="0" u="none" strike="noStrike" dirty="0">
                        <a:solidFill>
                          <a:srgbClr val="000000"/>
                        </a:solidFill>
                        <a:effectLst/>
                        <a:latin typeface="Arial" panose="020B0604020202020204" pitchFamily="34" charset="0"/>
                      </a:endParaRPr>
                    </a:p>
                  </a:txBody>
                  <a:tcPr marL="9525" marR="9525" marT="9525" marB="0" anchor="ctr"/>
                </a:tc>
              </a:tr>
            </a:tbl>
          </a:graphicData>
        </a:graphic>
      </p:graphicFrame>
    </p:spTree>
    <p:extLst>
      <p:ext uri="{BB962C8B-B14F-4D97-AF65-F5344CB8AC3E}">
        <p14:creationId xmlns:p14="http://schemas.microsoft.com/office/powerpoint/2010/main" val="827470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z="4800" dirty="0"/>
              <a:t>	</a:t>
            </a:r>
            <a:r>
              <a:rPr lang="en-US" altLang="en-US" sz="4800" dirty="0" smtClean="0"/>
              <a:t>Business Rules</a:t>
            </a:r>
            <a:endParaRPr lang="en-US" altLang="en-US" sz="4800"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47974" y="2618399"/>
            <a:ext cx="3545631" cy="3474720"/>
          </a:xfrm>
        </p:spPr>
      </p:pic>
    </p:spTree>
    <p:extLst>
      <p:ext uri="{BB962C8B-B14F-4D97-AF65-F5344CB8AC3E}">
        <p14:creationId xmlns:p14="http://schemas.microsoft.com/office/powerpoint/2010/main" val="231342114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 2013-088</a:t>
            </a:r>
            <a:br>
              <a:rPr lang="en-US" dirty="0" smtClean="0"/>
            </a:br>
            <a:r>
              <a:rPr lang="en-US" dirty="0" smtClean="0"/>
              <a:t>Red Tape Reduction Act</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Requires Business Rules be reviewed every 5 years</a:t>
            </a:r>
          </a:p>
          <a:p>
            <a:r>
              <a:rPr lang="en-US" dirty="0" smtClean="0"/>
              <a:t>Steps currently underway to review all existing rules to bring the Department into compliance before the first deadline of July 2018. </a:t>
            </a:r>
          </a:p>
          <a:p>
            <a:r>
              <a:rPr lang="en-US" dirty="0" smtClean="0"/>
              <a:t>Each Section should be reviewing all business rules which apply to them and making the appropriate response in Lotus Notes as to whether they need to be amended, repealed, or no change (reviewed).</a:t>
            </a:r>
          </a:p>
          <a:p>
            <a:endParaRPr lang="en-US" dirty="0"/>
          </a:p>
        </p:txBody>
      </p:sp>
      <p:pic>
        <p:nvPicPr>
          <p:cNvPr id="5" name="Picture 2" descr="C:\Users\tamera.harrell\AppData\Local\Microsoft\Windows\Temporary Internet Files\Content.IE5\4V52HEQ1\MC900441740[1].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95034" y="2560321"/>
            <a:ext cx="3204926" cy="36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88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8222"/>
          </a:xfrm>
        </p:spPr>
        <p:txBody>
          <a:bodyPr>
            <a:normAutofit fontScale="90000"/>
          </a:bodyPr>
          <a:lstStyle/>
          <a:p>
            <a:r>
              <a:rPr lang="en-US" dirty="0" smtClean="0">
                <a:latin typeface="Times New Roman" panose="02020603050405020304" pitchFamily="18" charset="0"/>
                <a:cs typeface="Times New Roman" panose="02020603050405020304" pitchFamily="18" charset="0"/>
              </a:rPr>
              <a:t>Act 2016-102 (HB 34)</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Alabama Renewal Act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58331" y="1853247"/>
            <a:ext cx="9601196" cy="4374557"/>
          </a:xfrm>
        </p:spPr>
        <p:txBody>
          <a:bodyPr>
            <a:normAutofit fontScale="70000" lnSpcReduction="20000"/>
          </a:bodyPr>
          <a:lstStyle/>
          <a:p>
            <a:endParaRPr lang="en-US" sz="2600" dirty="0" smtClean="0">
              <a:solidFill>
                <a:schemeClr val="tx1"/>
              </a:solidFill>
              <a:latin typeface="Times New Roman" panose="02020603050405020304" pitchFamily="18" charset="0"/>
              <a:cs typeface="Times New Roman" panose="02020603050405020304" pitchFamily="18" charset="0"/>
            </a:endParaRPr>
          </a:p>
          <a:p>
            <a:endParaRPr lang="en-US" sz="2600" dirty="0">
              <a:solidFill>
                <a:schemeClr val="tx1"/>
              </a:solidFill>
              <a:latin typeface="Times New Roman" panose="02020603050405020304" pitchFamily="18" charset="0"/>
              <a:cs typeface="Times New Roman" panose="02020603050405020304" pitchFamily="18" charset="0"/>
            </a:endParaRPr>
          </a:p>
          <a:p>
            <a:pPr>
              <a:lnSpc>
                <a:spcPct val="120000"/>
              </a:lnSpc>
            </a:pPr>
            <a:r>
              <a:rPr lang="en-US" sz="2600" dirty="0" smtClean="0">
                <a:solidFill>
                  <a:schemeClr val="tx1"/>
                </a:solidFill>
                <a:latin typeface="Times New Roman" panose="02020603050405020304" pitchFamily="18" charset="0"/>
                <a:cs typeface="Times New Roman" panose="02020603050405020304" pitchFamily="18" charset="0"/>
              </a:rPr>
              <a:t>The Alabama Renewal Act establishes </a:t>
            </a:r>
            <a:r>
              <a:rPr lang="en-US" sz="2600" dirty="0">
                <a:solidFill>
                  <a:schemeClr val="tx1"/>
                </a:solidFill>
                <a:latin typeface="Times New Roman" panose="02020603050405020304" pitchFamily="18" charset="0"/>
                <a:cs typeface="Times New Roman" panose="02020603050405020304" pitchFamily="18" charset="0"/>
              </a:rPr>
              <a:t>two new income tax credits for the growth of business and industry in Alabama</a:t>
            </a:r>
            <a:r>
              <a:rPr lang="en-US" sz="2600" dirty="0" smtClean="0">
                <a:solidFill>
                  <a:schemeClr val="tx1"/>
                </a:solidFill>
                <a:latin typeface="Times New Roman" panose="02020603050405020304" pitchFamily="18" charset="0"/>
                <a:cs typeface="Times New Roman" panose="02020603050405020304" pitchFamily="18" charset="0"/>
              </a:rPr>
              <a:t>: The </a:t>
            </a:r>
            <a:r>
              <a:rPr lang="en-US" sz="2600" b="1" dirty="0">
                <a:solidFill>
                  <a:schemeClr val="tx1"/>
                </a:solidFill>
                <a:latin typeface="Times New Roman" panose="02020603050405020304" pitchFamily="18" charset="0"/>
                <a:cs typeface="Times New Roman" panose="02020603050405020304" pitchFamily="18" charset="0"/>
              </a:rPr>
              <a:t>Port Credit </a:t>
            </a:r>
            <a:r>
              <a:rPr lang="en-US" sz="2600" dirty="0">
                <a:solidFill>
                  <a:schemeClr val="tx1"/>
                </a:solidFill>
                <a:latin typeface="Times New Roman" panose="02020603050405020304" pitchFamily="18" charset="0"/>
                <a:cs typeface="Times New Roman" panose="02020603050405020304" pitchFamily="18" charset="0"/>
              </a:rPr>
              <a:t>and the </a:t>
            </a:r>
            <a:r>
              <a:rPr lang="en-US" sz="2600" b="1" dirty="0">
                <a:solidFill>
                  <a:schemeClr val="tx1"/>
                </a:solidFill>
                <a:latin typeface="Times New Roman" panose="02020603050405020304" pitchFamily="18" charset="0"/>
                <a:cs typeface="Times New Roman" panose="02020603050405020304" pitchFamily="18" charset="0"/>
              </a:rPr>
              <a:t>Growing Alabama </a:t>
            </a:r>
            <a:r>
              <a:rPr lang="en-US" sz="2600" b="1" dirty="0" smtClean="0">
                <a:solidFill>
                  <a:schemeClr val="tx1"/>
                </a:solidFill>
                <a:latin typeface="Times New Roman" panose="02020603050405020304" pitchFamily="18" charset="0"/>
                <a:cs typeface="Times New Roman" panose="02020603050405020304" pitchFamily="18" charset="0"/>
              </a:rPr>
              <a:t>Act Credit</a:t>
            </a:r>
            <a:r>
              <a:rPr lang="en-US" sz="2600" dirty="0" smtClean="0">
                <a:solidFill>
                  <a:schemeClr val="tx1"/>
                </a:solidFill>
                <a:latin typeface="Times New Roman" panose="02020603050405020304" pitchFamily="18" charset="0"/>
                <a:cs typeface="Times New Roman" panose="02020603050405020304" pitchFamily="18" charset="0"/>
              </a:rPr>
              <a:t>.</a:t>
            </a:r>
            <a:endParaRPr lang="en-US" sz="2600" b="1" dirty="0" smtClean="0">
              <a:solidFill>
                <a:schemeClr val="tx1"/>
              </a:solidFill>
              <a:latin typeface="Times New Roman" panose="02020603050405020304" pitchFamily="18" charset="0"/>
              <a:cs typeface="Times New Roman" panose="02020603050405020304" pitchFamily="18" charset="0"/>
            </a:endParaRPr>
          </a:p>
          <a:p>
            <a:r>
              <a:rPr lang="en-US" sz="2600" dirty="0" smtClean="0">
                <a:solidFill>
                  <a:schemeClr val="tx1"/>
                </a:solidFill>
                <a:latin typeface="Times New Roman" panose="02020603050405020304" pitchFamily="18" charset="0"/>
                <a:cs typeface="Times New Roman" panose="02020603050405020304" pitchFamily="18" charset="0"/>
              </a:rPr>
              <a:t>The Port Credit is awarded to a company engaged in manufacturing, warehousing, or distribution which uses the state’s water, air, or rail ports and is based on the users increased cargo volume through such facilities. </a:t>
            </a:r>
          </a:p>
          <a:p>
            <a:r>
              <a:rPr lang="en-US" sz="2600" dirty="0">
                <a:solidFill>
                  <a:schemeClr val="tx1"/>
                </a:solidFill>
                <a:latin typeface="Times New Roman" panose="02020603050405020304" pitchFamily="18" charset="0"/>
                <a:cs typeface="Times New Roman" panose="02020603050405020304" pitchFamily="18" charset="0"/>
              </a:rPr>
              <a:t>The Act establishes the Alabama Renewal Commission in order to award the Port Credit.</a:t>
            </a:r>
          </a:p>
          <a:p>
            <a:r>
              <a:rPr lang="en-US" sz="2600" dirty="0" smtClean="0">
                <a:solidFill>
                  <a:schemeClr val="tx1"/>
                </a:solidFill>
                <a:latin typeface="Times New Roman" panose="02020603050405020304" pitchFamily="18" charset="0"/>
                <a:cs typeface="Times New Roman" panose="02020603050405020304" pitchFamily="18" charset="0"/>
              </a:rPr>
              <a:t>The </a:t>
            </a:r>
            <a:r>
              <a:rPr lang="en-US" sz="2600" dirty="0">
                <a:solidFill>
                  <a:schemeClr val="tx1"/>
                </a:solidFill>
                <a:latin typeface="Times New Roman" panose="02020603050405020304" pitchFamily="18" charset="0"/>
                <a:cs typeface="Times New Roman" panose="02020603050405020304" pitchFamily="18" charset="0"/>
              </a:rPr>
              <a:t>Port Credit is awarded based on </a:t>
            </a:r>
            <a:r>
              <a:rPr lang="en-US" sz="2600" dirty="0" smtClean="0">
                <a:solidFill>
                  <a:schemeClr val="tx1"/>
                </a:solidFill>
                <a:latin typeface="Times New Roman" panose="02020603050405020304" pitchFamily="18" charset="0"/>
                <a:cs typeface="Times New Roman" panose="02020603050405020304" pitchFamily="18" charset="0"/>
              </a:rPr>
              <a:t>the Commission's determination as to whether granting a Port Credit will increase the use of the state’s port facilities leading to the creation of new, high paying jobs in the state, bringing in substantial capital to the state, and further promoting the economic development efforts of the state. </a:t>
            </a:r>
          </a:p>
          <a:p>
            <a:r>
              <a:rPr lang="en-US" sz="2600" dirty="0" smtClean="0">
                <a:solidFill>
                  <a:schemeClr val="tx1"/>
                </a:solidFill>
                <a:latin typeface="Times New Roman" panose="02020603050405020304" pitchFamily="18" charset="0"/>
                <a:cs typeface="Times New Roman" panose="02020603050405020304" pitchFamily="18" charset="0"/>
              </a:rPr>
              <a:t>The Alabama Renewal Act will sunset after the 2020 fiscal year, but Port Credits awarded prior to or in effect on this date will remain. </a:t>
            </a:r>
          </a:p>
          <a:p>
            <a:endParaRPr lang="en-US" b="1" dirty="0" smtClean="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7464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Repeal of Alabama Rules</a:t>
            </a:r>
            <a:br>
              <a:rPr lang="en-US" dirty="0" smtClean="0"/>
            </a:br>
            <a:r>
              <a:rPr lang="en-US" dirty="0" smtClean="0"/>
              <a:t>810-3-34-.01 and 810-3-35-.01</a:t>
            </a:r>
            <a:endParaRPr lang="en-US" dirty="0"/>
          </a:p>
        </p:txBody>
      </p:sp>
      <p:sp>
        <p:nvSpPr>
          <p:cNvPr id="3" name="Content Placeholder 2"/>
          <p:cNvSpPr>
            <a:spLocks noGrp="1"/>
          </p:cNvSpPr>
          <p:nvPr>
            <p:ph sz="half" idx="1"/>
          </p:nvPr>
        </p:nvSpPr>
        <p:spPr>
          <a:xfrm>
            <a:off x="1298448" y="2560319"/>
            <a:ext cx="4718304" cy="3758837"/>
          </a:xfrm>
        </p:spPr>
        <p:txBody>
          <a:bodyPr>
            <a:normAutofit fontScale="85000" lnSpcReduction="20000"/>
          </a:bodyPr>
          <a:lstStyle/>
          <a:p>
            <a:r>
              <a:rPr lang="en-US" dirty="0" smtClean="0"/>
              <a:t>Provides </a:t>
            </a:r>
            <a:r>
              <a:rPr lang="en-US" smtClean="0"/>
              <a:t>guidance for AL </a:t>
            </a:r>
            <a:r>
              <a:rPr lang="en-US" dirty="0" smtClean="0"/>
              <a:t>Code Sections 40-18-34 and 40-18-35</a:t>
            </a:r>
          </a:p>
          <a:p>
            <a:r>
              <a:rPr lang="en-US" dirty="0" smtClean="0"/>
              <a:t>Alabama tied to federal taxable income in 1999</a:t>
            </a:r>
          </a:p>
          <a:p>
            <a:r>
              <a:rPr lang="en-US" dirty="0" smtClean="0"/>
              <a:t>Before 1999, these sections defined gross income of corporations and allowed certain deductions in calculating AL taxable income </a:t>
            </a:r>
          </a:p>
          <a:p>
            <a:r>
              <a:rPr lang="en-US" dirty="0" smtClean="0"/>
              <a:t>It was determined that no clarification was needed to any additions or subtractions required by the current version of AL Code Sections 40-18-34 and 40-18-35 except the federal income tax deduction.  </a:t>
            </a:r>
          </a:p>
          <a:p>
            <a:endParaRPr lang="en-US" dirty="0"/>
          </a:p>
        </p:txBody>
      </p:sp>
      <p:pic>
        <p:nvPicPr>
          <p:cNvPr id="5" name="Picture 2" descr="C:\Users\tamera.harrell\AppData\Local\Microsoft\Windows\Temporary Internet Files\Content.IE5\4V52HEQ1\MC900441740[1].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95034" y="2560321"/>
            <a:ext cx="3204926" cy="36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787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Changes in </a:t>
            </a:r>
            <a:br>
              <a:rPr lang="en-US" dirty="0" smtClean="0"/>
            </a:br>
            <a:r>
              <a:rPr lang="en-US" dirty="0" smtClean="0"/>
              <a:t>Federal Income Tax Deduction</a:t>
            </a:r>
            <a:endParaRPr lang="en-US" dirty="0"/>
          </a:p>
        </p:txBody>
      </p:sp>
      <p:sp>
        <p:nvSpPr>
          <p:cNvPr id="3" name="Content Placeholder 2"/>
          <p:cNvSpPr>
            <a:spLocks noGrp="1"/>
          </p:cNvSpPr>
          <p:nvPr>
            <p:ph sz="half" idx="1"/>
          </p:nvPr>
        </p:nvSpPr>
        <p:spPr>
          <a:xfrm>
            <a:off x="1298448" y="2560319"/>
            <a:ext cx="4718304" cy="3669031"/>
          </a:xfrm>
        </p:spPr>
        <p:txBody>
          <a:bodyPr>
            <a:normAutofit fontScale="77500" lnSpcReduction="20000"/>
          </a:bodyPr>
          <a:lstStyle/>
          <a:p>
            <a:r>
              <a:rPr lang="en-US" dirty="0" smtClean="0"/>
              <a:t>Changes apply to Corporate Income Tax and Financial Institutions Excise Tax</a:t>
            </a:r>
          </a:p>
          <a:p>
            <a:r>
              <a:rPr lang="en-US" dirty="0" smtClean="0"/>
              <a:t>New rules apply to tax years beginning after August 29, 2016. See AL Rule 810-3-35-.01</a:t>
            </a:r>
          </a:p>
          <a:p>
            <a:r>
              <a:rPr lang="en-US" dirty="0" smtClean="0"/>
              <a:t>Allocation of federal taxes paid by a federal consolidated group no longer based on IRC 1552 method. New method consistent with IRC 1552 (a)(1).</a:t>
            </a:r>
          </a:p>
          <a:p>
            <a:r>
              <a:rPr lang="en-US" dirty="0" smtClean="0"/>
              <a:t>Alternative Minimum Tax (AMT) paid is deductible as federal taxes paid.  Alternative Minimum Taxable Income is used to allocate the AMT paid to members of a federal consolidated group.</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8996" y="2560638"/>
            <a:ext cx="4243508" cy="3309937"/>
          </a:xfrm>
        </p:spPr>
      </p:pic>
    </p:spTree>
    <p:extLst>
      <p:ext uri="{BB962C8B-B14F-4D97-AF65-F5344CB8AC3E}">
        <p14:creationId xmlns:p14="http://schemas.microsoft.com/office/powerpoint/2010/main" val="1513855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3512744" y="606582"/>
            <a:ext cx="4718050" cy="2154725"/>
          </a:xfrm>
        </p:spPr>
      </p:pic>
      <p:sp>
        <p:nvSpPr>
          <p:cNvPr id="3" name="Content Placeholder 2"/>
          <p:cNvSpPr>
            <a:spLocks noGrp="1"/>
          </p:cNvSpPr>
          <p:nvPr>
            <p:ph type="subTitle" idx="4294967295"/>
          </p:nvPr>
        </p:nvSpPr>
        <p:spPr>
          <a:xfrm>
            <a:off x="733331" y="2661719"/>
            <a:ext cx="10843626" cy="4196281"/>
          </a:xfrm>
        </p:spPr>
        <p:txBody>
          <a:bodyPr>
            <a:normAutofit fontScale="55000" lnSpcReduction="20000"/>
          </a:bodyPr>
          <a:lstStyle/>
          <a:p>
            <a:r>
              <a:rPr lang="en-US" dirty="0" smtClean="0">
                <a:latin typeface="Times New Roman" panose="02020603050405020304" pitchFamily="18" charset="0"/>
                <a:cs typeface="Times New Roman" panose="02020603050405020304" pitchFamily="18" charset="0"/>
              </a:rPr>
              <a:t>The Multistate Tax Commission (MTC) is an intergovernmental state tax agency working on behalf of states and taxpayers to administer, equitably and efficiently, tax laws that apply to multistate and multinational enterprises.  One of the responsibilities of MTC is to maintain the model of the Uniform Division of Income for Tax Purposes Act (UDITPA) and the model rules and regulations interpreting that model statute.   </a:t>
            </a:r>
            <a:endParaRPr lang="en-US" sz="2400" dirty="0" smtClean="0">
              <a:solidFill>
                <a:schemeClr val="tx1"/>
              </a:solidFill>
              <a:latin typeface="Times New Roman" panose="02020603050405020304" pitchFamily="18" charset="0"/>
              <a:cs typeface="Times New Roman" panose="02020603050405020304" pitchFamily="18" charset="0"/>
            </a:endParaRPr>
          </a:p>
          <a:p>
            <a:r>
              <a:rPr lang="en-US" dirty="0" smtClean="0">
                <a:solidFill>
                  <a:schemeClr val="tx1"/>
                </a:solidFill>
                <a:latin typeface="Times New Roman" panose="02020603050405020304" pitchFamily="18" charset="0"/>
                <a:cs typeface="Times New Roman" panose="02020603050405020304" pitchFamily="18" charset="0"/>
              </a:rPr>
              <a:t>This year Revenue repealed their existing Code of AL, Chapter 27 of Title 40 (UDITPA) rules numbered AL Rules 810-27-1-4-.01 through 810-27-1-4-.19.  The numbering system of these rules were not consistent with the numbering system of other rules and necessitated their repeal. </a:t>
            </a:r>
            <a:endParaRPr lang="en-US" sz="2400" dirty="0" smtClean="0">
              <a:solidFill>
                <a:schemeClr val="tx1"/>
              </a:solidFill>
              <a:latin typeface="Times New Roman" panose="02020603050405020304" pitchFamily="18" charset="0"/>
              <a:cs typeface="Times New Roman" panose="02020603050405020304" pitchFamily="18" charset="0"/>
            </a:endParaRPr>
          </a:p>
          <a:p>
            <a:r>
              <a:rPr lang="en-US" dirty="0" smtClean="0">
                <a:solidFill>
                  <a:schemeClr val="tx1"/>
                </a:solidFill>
                <a:latin typeface="Times New Roman" panose="02020603050405020304" pitchFamily="18" charset="0"/>
                <a:cs typeface="Times New Roman" panose="02020603050405020304" pitchFamily="18" charset="0"/>
              </a:rPr>
              <a:t>AL Rules 810-27-1-.01 through 810-27-1-.19 less 810-27-1-.03 have replaced the existing rules.  Largely consistent with the repealed rules, but the material changes include:</a:t>
            </a:r>
          </a:p>
          <a:p>
            <a:pPr marL="914400" lvl="1" indent="-457200">
              <a:buFont typeface="+mj-lt"/>
              <a:buAutoNum type="arabicPeriod"/>
            </a:pPr>
            <a:r>
              <a:rPr lang="en-US" sz="2900" dirty="0" smtClean="0">
                <a:solidFill>
                  <a:schemeClr val="tx1"/>
                </a:solidFill>
                <a:latin typeface="Times New Roman" panose="02020603050405020304" pitchFamily="18" charset="0"/>
                <a:cs typeface="Times New Roman" panose="02020603050405020304" pitchFamily="18" charset="0"/>
              </a:rPr>
              <a:t>Business Income definition consistent with Code of AL, Section 40-27-1.1.  Several rules were updated, but see primary changes in AL Rule 810-27-1-.01</a:t>
            </a:r>
          </a:p>
          <a:p>
            <a:pPr marL="914400" lvl="1" indent="-457200">
              <a:buFont typeface="+mj-lt"/>
              <a:buAutoNum type="arabicPeriod"/>
            </a:pPr>
            <a:r>
              <a:rPr lang="en-US" sz="2900" dirty="0" smtClean="0">
                <a:solidFill>
                  <a:schemeClr val="tx1"/>
                </a:solidFill>
                <a:latin typeface="Times New Roman" panose="02020603050405020304" pitchFamily="18" charset="0"/>
                <a:cs typeface="Times New Roman" panose="02020603050405020304" pitchFamily="18" charset="0"/>
              </a:rPr>
              <a:t>Compensation should include payments made for leased employees.  See AL Rule 810-27-1-.13</a:t>
            </a:r>
          </a:p>
          <a:p>
            <a:pPr marL="914400" lvl="1" indent="-457200">
              <a:buFont typeface="+mj-lt"/>
              <a:buAutoNum type="arabicPeriod"/>
            </a:pPr>
            <a:r>
              <a:rPr lang="en-US" sz="2900" dirty="0" smtClean="0">
                <a:solidFill>
                  <a:schemeClr val="tx1"/>
                </a:solidFill>
                <a:latin typeface="Times New Roman" panose="02020603050405020304" pitchFamily="18" charset="0"/>
                <a:cs typeface="Times New Roman" panose="02020603050405020304" pitchFamily="18" charset="0"/>
              </a:rPr>
              <a:t>Special Rules for the allocation and apportionment of income for Telecommunications companies were added, See AL Rule 810-27-1-.18.07</a:t>
            </a:r>
          </a:p>
          <a:p>
            <a:pPr marL="914400" lvl="1" indent="-457200">
              <a:buFont typeface="+mj-lt"/>
              <a:buAutoNum type="arabicPeriod"/>
            </a:pPr>
            <a:r>
              <a:rPr lang="en-US" sz="2900" dirty="0" smtClean="0">
                <a:solidFill>
                  <a:schemeClr val="tx1"/>
                </a:solidFill>
                <a:latin typeface="Times New Roman" panose="02020603050405020304" pitchFamily="18" charset="0"/>
                <a:cs typeface="Times New Roman" panose="02020603050405020304" pitchFamily="18" charset="0"/>
              </a:rPr>
              <a:t>Process added for taxpayers requesting alternative allocation and apportionment.  See  AL Rule 810-27-1-.18</a:t>
            </a:r>
          </a:p>
          <a:p>
            <a:pPr marL="914400" lvl="1" indent="-457200">
              <a:buFont typeface="+mj-lt"/>
              <a:buAutoNum type="arabicPeriod"/>
            </a:pPr>
            <a:r>
              <a:rPr lang="en-US" sz="2900" dirty="0" smtClean="0">
                <a:solidFill>
                  <a:schemeClr val="tx1"/>
                </a:solidFill>
                <a:latin typeface="Times New Roman" panose="02020603050405020304" pitchFamily="18" charset="0"/>
                <a:cs typeface="Times New Roman" panose="02020603050405020304" pitchFamily="18" charset="0"/>
              </a:rPr>
              <a:t>Special Industry rules were separated from AL Rule 810-27-1-.18 and into new rules, see AL Rules 810-27-1-.18.01 through 810-27-1-.01.07</a:t>
            </a:r>
          </a:p>
        </p:txBody>
      </p:sp>
    </p:spTree>
    <p:extLst>
      <p:ext uri="{BB962C8B-B14F-4D97-AF65-F5344CB8AC3E}">
        <p14:creationId xmlns:p14="http://schemas.microsoft.com/office/powerpoint/2010/main" val="3302731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3512744" y="685816"/>
            <a:ext cx="4718050" cy="2413000"/>
          </a:xfrm>
        </p:spPr>
      </p:pic>
      <p:sp>
        <p:nvSpPr>
          <p:cNvPr id="3" name="Content Placeholder 2"/>
          <p:cNvSpPr>
            <a:spLocks noGrp="1"/>
          </p:cNvSpPr>
          <p:nvPr>
            <p:ph type="subTitle" idx="4294967295"/>
          </p:nvPr>
        </p:nvSpPr>
        <p:spPr>
          <a:xfrm>
            <a:off x="1032095" y="3023857"/>
            <a:ext cx="10248523" cy="2969537"/>
          </a:xfrm>
        </p:spPr>
        <p:txBody>
          <a:bodyPr>
            <a:normAutofit fontScale="55000" lnSpcReduction="20000"/>
          </a:bodyPr>
          <a:lstStyle/>
          <a:p>
            <a:r>
              <a:rPr lang="en-US" dirty="0" smtClean="0">
                <a:latin typeface="Times New Roman" panose="02020603050405020304" pitchFamily="18" charset="0"/>
                <a:cs typeface="Times New Roman" panose="02020603050405020304" pitchFamily="18" charset="0"/>
              </a:rPr>
              <a:t>The MTC also maintains special rules for the allocation and apportionment of income from special industries.  One such industry that has special rules is the banking industry who file Financial Institution Excise Tax (FIET) in AL.</a:t>
            </a:r>
          </a:p>
          <a:p>
            <a:r>
              <a:rPr lang="en-US" dirty="0" smtClean="0">
                <a:latin typeface="Times New Roman" panose="02020603050405020304" pitchFamily="18" charset="0"/>
                <a:cs typeface="Times New Roman" panose="02020603050405020304" pitchFamily="18" charset="0"/>
              </a:rPr>
              <a:t>This year revenue adopted new MTC rules that change how the apportionment factor is calculated for FIET taxpayers. See AL Rule 810-9-1-.05</a:t>
            </a:r>
          </a:p>
          <a:p>
            <a:r>
              <a:rPr lang="en-US" dirty="0" smtClean="0">
                <a:latin typeface="Times New Roman" panose="02020603050405020304" pitchFamily="18" charset="0"/>
                <a:cs typeface="Times New Roman" panose="02020603050405020304" pitchFamily="18" charset="0"/>
              </a:rPr>
              <a:t> Material changes include:</a:t>
            </a:r>
          </a:p>
          <a:p>
            <a:pPr marL="914400" lvl="1" indent="-457200">
              <a:buFont typeface="+mj-lt"/>
              <a:buAutoNum type="arabicPeriod"/>
            </a:pPr>
            <a:r>
              <a:rPr lang="en-US" dirty="0" smtClean="0">
                <a:latin typeface="Times New Roman" panose="02020603050405020304" pitchFamily="18" charset="0"/>
                <a:cs typeface="Times New Roman" panose="02020603050405020304" pitchFamily="18" charset="0"/>
              </a:rPr>
              <a:t>Loan receivables excluded from the Property Factor. (SINAA no longer applies)</a:t>
            </a:r>
          </a:p>
          <a:p>
            <a:pPr marL="914400" lvl="1" indent="-457200">
              <a:buFont typeface="+mj-lt"/>
              <a:buAutoNum type="arabicPeriod"/>
            </a:pPr>
            <a:r>
              <a:rPr lang="en-US" dirty="0" smtClean="0">
                <a:latin typeface="Times New Roman" panose="02020603050405020304" pitchFamily="18" charset="0"/>
                <a:cs typeface="Times New Roman" panose="02020603050405020304" pitchFamily="18" charset="0"/>
              </a:rPr>
              <a:t>Added definitions for terms debit card and merchant discount.</a:t>
            </a:r>
          </a:p>
          <a:p>
            <a:pPr marL="914400" lvl="1" indent="-457200">
              <a:buFont typeface="+mj-lt"/>
              <a:buAutoNum type="arabicPeriod"/>
            </a:pPr>
            <a:r>
              <a:rPr lang="en-US" dirty="0" smtClean="0">
                <a:latin typeface="Times New Roman" panose="02020603050405020304" pitchFamily="18" charset="0"/>
                <a:cs typeface="Times New Roman" panose="02020603050405020304" pitchFamily="18" charset="0"/>
              </a:rPr>
              <a:t>Sourcing rules added for debit card fees and other fees associated with cards, merchant discounts and ATMs</a:t>
            </a:r>
          </a:p>
          <a:p>
            <a:pPr marL="914400" lvl="1" indent="-457200">
              <a:buFont typeface="+mj-lt"/>
              <a:buAutoNum type="arabicPeriod"/>
            </a:pPr>
            <a:r>
              <a:rPr lang="en-US" dirty="0" smtClean="0">
                <a:latin typeface="Times New Roman" panose="02020603050405020304" pitchFamily="18" charset="0"/>
                <a:cs typeface="Times New Roman" panose="02020603050405020304" pitchFamily="18" charset="0"/>
              </a:rPr>
              <a:t>All other receipts should be sourced according to AL Rules 810-27-1-.16 and 810-27-1-.17</a:t>
            </a:r>
          </a:p>
          <a:p>
            <a:pPr marL="457200" lvl="1" indent="0">
              <a:buNone/>
            </a:pP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These rules, while effective in March 2016, will have a delayed application and will be applicable for operating years beginning January 1, 2017.</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sz="2400" dirty="0" smtClean="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0463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524000" y="760492"/>
            <a:ext cx="8229600" cy="1548142"/>
          </a:xfrm>
        </p:spPr>
        <p:txBody>
          <a:bodyPr>
            <a:normAutofit/>
          </a:bodyPr>
          <a:lstStyle/>
          <a:p>
            <a:pPr eaLnBrk="1" hangingPunct="1"/>
            <a:r>
              <a:rPr lang="en-US" altLang="en-US" sz="4800" dirty="0"/>
              <a:t>  </a:t>
            </a:r>
            <a:r>
              <a:rPr lang="en-US" altLang="en-US" dirty="0"/>
              <a:t>Electronic Filing Information</a:t>
            </a:r>
            <a:br>
              <a:rPr lang="en-US" altLang="en-US" dirty="0"/>
            </a:br>
            <a:endParaRPr lang="en-US" altLang="en-US" dirty="0"/>
          </a:p>
        </p:txBody>
      </p:sp>
      <p:pic>
        <p:nvPicPr>
          <p:cNvPr id="573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768" y="2476877"/>
            <a:ext cx="59356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93170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274638"/>
            <a:ext cx="10972800" cy="1615934"/>
          </a:xfrm>
        </p:spPr>
        <p:txBody>
          <a:bodyPr/>
          <a:lstStyle/>
          <a:p>
            <a:pPr eaLnBrk="1" hangingPunct="1"/>
            <a:r>
              <a:rPr lang="en-US" altLang="en-US" sz="4800" b="1" dirty="0"/>
              <a:t>My Alabama Taxes</a:t>
            </a:r>
          </a:p>
        </p:txBody>
      </p:sp>
      <p:sp>
        <p:nvSpPr>
          <p:cNvPr id="15363" name="Text Placeholder 2"/>
          <p:cNvSpPr>
            <a:spLocks noGrp="1"/>
          </p:cNvSpPr>
          <p:nvPr>
            <p:ph type="body" sz="half" idx="1"/>
          </p:nvPr>
        </p:nvSpPr>
        <p:spPr>
          <a:xfrm>
            <a:off x="679010" y="1890572"/>
            <a:ext cx="6373640" cy="4235592"/>
          </a:xfrm>
        </p:spPr>
        <p:txBody>
          <a:bodyPr/>
          <a:lstStyle/>
          <a:p>
            <a:r>
              <a:rPr lang="en-US" altLang="en-US" dirty="0" smtClean="0"/>
              <a:t>ADOR continues to offer a FREE electronic filing option to individual Alabama taxpayers filing a state tax return.</a:t>
            </a:r>
          </a:p>
          <a:p>
            <a:r>
              <a:rPr lang="en-US" altLang="en-US" dirty="0" smtClean="0">
                <a:cs typeface="Arial" panose="020B0604020202020204" pitchFamily="34" charset="0"/>
              </a:rPr>
              <a:t>No income limitations or other qualifications must be met to take advantage of this free online filing system.</a:t>
            </a:r>
          </a:p>
          <a:p>
            <a:r>
              <a:rPr lang="en-US" altLang="en-US" dirty="0" smtClean="0">
                <a:cs typeface="Arial" panose="020B0604020202020204" pitchFamily="34" charset="0"/>
              </a:rPr>
              <a:t>Go to </a:t>
            </a:r>
            <a:r>
              <a:rPr lang="en-US" altLang="en-US" b="1" dirty="0" smtClean="0">
                <a:cs typeface="Arial" panose="020B0604020202020204" pitchFamily="34" charset="0"/>
                <a:hlinkClick r:id="rId3"/>
              </a:rPr>
              <a:t>www.myalabamataxes.alabama.gov</a:t>
            </a:r>
            <a:r>
              <a:rPr lang="en-US" altLang="en-US" b="1" dirty="0" smtClean="0">
                <a:cs typeface="Arial" panose="020B0604020202020204" pitchFamily="34" charset="0"/>
              </a:rPr>
              <a:t> </a:t>
            </a:r>
            <a:r>
              <a:rPr lang="en-US" altLang="en-US" dirty="0" smtClean="0">
                <a:cs typeface="Arial" panose="020B0604020202020204" pitchFamily="34" charset="0"/>
              </a:rPr>
              <a:t>to sign up and efile. </a:t>
            </a:r>
          </a:p>
          <a:p>
            <a:endParaRPr lang="en-US" altLang="en-US" b="1" dirty="0" smtClean="0">
              <a:cs typeface="Arial" panose="020B0604020202020204" pitchFamily="34" charset="0"/>
            </a:endParaRPr>
          </a:p>
        </p:txBody>
      </p:sp>
      <p:pic>
        <p:nvPicPr>
          <p:cNvPr id="15364"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971168" y="1890572"/>
            <a:ext cx="4517680" cy="3957967"/>
          </a:xfrm>
        </p:spPr>
      </p:pic>
    </p:spTree>
    <p:extLst>
      <p:ext uri="{BB962C8B-B14F-4D97-AF65-F5344CB8AC3E}">
        <p14:creationId xmlns:p14="http://schemas.microsoft.com/office/powerpoint/2010/main" val="3525304189"/>
      </p:ext>
    </p:extLst>
  </p:cSld>
  <p:clrMapOvr>
    <a:masterClrMapping/>
  </p:clrMapOvr>
  <p:transition spd="slow" advTm="1500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609600" y="274638"/>
            <a:ext cx="10972800" cy="2183890"/>
          </a:xfrm>
        </p:spPr>
        <p:txBody>
          <a:bodyPr/>
          <a:lstStyle/>
          <a:p>
            <a:pPr eaLnBrk="1" hangingPunct="1"/>
            <a:r>
              <a:rPr lang="en-US" altLang="en-US" sz="3200" b="1" dirty="0">
                <a:solidFill>
                  <a:schemeClr val="tx1"/>
                </a:solidFill>
                <a:latin typeface="Candara" panose="020E0502030303020204" pitchFamily="34" charset="0"/>
              </a:rPr>
              <a:t>Electronically Filed Returns</a:t>
            </a:r>
            <a:r>
              <a:rPr lang="en-US" altLang="en-US" sz="3200" b="1" dirty="0">
                <a:solidFill>
                  <a:schemeClr val="tx1"/>
                </a:solidFill>
              </a:rPr>
              <a:t/>
            </a:r>
            <a:br>
              <a:rPr lang="en-US" altLang="en-US" sz="3200" b="1" dirty="0">
                <a:solidFill>
                  <a:schemeClr val="tx1"/>
                </a:solidFill>
              </a:rPr>
            </a:br>
            <a:r>
              <a:rPr lang="en-US" altLang="en-US" sz="3200" b="1" dirty="0">
                <a:solidFill>
                  <a:schemeClr val="tx1"/>
                </a:solidFill>
              </a:rPr>
              <a:t>  </a:t>
            </a:r>
            <a:endParaRPr lang="en-US" altLang="en-US" sz="3200" b="1" dirty="0">
              <a:solidFill>
                <a:srgbClr val="FF0000"/>
              </a:solidFill>
            </a:endParaRPr>
          </a:p>
        </p:txBody>
      </p:sp>
      <p:sp>
        <p:nvSpPr>
          <p:cNvPr id="19459" name="Text Placeholder 2"/>
          <p:cNvSpPr>
            <a:spLocks noGrp="1"/>
          </p:cNvSpPr>
          <p:nvPr>
            <p:ph type="body" sz="half" idx="1"/>
          </p:nvPr>
        </p:nvSpPr>
        <p:spPr>
          <a:xfrm>
            <a:off x="1981200" y="1600201"/>
            <a:ext cx="4267200" cy="4525963"/>
          </a:xfrm>
        </p:spPr>
        <p:txBody>
          <a:bodyPr>
            <a:normAutofit/>
          </a:bodyPr>
          <a:lstStyle/>
          <a:p>
            <a:pPr marL="0" indent="0">
              <a:spcBef>
                <a:spcPts val="580"/>
              </a:spcBef>
              <a:spcAft>
                <a:spcPts val="0"/>
              </a:spcAft>
              <a:buNone/>
              <a:defRPr/>
            </a:pPr>
            <a:r>
              <a:rPr lang="en-US" dirty="0" smtClean="0">
                <a:latin typeface="Candara" pitchFamily="34" charset="0"/>
              </a:rPr>
              <a:t>As of  October 1, 2016-Individual Returns:</a:t>
            </a:r>
          </a:p>
          <a:p>
            <a:pPr marL="0" indent="0">
              <a:spcBef>
                <a:spcPts val="580"/>
              </a:spcBef>
              <a:spcAft>
                <a:spcPts val="0"/>
              </a:spcAft>
              <a:buNone/>
              <a:defRPr/>
            </a:pPr>
            <a:endParaRPr lang="en-US" dirty="0" smtClean="0">
              <a:latin typeface="Candara" pitchFamily="34" charset="0"/>
            </a:endParaRPr>
          </a:p>
          <a:p>
            <a:pPr marL="303213" lvl="1" indent="0">
              <a:spcBef>
                <a:spcPts val="370"/>
              </a:spcBef>
              <a:spcAft>
                <a:spcPts val="0"/>
              </a:spcAft>
              <a:buNone/>
              <a:defRPr/>
            </a:pPr>
            <a:r>
              <a:rPr lang="en-US" b="1" dirty="0" smtClean="0">
                <a:latin typeface="Candara" pitchFamily="34" charset="0"/>
              </a:rPr>
              <a:t>1,583,040 </a:t>
            </a:r>
            <a:r>
              <a:rPr lang="en-US" dirty="0" smtClean="0">
                <a:latin typeface="Candara" pitchFamily="34" charset="0"/>
              </a:rPr>
              <a:t>returns have been filed electronically</a:t>
            </a:r>
          </a:p>
          <a:p>
            <a:pPr marL="303213" lvl="1" indent="0">
              <a:spcBef>
                <a:spcPts val="370"/>
              </a:spcBef>
              <a:spcAft>
                <a:spcPts val="0"/>
              </a:spcAft>
              <a:buNone/>
              <a:defRPr/>
            </a:pPr>
            <a:endParaRPr lang="en-US" dirty="0">
              <a:latin typeface="Candara" pitchFamily="34" charset="0"/>
            </a:endParaRPr>
          </a:p>
          <a:p>
            <a:pPr marL="262890" lvl="1" indent="0">
              <a:spcBef>
                <a:spcPts val="370"/>
              </a:spcBef>
              <a:spcAft>
                <a:spcPts val="0"/>
              </a:spcAft>
              <a:buNone/>
              <a:defRPr/>
            </a:pPr>
            <a:r>
              <a:rPr lang="en-US" b="1" dirty="0" smtClean="0">
                <a:latin typeface="Candara" pitchFamily="34" charset="0"/>
              </a:rPr>
              <a:t>65%</a:t>
            </a:r>
            <a:r>
              <a:rPr lang="en-US" dirty="0" smtClean="0">
                <a:latin typeface="Candara" pitchFamily="34" charset="0"/>
              </a:rPr>
              <a:t> returns filed have been refund returns</a:t>
            </a:r>
          </a:p>
          <a:p>
            <a:pPr marL="274320" indent="-274320">
              <a:spcBef>
                <a:spcPts val="580"/>
              </a:spcBef>
              <a:spcAft>
                <a:spcPts val="0"/>
              </a:spcAft>
              <a:buFont typeface="Wingdings 2"/>
              <a:buChar char=""/>
              <a:defRPr/>
            </a:pPr>
            <a:endParaRPr lang="en-US" dirty="0" smtClean="0"/>
          </a:p>
        </p:txBody>
      </p:sp>
      <p:pic>
        <p:nvPicPr>
          <p:cNvPr id="94212"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722564"/>
            <a:ext cx="4038600" cy="2281237"/>
          </a:xfrm>
        </p:spPr>
      </p:pic>
      <p:sp>
        <p:nvSpPr>
          <p:cNvPr id="9421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79695AF4-A2F3-4E30-AD50-3D26057E0A82}" type="slidenum">
              <a:rPr lang="en-US" altLang="en-US">
                <a:solidFill>
                  <a:schemeClr val="tx2"/>
                </a:solidFill>
              </a:rPr>
              <a:pPr eaLnBrk="1" hangingPunct="1"/>
              <a:t>56</a:t>
            </a:fld>
            <a:endParaRPr lang="en-US" altLang="en-US">
              <a:solidFill>
                <a:schemeClr val="tx2"/>
              </a:solidFill>
            </a:endParaRPr>
          </a:p>
        </p:txBody>
      </p:sp>
    </p:spTree>
    <p:extLst>
      <p:ext uri="{BB962C8B-B14F-4D97-AF65-F5344CB8AC3E}">
        <p14:creationId xmlns:p14="http://schemas.microsoft.com/office/powerpoint/2010/main" val="4007223106"/>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76200"/>
            <a:ext cx="8229600" cy="2646364"/>
          </a:xfrm>
        </p:spPr>
        <p:txBody>
          <a:bodyPr>
            <a:normAutofit fontScale="90000"/>
          </a:bodyPr>
          <a:lstStyle/>
          <a:p>
            <a:pPr>
              <a:defRPr/>
            </a:pPr>
            <a:r>
              <a:rPr lang="en-US" sz="3600" b="1" dirty="0">
                <a:solidFill>
                  <a:schemeClr val="tx1"/>
                </a:solidFill>
                <a:latin typeface="Candara" pitchFamily="34" charset="0"/>
              </a:rPr>
              <a:t/>
            </a:r>
            <a:br>
              <a:rPr lang="en-US" sz="3600" b="1" dirty="0">
                <a:solidFill>
                  <a:schemeClr val="tx1"/>
                </a:solidFill>
                <a:latin typeface="Candara" pitchFamily="34" charset="0"/>
              </a:rPr>
            </a:br>
            <a:r>
              <a:rPr lang="en-US" sz="3600" b="1" dirty="0">
                <a:solidFill>
                  <a:schemeClr val="tx1"/>
                </a:solidFill>
                <a:latin typeface="Candara" pitchFamily="34" charset="0"/>
              </a:rPr>
              <a:t>Electronically Filed Business MeF </a:t>
            </a:r>
            <a:r>
              <a:rPr lang="en-US" sz="3600" b="1" dirty="0" smtClean="0">
                <a:solidFill>
                  <a:schemeClr val="tx1"/>
                </a:solidFill>
                <a:latin typeface="Candara" pitchFamily="34" charset="0"/>
              </a:rPr>
              <a:t>Returns</a:t>
            </a:r>
            <a:r>
              <a:rPr lang="en-US" sz="3600" b="1" dirty="0">
                <a:solidFill>
                  <a:schemeClr val="tx1"/>
                </a:solidFill>
                <a:latin typeface="Candara" pitchFamily="34" charset="0"/>
              </a:rPr>
              <a:t/>
            </a:r>
            <a:br>
              <a:rPr lang="en-US" sz="3600" b="1" dirty="0">
                <a:solidFill>
                  <a:schemeClr val="tx1"/>
                </a:solidFill>
                <a:latin typeface="Candara" pitchFamily="34" charset="0"/>
              </a:rPr>
            </a:br>
            <a:r>
              <a:rPr lang="en-US" sz="3200" b="1" dirty="0">
                <a:solidFill>
                  <a:schemeClr val="tx1"/>
                </a:solidFill>
                <a:latin typeface="Candara" pitchFamily="34" charset="0"/>
              </a:rPr>
              <a:t/>
            </a:r>
            <a:br>
              <a:rPr lang="en-US" sz="3200" b="1" dirty="0">
                <a:solidFill>
                  <a:schemeClr val="tx1"/>
                </a:solidFill>
                <a:latin typeface="Candara" pitchFamily="34" charset="0"/>
              </a:rPr>
            </a:br>
            <a:endParaRPr lang="en-US" sz="3200" b="1" dirty="0">
              <a:solidFill>
                <a:schemeClr val="tx1"/>
              </a:solidFill>
              <a:latin typeface="Candara" pitchFamily="34" charset="0"/>
            </a:endParaRPr>
          </a:p>
        </p:txBody>
      </p:sp>
      <p:sp>
        <p:nvSpPr>
          <p:cNvPr id="95235" name="Text Placeholder 3"/>
          <p:cNvSpPr>
            <a:spLocks noGrp="1"/>
          </p:cNvSpPr>
          <p:nvPr>
            <p:ph type="body" sz="half" idx="1"/>
          </p:nvPr>
        </p:nvSpPr>
        <p:spPr>
          <a:xfrm>
            <a:off x="1981200" y="1600200"/>
            <a:ext cx="5943600" cy="550817"/>
          </a:xfrm>
        </p:spPr>
        <p:txBody>
          <a:bodyPr/>
          <a:lstStyle/>
          <a:p>
            <a:pPr marL="0" indent="0">
              <a:buNone/>
            </a:pPr>
            <a:r>
              <a:rPr lang="en-US" altLang="en-US" dirty="0" smtClean="0">
                <a:latin typeface="Candara" panose="020E0502030303020204" pitchFamily="34" charset="0"/>
              </a:rPr>
              <a:t>Information as of October 1, 2016: </a:t>
            </a:r>
          </a:p>
        </p:txBody>
      </p:sp>
      <p:sp>
        <p:nvSpPr>
          <p:cNvPr id="9523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3BF87073-3812-4A23-BD2A-87A942B0AE2A}" type="slidenum">
              <a:rPr lang="en-US" altLang="en-US">
                <a:solidFill>
                  <a:schemeClr val="tx2"/>
                </a:solidFill>
              </a:rPr>
              <a:pPr eaLnBrk="1" hangingPunct="1"/>
              <a:t>57</a:t>
            </a:fld>
            <a:endParaRPr lang="en-US" altLang="en-US">
              <a:solidFill>
                <a:schemeClr val="tx2"/>
              </a:solidFill>
            </a:endParaRPr>
          </a:p>
        </p:txBody>
      </p:sp>
      <p:graphicFrame>
        <p:nvGraphicFramePr>
          <p:cNvPr id="5" name="Content Placeholder 4"/>
          <p:cNvGraphicFramePr>
            <a:graphicFrameLocks noGrp="1"/>
          </p:cNvGraphicFramePr>
          <p:nvPr>
            <p:ph sz="half" idx="2"/>
            <p:extLst/>
          </p:nvPr>
        </p:nvGraphicFramePr>
        <p:xfrm>
          <a:off x="3323771" y="2323216"/>
          <a:ext cx="5384799" cy="3337560"/>
        </p:xfrm>
        <a:graphic>
          <a:graphicData uri="http://schemas.openxmlformats.org/drawingml/2006/table">
            <a:tbl>
              <a:tblPr firstRow="1" bandRow="1">
                <a:tableStyleId>{5C22544A-7EE6-4342-B048-85BDC9FD1C3A}</a:tableStyleId>
              </a:tblPr>
              <a:tblGrid>
                <a:gridCol w="1794933"/>
                <a:gridCol w="1794933"/>
                <a:gridCol w="1794933"/>
              </a:tblGrid>
              <a:tr h="370840">
                <a:tc>
                  <a:txBody>
                    <a:bodyPr/>
                    <a:lstStyle/>
                    <a:p>
                      <a:r>
                        <a:rPr lang="en-US" dirty="0" smtClean="0"/>
                        <a:t>Form Type</a:t>
                      </a:r>
                      <a:endParaRPr lang="en-US" dirty="0"/>
                    </a:p>
                  </a:txBody>
                  <a:tcPr/>
                </a:tc>
                <a:tc>
                  <a:txBody>
                    <a:bodyPr/>
                    <a:lstStyle/>
                    <a:p>
                      <a:r>
                        <a:rPr lang="en-US" dirty="0" smtClean="0"/>
                        <a:t>Total Received</a:t>
                      </a:r>
                      <a:endParaRPr lang="en-US" dirty="0"/>
                    </a:p>
                  </a:txBody>
                  <a:tcPr/>
                </a:tc>
                <a:tc>
                  <a:txBody>
                    <a:bodyPr/>
                    <a:lstStyle/>
                    <a:p>
                      <a:r>
                        <a:rPr lang="en-US" dirty="0" smtClean="0"/>
                        <a:t>% e-filed</a:t>
                      </a:r>
                      <a:endParaRPr lang="en-US" dirty="0"/>
                    </a:p>
                  </a:txBody>
                  <a:tcPr/>
                </a:tc>
              </a:tr>
              <a:tr h="370840">
                <a:tc>
                  <a:txBody>
                    <a:bodyPr/>
                    <a:lstStyle/>
                    <a:p>
                      <a:r>
                        <a:rPr lang="en-US" dirty="0" smtClean="0"/>
                        <a:t>20C</a:t>
                      </a:r>
                      <a:endParaRPr lang="en-US" dirty="0"/>
                    </a:p>
                  </a:txBody>
                  <a:tcPr/>
                </a:tc>
                <a:tc>
                  <a:txBody>
                    <a:bodyPr/>
                    <a:lstStyle/>
                    <a:p>
                      <a:r>
                        <a:rPr lang="en-US" dirty="0" smtClean="0"/>
                        <a:t>24,855</a:t>
                      </a:r>
                      <a:endParaRPr lang="en-US" dirty="0"/>
                    </a:p>
                  </a:txBody>
                  <a:tcPr/>
                </a:tc>
                <a:tc>
                  <a:txBody>
                    <a:bodyPr/>
                    <a:lstStyle/>
                    <a:p>
                      <a:r>
                        <a:rPr lang="en-US" dirty="0" smtClean="0"/>
                        <a:t>66.68%</a:t>
                      </a:r>
                      <a:endParaRPr lang="en-US" dirty="0"/>
                    </a:p>
                  </a:txBody>
                  <a:tcPr/>
                </a:tc>
              </a:tr>
              <a:tr h="370840">
                <a:tc>
                  <a:txBody>
                    <a:bodyPr/>
                    <a:lstStyle/>
                    <a:p>
                      <a:r>
                        <a:rPr lang="en-US" dirty="0" smtClean="0"/>
                        <a:t>20CC</a:t>
                      </a:r>
                      <a:endParaRPr lang="en-US" dirty="0"/>
                    </a:p>
                  </a:txBody>
                  <a:tcPr/>
                </a:tc>
                <a:tc>
                  <a:txBody>
                    <a:bodyPr/>
                    <a:lstStyle/>
                    <a:p>
                      <a:r>
                        <a:rPr lang="en-US" dirty="0" smtClean="0"/>
                        <a:t>126</a:t>
                      </a:r>
                      <a:endParaRPr lang="en-US" dirty="0"/>
                    </a:p>
                  </a:txBody>
                  <a:tcPr/>
                </a:tc>
                <a:tc>
                  <a:txBody>
                    <a:bodyPr/>
                    <a:lstStyle/>
                    <a:p>
                      <a:r>
                        <a:rPr lang="en-US" dirty="0" smtClean="0"/>
                        <a:t>66.67%</a:t>
                      </a:r>
                      <a:endParaRPr lang="en-US" dirty="0"/>
                    </a:p>
                  </a:txBody>
                  <a:tcPr/>
                </a:tc>
              </a:tr>
              <a:tr h="370840">
                <a:tc>
                  <a:txBody>
                    <a:bodyPr/>
                    <a:lstStyle/>
                    <a:p>
                      <a:r>
                        <a:rPr lang="en-US" dirty="0" smtClean="0"/>
                        <a:t>CPT</a:t>
                      </a:r>
                      <a:endParaRPr lang="en-US" dirty="0"/>
                    </a:p>
                  </a:txBody>
                  <a:tcPr/>
                </a:tc>
                <a:tc>
                  <a:txBody>
                    <a:bodyPr/>
                    <a:lstStyle/>
                    <a:p>
                      <a:r>
                        <a:rPr lang="en-US" dirty="0" smtClean="0"/>
                        <a:t>13,734</a:t>
                      </a:r>
                      <a:endParaRPr lang="en-US" dirty="0"/>
                    </a:p>
                  </a:txBody>
                  <a:tcPr/>
                </a:tc>
                <a:tc>
                  <a:txBody>
                    <a:bodyPr/>
                    <a:lstStyle/>
                    <a:p>
                      <a:r>
                        <a:rPr lang="en-US" dirty="0" smtClean="0"/>
                        <a:t>45.17%*</a:t>
                      </a:r>
                      <a:endParaRPr lang="en-US" dirty="0"/>
                    </a:p>
                  </a:txBody>
                  <a:tcPr/>
                </a:tc>
              </a:tr>
              <a:tr h="370840">
                <a:tc>
                  <a:txBody>
                    <a:bodyPr/>
                    <a:lstStyle/>
                    <a:p>
                      <a:r>
                        <a:rPr lang="en-US" dirty="0" smtClean="0"/>
                        <a:t>PPT</a:t>
                      </a:r>
                      <a:endParaRPr lang="en-US" dirty="0"/>
                    </a:p>
                  </a:txBody>
                  <a:tcPr/>
                </a:tc>
                <a:tc>
                  <a:txBody>
                    <a:bodyPr/>
                    <a:lstStyle/>
                    <a:p>
                      <a:r>
                        <a:rPr lang="en-US" dirty="0" smtClean="0"/>
                        <a:t>77,924</a:t>
                      </a:r>
                      <a:endParaRPr lang="en-US" dirty="0"/>
                    </a:p>
                  </a:txBody>
                  <a:tcPr/>
                </a:tc>
                <a:tc>
                  <a:txBody>
                    <a:bodyPr/>
                    <a:lstStyle/>
                    <a:p>
                      <a:r>
                        <a:rPr lang="en-US" dirty="0" smtClean="0"/>
                        <a:t>45.17%*</a:t>
                      </a:r>
                      <a:endParaRPr lang="en-US" dirty="0"/>
                    </a:p>
                  </a:txBody>
                  <a:tcPr/>
                </a:tc>
              </a:tr>
              <a:tr h="370840">
                <a:tc>
                  <a:txBody>
                    <a:bodyPr/>
                    <a:lstStyle/>
                    <a:p>
                      <a:r>
                        <a:rPr lang="en-US" dirty="0" smtClean="0"/>
                        <a:t>20S</a:t>
                      </a:r>
                      <a:endParaRPr lang="en-US" dirty="0"/>
                    </a:p>
                  </a:txBody>
                  <a:tcPr/>
                </a:tc>
                <a:tc>
                  <a:txBody>
                    <a:bodyPr/>
                    <a:lstStyle/>
                    <a:p>
                      <a:r>
                        <a:rPr lang="en-US" dirty="0" smtClean="0"/>
                        <a:t>51,364</a:t>
                      </a:r>
                      <a:endParaRPr lang="en-US" dirty="0"/>
                    </a:p>
                  </a:txBody>
                  <a:tcPr/>
                </a:tc>
                <a:tc>
                  <a:txBody>
                    <a:bodyPr/>
                    <a:lstStyle/>
                    <a:p>
                      <a:r>
                        <a:rPr lang="en-US" dirty="0" smtClean="0"/>
                        <a:t>81.56%</a:t>
                      </a:r>
                      <a:endParaRPr lang="en-US" dirty="0"/>
                    </a:p>
                  </a:txBody>
                  <a:tcPr/>
                </a:tc>
              </a:tr>
              <a:tr h="370840">
                <a:tc>
                  <a:txBody>
                    <a:bodyPr/>
                    <a:lstStyle/>
                    <a:p>
                      <a:r>
                        <a:rPr lang="en-US" dirty="0" smtClean="0"/>
                        <a:t>PTEC</a:t>
                      </a:r>
                      <a:endParaRPr lang="en-US" dirty="0"/>
                    </a:p>
                  </a:txBody>
                  <a:tcPr/>
                </a:tc>
                <a:tc>
                  <a:txBody>
                    <a:bodyPr/>
                    <a:lstStyle/>
                    <a:p>
                      <a:r>
                        <a:rPr lang="en-US" dirty="0" smtClean="0"/>
                        <a:t>10,694</a:t>
                      </a:r>
                      <a:endParaRPr lang="en-US" dirty="0"/>
                    </a:p>
                  </a:txBody>
                  <a:tcPr/>
                </a:tc>
                <a:tc>
                  <a:txBody>
                    <a:bodyPr/>
                    <a:lstStyle/>
                    <a:p>
                      <a:r>
                        <a:rPr lang="en-US" dirty="0" smtClean="0"/>
                        <a:t>63.06%</a:t>
                      </a:r>
                      <a:endParaRPr lang="en-US" dirty="0"/>
                    </a:p>
                  </a:txBody>
                  <a:tcPr/>
                </a:tc>
              </a:tr>
              <a:tr h="370840">
                <a:tc>
                  <a:txBody>
                    <a:bodyPr/>
                    <a:lstStyle/>
                    <a:p>
                      <a:r>
                        <a:rPr lang="en-US" dirty="0" smtClean="0"/>
                        <a:t>65</a:t>
                      </a:r>
                      <a:endParaRPr lang="en-US" dirty="0"/>
                    </a:p>
                  </a:txBody>
                  <a:tcPr/>
                </a:tc>
                <a:tc>
                  <a:txBody>
                    <a:bodyPr/>
                    <a:lstStyle/>
                    <a:p>
                      <a:r>
                        <a:rPr lang="en-US" dirty="0" smtClean="0"/>
                        <a:t>47,958</a:t>
                      </a:r>
                      <a:endParaRPr lang="en-US" dirty="0"/>
                    </a:p>
                  </a:txBody>
                  <a:tcPr/>
                </a:tc>
                <a:tc>
                  <a:txBody>
                    <a:bodyPr/>
                    <a:lstStyle/>
                    <a:p>
                      <a:r>
                        <a:rPr lang="en-US" dirty="0" smtClean="0"/>
                        <a:t>81.37%</a:t>
                      </a:r>
                      <a:endParaRPr lang="en-US" dirty="0"/>
                    </a:p>
                  </a:txBody>
                  <a:tcPr/>
                </a:tc>
              </a:tr>
              <a:tr h="370840">
                <a:tc>
                  <a:txBody>
                    <a:bodyPr/>
                    <a:lstStyle/>
                    <a:p>
                      <a:r>
                        <a:rPr lang="en-US" dirty="0" smtClean="0"/>
                        <a:t>41</a:t>
                      </a:r>
                      <a:endParaRPr lang="en-US" dirty="0"/>
                    </a:p>
                  </a:txBody>
                  <a:tcPr/>
                </a:tc>
                <a:tc>
                  <a:txBody>
                    <a:bodyPr/>
                    <a:lstStyle/>
                    <a:p>
                      <a:r>
                        <a:rPr lang="en-US" dirty="0" smtClean="0"/>
                        <a:t>17,651</a:t>
                      </a:r>
                      <a:endParaRPr lang="en-US" dirty="0"/>
                    </a:p>
                  </a:txBody>
                  <a:tcPr/>
                </a:tc>
                <a:tc>
                  <a:txBody>
                    <a:bodyPr/>
                    <a:lstStyle/>
                    <a:p>
                      <a:r>
                        <a:rPr lang="en-US" dirty="0" smtClean="0"/>
                        <a:t>56.33%</a:t>
                      </a:r>
                      <a:endParaRPr lang="en-US" dirty="0"/>
                    </a:p>
                  </a:txBody>
                  <a:tcPr/>
                </a:tc>
              </a:tr>
            </a:tbl>
          </a:graphicData>
        </a:graphic>
      </p:graphicFrame>
      <p:sp>
        <p:nvSpPr>
          <p:cNvPr id="10" name="Text Placeholder 3"/>
          <p:cNvSpPr txBox="1">
            <a:spLocks/>
          </p:cNvSpPr>
          <p:nvPr/>
        </p:nvSpPr>
        <p:spPr>
          <a:xfrm>
            <a:off x="1828800" y="5697583"/>
            <a:ext cx="5943600" cy="55081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en-US" altLang="en-US" sz="1800" dirty="0" smtClean="0">
                <a:latin typeface="Candara" panose="020E0502030303020204" pitchFamily="34" charset="0"/>
              </a:rPr>
              <a:t>*CPT and PPT information is reported together.</a:t>
            </a:r>
          </a:p>
        </p:txBody>
      </p:sp>
    </p:spTree>
    <p:extLst>
      <p:ext uri="{BB962C8B-B14F-4D97-AF65-F5344CB8AC3E}">
        <p14:creationId xmlns:p14="http://schemas.microsoft.com/office/powerpoint/2010/main" val="3646719992"/>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2209800" y="380999"/>
            <a:ext cx="7772400" cy="2316933"/>
          </a:xfrm>
        </p:spPr>
        <p:txBody>
          <a:bodyPr/>
          <a:lstStyle/>
          <a:p>
            <a:r>
              <a:rPr lang="en-US" altLang="en-US" sz="3600" dirty="0">
                <a:solidFill>
                  <a:schemeClr val="tx1"/>
                </a:solidFill>
              </a:rPr>
              <a:t>Modernized Electronic Filing (</a:t>
            </a:r>
            <a:r>
              <a:rPr lang="en-US" altLang="en-US" sz="3600" dirty="0" err="1">
                <a:solidFill>
                  <a:schemeClr val="tx1"/>
                </a:solidFill>
              </a:rPr>
              <a:t>MeF</a:t>
            </a:r>
            <a:r>
              <a:rPr lang="en-US" altLang="en-US" sz="3600" dirty="0">
                <a:solidFill>
                  <a:schemeClr val="tx1"/>
                </a:solidFill>
              </a:rPr>
              <a:t>)</a:t>
            </a:r>
            <a:br>
              <a:rPr lang="en-US" altLang="en-US" sz="3600" dirty="0">
                <a:solidFill>
                  <a:schemeClr val="tx1"/>
                </a:solidFill>
              </a:rPr>
            </a:br>
            <a:r>
              <a:rPr lang="en-US" altLang="en-US" sz="3600" dirty="0">
                <a:solidFill>
                  <a:schemeClr val="tx1"/>
                </a:solidFill>
              </a:rPr>
              <a:t>Contacts</a:t>
            </a:r>
          </a:p>
        </p:txBody>
      </p:sp>
      <p:sp>
        <p:nvSpPr>
          <p:cNvPr id="82947" name="Content Placeholder 2"/>
          <p:cNvSpPr>
            <a:spLocks noGrp="1"/>
          </p:cNvSpPr>
          <p:nvPr>
            <p:ph idx="1"/>
          </p:nvPr>
        </p:nvSpPr>
        <p:spPr>
          <a:xfrm>
            <a:off x="1676653" y="2480648"/>
            <a:ext cx="8948596" cy="4040109"/>
          </a:xfrm>
        </p:spPr>
        <p:txBody>
          <a:bodyPr>
            <a:normAutofit fontScale="92500" lnSpcReduction="20000"/>
          </a:bodyPr>
          <a:lstStyle/>
          <a:p>
            <a:pPr marL="0" indent="0" algn="ctr">
              <a:buNone/>
            </a:pPr>
            <a:r>
              <a:rPr lang="en-US" altLang="en-US" sz="1800" dirty="0"/>
              <a:t>Tavares Mathews – Individual </a:t>
            </a:r>
            <a:r>
              <a:rPr lang="en-US" altLang="en-US" sz="1800" dirty="0" err="1"/>
              <a:t>MeF</a:t>
            </a:r>
            <a:r>
              <a:rPr lang="en-US" altLang="en-US" sz="1800" dirty="0"/>
              <a:t>  (40 and 40NR)</a:t>
            </a:r>
            <a:br>
              <a:rPr lang="en-US" altLang="en-US" sz="1800" dirty="0"/>
            </a:br>
            <a:r>
              <a:rPr lang="en-US" altLang="en-US" sz="1800" dirty="0" err="1">
                <a:hlinkClick r:id="rId3"/>
              </a:rPr>
              <a:t>tavares.mathews@revenue.alabama.go</a:t>
            </a:r>
            <a:endParaRPr lang="en-US" altLang="en-US" sz="1800" dirty="0"/>
          </a:p>
          <a:p>
            <a:pPr marL="0" indent="0" algn="ctr">
              <a:buNone/>
            </a:pPr>
            <a:r>
              <a:rPr lang="en-US" altLang="en-US" sz="1800" dirty="0"/>
              <a:t>334-353-9497</a:t>
            </a:r>
          </a:p>
          <a:p>
            <a:pPr marL="0" indent="0" algn="ctr">
              <a:buNone/>
            </a:pPr>
            <a:r>
              <a:rPr lang="en-US" altLang="en-US" sz="1800" dirty="0"/>
              <a:t/>
            </a:r>
            <a:br>
              <a:rPr lang="en-US" altLang="en-US" sz="1800" dirty="0"/>
            </a:br>
            <a:r>
              <a:rPr lang="en-US" altLang="en-US" sz="1800" dirty="0"/>
              <a:t>Missy Gillis – Business </a:t>
            </a:r>
            <a:r>
              <a:rPr lang="en-US" altLang="en-US" sz="1800" dirty="0" err="1"/>
              <a:t>MeF</a:t>
            </a:r>
            <a:r>
              <a:rPr lang="en-US" altLang="en-US" sz="1800" dirty="0"/>
              <a:t>  (20S, 65, PTEC and 41)</a:t>
            </a:r>
            <a:br>
              <a:rPr lang="en-US" altLang="en-US" sz="1800" dirty="0"/>
            </a:br>
            <a:r>
              <a:rPr lang="en-US" altLang="en-US" sz="1800" dirty="0" smtClean="0">
                <a:hlinkClick r:id="rId4"/>
              </a:rPr>
              <a:t>melissa.gillis@revenue.alabama.gov</a:t>
            </a:r>
            <a:endParaRPr lang="en-US" altLang="en-US" sz="1800" dirty="0"/>
          </a:p>
          <a:p>
            <a:pPr marL="0" indent="0" algn="ctr">
              <a:buNone/>
            </a:pPr>
            <a:r>
              <a:rPr lang="en-US" altLang="en-US" sz="1800" dirty="0"/>
              <a:t>334-353-9178</a:t>
            </a:r>
            <a:br>
              <a:rPr lang="en-US" altLang="en-US" sz="1800" dirty="0"/>
            </a:br>
            <a:r>
              <a:rPr lang="en-US" altLang="en-US" sz="1800" dirty="0"/>
              <a:t/>
            </a:r>
            <a:br>
              <a:rPr lang="en-US" altLang="en-US" sz="1800" dirty="0"/>
            </a:br>
            <a:r>
              <a:rPr lang="en-US" altLang="en-US" sz="1800" dirty="0"/>
              <a:t>Nicci Adams – Business </a:t>
            </a:r>
            <a:r>
              <a:rPr lang="en-US" altLang="en-US" sz="1800" dirty="0" err="1"/>
              <a:t>MeF</a:t>
            </a:r>
            <a:r>
              <a:rPr lang="en-US" altLang="en-US" sz="1800" dirty="0"/>
              <a:t>  (20C, 20CC , CPT and PPT)</a:t>
            </a:r>
            <a:br>
              <a:rPr lang="en-US" altLang="en-US" sz="1800" dirty="0"/>
            </a:br>
            <a:r>
              <a:rPr lang="en-US" altLang="en-US" sz="1800" dirty="0">
                <a:hlinkClick r:id="rId5"/>
              </a:rPr>
              <a:t>nicci.adams@revenue.alabama.gov</a:t>
            </a:r>
            <a:endParaRPr lang="en-US" altLang="en-US" sz="1800" dirty="0"/>
          </a:p>
          <a:p>
            <a:pPr marL="0" indent="0" algn="ctr">
              <a:buNone/>
            </a:pPr>
            <a:r>
              <a:rPr lang="en-US" altLang="en-US" sz="1800" dirty="0"/>
              <a:t>334-353-0685</a:t>
            </a:r>
            <a:br>
              <a:rPr lang="en-US" altLang="en-US" sz="1800" dirty="0"/>
            </a:br>
            <a:r>
              <a:rPr lang="en-US" altLang="en-US" sz="1800" dirty="0"/>
              <a:t/>
            </a:r>
            <a:br>
              <a:rPr lang="en-US" altLang="en-US" sz="1800" dirty="0"/>
            </a:br>
            <a:r>
              <a:rPr lang="en-US" altLang="en-US" sz="1800" dirty="0"/>
              <a:t>Veronica Jennings – </a:t>
            </a:r>
            <a:r>
              <a:rPr lang="en-US" altLang="en-US" sz="1800" dirty="0" err="1"/>
              <a:t>Mef</a:t>
            </a:r>
            <a:r>
              <a:rPr lang="en-US" altLang="en-US" sz="1800" dirty="0"/>
              <a:t> Development and Web Service, Manager</a:t>
            </a:r>
            <a:br>
              <a:rPr lang="en-US" altLang="en-US" sz="1800" dirty="0"/>
            </a:br>
            <a:r>
              <a:rPr lang="en-US" altLang="en-US" sz="1800" dirty="0">
                <a:hlinkClick r:id="rId6"/>
              </a:rPr>
              <a:t>veronica.jennings@revenue.alabama.gov</a:t>
            </a:r>
            <a:endParaRPr lang="en-US" altLang="en-US" sz="1800" dirty="0"/>
          </a:p>
          <a:p>
            <a:pPr marL="0" indent="0" algn="ctr">
              <a:buNone/>
            </a:pPr>
            <a:r>
              <a:rPr lang="en-US" altLang="en-US" sz="1800" dirty="0"/>
              <a:t>334-353-9440</a:t>
            </a:r>
          </a:p>
        </p:txBody>
      </p:sp>
    </p:spTree>
    <p:extLst>
      <p:ext uri="{BB962C8B-B14F-4D97-AF65-F5344CB8AC3E}">
        <p14:creationId xmlns:p14="http://schemas.microsoft.com/office/powerpoint/2010/main" val="1876552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138466"/>
            <a:ext cx="9418320" cy="1060139"/>
          </a:xfrm>
        </p:spPr>
        <p:txBody>
          <a:bodyPr>
            <a:normAutofit/>
          </a:bodyPr>
          <a:lstStyle/>
          <a:p>
            <a:r>
              <a:rPr lang="en-US" sz="6000" dirty="0" smtClean="0"/>
              <a:t>  </a:t>
            </a:r>
            <a:r>
              <a:rPr lang="en-US" sz="6000" u="sng" dirty="0" smtClean="0"/>
              <a:t>2016 Forms</a:t>
            </a:r>
            <a:endParaRPr lang="en-US" sz="6000" u="sng" dirty="0"/>
          </a:p>
        </p:txBody>
      </p:sp>
      <p:sp>
        <p:nvSpPr>
          <p:cNvPr id="3" name="Subtitle 2"/>
          <p:cNvSpPr>
            <a:spLocks noGrp="1"/>
          </p:cNvSpPr>
          <p:nvPr>
            <p:ph type="subTitle" idx="1"/>
          </p:nvPr>
        </p:nvSpPr>
        <p:spPr>
          <a:xfrm>
            <a:off x="2775856" y="3869871"/>
            <a:ext cx="6629401" cy="1311728"/>
          </a:xfrm>
        </p:spPr>
        <p:txBody>
          <a:bodyPr>
            <a:normAutofit/>
          </a:bodyPr>
          <a:lstStyle/>
          <a:p>
            <a:pPr marL="342900" indent="-342900">
              <a:buFont typeface="Arial" panose="020B0604020202020204" pitchFamily="34" charset="0"/>
              <a:buChar char="•"/>
            </a:pPr>
            <a:endParaRPr lang="en-US" sz="32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475" y="2023712"/>
            <a:ext cx="7854926" cy="3660396"/>
          </a:xfrm>
          <a:prstGeom prst="rect">
            <a:avLst/>
          </a:prstGeom>
        </p:spPr>
      </p:pic>
    </p:spTree>
    <p:extLst>
      <p:ext uri="{BB962C8B-B14F-4D97-AF65-F5344CB8AC3E}">
        <p14:creationId xmlns:p14="http://schemas.microsoft.com/office/powerpoint/2010/main" val="3760134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Act 2016-102 (HB 34)</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Alabama Renewal Act</a:t>
            </a:r>
            <a:endParaRPr lang="en-US" dirty="0"/>
          </a:p>
        </p:txBody>
      </p:sp>
      <p:sp>
        <p:nvSpPr>
          <p:cNvPr id="3" name="Content Placeholder 2"/>
          <p:cNvSpPr>
            <a:spLocks noGrp="1"/>
          </p:cNvSpPr>
          <p:nvPr>
            <p:ph idx="1"/>
          </p:nvPr>
        </p:nvSpPr>
        <p:spPr>
          <a:xfrm>
            <a:off x="1295401" y="2481943"/>
            <a:ext cx="9601196" cy="3927566"/>
          </a:xfrm>
        </p:spPr>
        <p:txBody>
          <a:bodyPr>
            <a:normAutofit fontScale="25000" lnSpcReduction="20000"/>
          </a:bodyPr>
          <a:lstStyle/>
          <a:p>
            <a:pPr marL="171450" indent="-171450">
              <a:buFont typeface="Arial" panose="020B0604020202020204" pitchFamily="34" charset="0"/>
              <a:buChar char="•"/>
            </a:pPr>
            <a:r>
              <a:rPr lang="en-US" sz="6000" b="1" dirty="0" smtClean="0">
                <a:solidFill>
                  <a:schemeClr val="tx1"/>
                </a:solidFill>
                <a:latin typeface="Times New Roman" panose="02020603050405020304" pitchFamily="18" charset="0"/>
                <a:cs typeface="Times New Roman" panose="02020603050405020304" pitchFamily="18" charset="0"/>
              </a:rPr>
              <a:t>Requirements for awarding a Port Credit.</a:t>
            </a:r>
          </a:p>
          <a:p>
            <a:pPr marL="796925" lvl="1" indent="-452438">
              <a:lnSpc>
                <a:spcPct val="120000"/>
              </a:lnSpc>
              <a:buFont typeface="+mj-lt"/>
              <a:buAutoNum type="arabicPeriod"/>
            </a:pPr>
            <a:r>
              <a:rPr lang="en-US" sz="6000" dirty="0" smtClean="0">
                <a:solidFill>
                  <a:schemeClr val="tx1"/>
                </a:solidFill>
                <a:latin typeface="Times New Roman" panose="02020603050405020304" pitchFamily="18" charset="0"/>
                <a:cs typeface="Times New Roman" panose="02020603050405020304" pitchFamily="18" charset="0"/>
              </a:rPr>
              <a:t>An application which is available from the Alabama Renewal Commission must be filed by the port facility user with the  Commission.</a:t>
            </a:r>
          </a:p>
          <a:p>
            <a:pPr marL="796925" lvl="1" indent="-452438">
              <a:lnSpc>
                <a:spcPct val="120000"/>
              </a:lnSpc>
              <a:buFont typeface="+mj-lt"/>
              <a:buAutoNum type="arabicPeriod"/>
            </a:pPr>
            <a:r>
              <a:rPr lang="en-US" sz="6000" dirty="0" smtClean="0">
                <a:solidFill>
                  <a:schemeClr val="tx1"/>
                </a:solidFill>
                <a:latin typeface="Times New Roman" panose="02020603050405020304" pitchFamily="18" charset="0"/>
                <a:cs typeface="Times New Roman" panose="02020603050405020304" pitchFamily="18" charset="0"/>
              </a:rPr>
              <a:t>An application fee determined by the Commission must be paid by the applicant to offset the costs of the program. </a:t>
            </a:r>
          </a:p>
          <a:p>
            <a:pPr marL="796925" lvl="1" indent="-452438">
              <a:lnSpc>
                <a:spcPct val="120000"/>
              </a:lnSpc>
              <a:buFont typeface="+mj-lt"/>
              <a:buAutoNum type="arabicPeriod"/>
            </a:pPr>
            <a:r>
              <a:rPr lang="en-US" sz="6000" dirty="0" smtClean="0">
                <a:solidFill>
                  <a:schemeClr val="tx1"/>
                </a:solidFill>
                <a:latin typeface="Times New Roman" panose="02020603050405020304" pitchFamily="18" charset="0"/>
                <a:cs typeface="Times New Roman" panose="02020603050405020304" pitchFamily="18" charset="0"/>
              </a:rPr>
              <a:t>The Port Credit may be conditioned on whatever requirements the Commission shall impose. </a:t>
            </a:r>
          </a:p>
          <a:p>
            <a:pPr marL="796925" lvl="1" indent="-452438">
              <a:lnSpc>
                <a:spcPct val="120000"/>
              </a:lnSpc>
              <a:buFont typeface="+mj-lt"/>
              <a:buAutoNum type="arabicPeriod"/>
            </a:pPr>
            <a:r>
              <a:rPr lang="en-US" sz="6000" dirty="0" smtClean="0">
                <a:solidFill>
                  <a:schemeClr val="tx1"/>
                </a:solidFill>
                <a:latin typeface="Times New Roman" panose="02020603050405020304" pitchFamily="18" charset="0"/>
                <a:cs typeface="Times New Roman" panose="02020603050405020304" pitchFamily="18" charset="0"/>
              </a:rPr>
              <a:t>The Commission may approve Port Credit Applications so as not to exceed $12,000,000 in awards over the life of the program.</a:t>
            </a:r>
          </a:p>
          <a:p>
            <a:pPr marL="796925" lvl="1" indent="-452438">
              <a:lnSpc>
                <a:spcPct val="120000"/>
              </a:lnSpc>
              <a:buFont typeface="+mj-lt"/>
              <a:buAutoNum type="arabicPeriod"/>
            </a:pPr>
            <a:r>
              <a:rPr lang="en-US" sz="6000" dirty="0" smtClean="0">
                <a:solidFill>
                  <a:schemeClr val="tx1"/>
                </a:solidFill>
                <a:latin typeface="Times New Roman" panose="02020603050405020304" pitchFamily="18" charset="0"/>
                <a:cs typeface="Times New Roman" panose="02020603050405020304" pitchFamily="18" charset="0"/>
              </a:rPr>
              <a:t>The Commission may approve Port Credit Applications so as not to exceed $5,000,000 in awards in any fiscal year. </a:t>
            </a:r>
          </a:p>
          <a:p>
            <a:pPr marL="796925" lvl="1" indent="-452438">
              <a:buFont typeface="+mj-lt"/>
              <a:buAutoNum type="arabicPeriod"/>
            </a:pPr>
            <a:r>
              <a:rPr lang="en-US" sz="6000" dirty="0" smtClean="0">
                <a:solidFill>
                  <a:schemeClr val="tx1"/>
                </a:solidFill>
                <a:latin typeface="Times New Roman" panose="02020603050405020304" pitchFamily="18" charset="0"/>
                <a:cs typeface="Times New Roman" panose="02020603050405020304" pitchFamily="18" charset="0"/>
              </a:rPr>
              <a:t>A </a:t>
            </a:r>
            <a:r>
              <a:rPr lang="en-US" sz="6000" dirty="0">
                <a:solidFill>
                  <a:schemeClr val="tx1"/>
                </a:solidFill>
                <a:latin typeface="Times New Roman" panose="02020603050405020304" pitchFamily="18" charset="0"/>
                <a:cs typeface="Times New Roman" panose="02020603050405020304" pitchFamily="18" charset="0"/>
              </a:rPr>
              <a:t>company may assign and convey a Port Credit that has been awarded </a:t>
            </a:r>
            <a:r>
              <a:rPr lang="en-US" sz="6000" dirty="0" smtClean="0">
                <a:solidFill>
                  <a:schemeClr val="tx1"/>
                </a:solidFill>
                <a:latin typeface="Times New Roman" panose="02020603050405020304" pitchFamily="18" charset="0"/>
                <a:cs typeface="Times New Roman" panose="02020603050405020304" pitchFamily="18" charset="0"/>
              </a:rPr>
              <a:t>them to </a:t>
            </a:r>
            <a:r>
              <a:rPr lang="en-US" sz="6000" dirty="0">
                <a:solidFill>
                  <a:schemeClr val="tx1"/>
                </a:solidFill>
                <a:latin typeface="Times New Roman" panose="02020603050405020304" pitchFamily="18" charset="0"/>
                <a:cs typeface="Times New Roman" panose="02020603050405020304" pitchFamily="18" charset="0"/>
              </a:rPr>
              <a:t>another company if </a:t>
            </a:r>
            <a:r>
              <a:rPr lang="en-US" sz="6000" dirty="0" smtClean="0">
                <a:solidFill>
                  <a:schemeClr val="tx1"/>
                </a:solidFill>
                <a:latin typeface="Times New Roman" panose="02020603050405020304" pitchFamily="18" charset="0"/>
                <a:cs typeface="Times New Roman" panose="02020603050405020304" pitchFamily="18" charset="0"/>
              </a:rPr>
              <a:t> substantially all </a:t>
            </a:r>
            <a:r>
              <a:rPr lang="en-US" sz="6000" dirty="0">
                <a:solidFill>
                  <a:schemeClr val="tx1"/>
                </a:solidFill>
                <a:latin typeface="Times New Roman" panose="02020603050405020304" pitchFamily="18" charset="0"/>
                <a:cs typeface="Times New Roman" panose="02020603050405020304" pitchFamily="18" charset="0"/>
              </a:rPr>
              <a:t>of the assets of </a:t>
            </a:r>
            <a:r>
              <a:rPr lang="en-US" sz="6000" dirty="0" smtClean="0">
                <a:solidFill>
                  <a:schemeClr val="tx1"/>
                </a:solidFill>
                <a:latin typeface="Times New Roman" panose="02020603050405020304" pitchFamily="18" charset="0"/>
                <a:cs typeface="Times New Roman" panose="02020603050405020304" pitchFamily="18" charset="0"/>
              </a:rPr>
              <a:t>the </a:t>
            </a:r>
            <a:r>
              <a:rPr lang="en-US" sz="6000" dirty="0">
                <a:solidFill>
                  <a:schemeClr val="tx1"/>
                </a:solidFill>
                <a:latin typeface="Times New Roman" panose="02020603050405020304" pitchFamily="18" charset="0"/>
                <a:cs typeface="Times New Roman" panose="02020603050405020304" pitchFamily="18" charset="0"/>
              </a:rPr>
              <a:t>company are assigned and conveyed in the same transaction. </a:t>
            </a:r>
          </a:p>
          <a:p>
            <a:pPr marL="796925" lvl="1" indent="-452438">
              <a:buFont typeface="+mj-lt"/>
              <a:buAutoNum type="arabicPeriod"/>
            </a:pPr>
            <a:r>
              <a:rPr lang="en-US" sz="6000" dirty="0" smtClean="0">
                <a:solidFill>
                  <a:schemeClr val="tx1"/>
                </a:solidFill>
                <a:latin typeface="Times New Roman" panose="02020603050405020304" pitchFamily="18" charset="0"/>
                <a:cs typeface="Times New Roman" panose="02020603050405020304" pitchFamily="18" charset="0"/>
              </a:rPr>
              <a:t>No </a:t>
            </a:r>
            <a:r>
              <a:rPr lang="en-US" sz="6000" dirty="0">
                <a:solidFill>
                  <a:schemeClr val="tx1"/>
                </a:solidFill>
                <a:latin typeface="Times New Roman" panose="02020603050405020304" pitchFamily="18" charset="0"/>
                <a:cs typeface="Times New Roman" panose="02020603050405020304" pitchFamily="18" charset="0"/>
              </a:rPr>
              <a:t>deduction for the related expenses are allowed. </a:t>
            </a:r>
          </a:p>
          <a:p>
            <a:pPr marL="0" indent="0">
              <a:lnSpc>
                <a:spcPct val="120000"/>
              </a:lnSpc>
              <a:buNone/>
            </a:pPr>
            <a:r>
              <a:rPr lang="en-US" sz="6000" dirty="0" smtClean="0">
                <a:solidFill>
                  <a:schemeClr val="tx1"/>
                </a:solidFill>
                <a:latin typeface="Times New Roman" panose="02020603050405020304" pitchFamily="18" charset="0"/>
                <a:cs typeface="Times New Roman" panose="02020603050405020304" pitchFamily="18" charset="0"/>
              </a:rPr>
              <a:t>        </a:t>
            </a:r>
          </a:p>
          <a:p>
            <a:pPr marL="457200" lvl="1" indent="0">
              <a:buNone/>
            </a:pPr>
            <a:endParaRPr lang="en-US" sz="24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36989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609600" y="299352"/>
            <a:ext cx="10972800" cy="1143000"/>
          </a:xfrm>
        </p:spPr>
        <p:txBody>
          <a:bodyPr/>
          <a:lstStyle/>
          <a:p>
            <a:pPr eaLnBrk="1" hangingPunct="1"/>
            <a:r>
              <a:rPr lang="en-US" altLang="en-US" dirty="0" smtClean="0"/>
              <a:t>Mailed Forms</a:t>
            </a:r>
          </a:p>
        </p:txBody>
      </p:sp>
      <p:sp>
        <p:nvSpPr>
          <p:cNvPr id="47107" name="Text Placeholder 2"/>
          <p:cNvSpPr>
            <a:spLocks noGrp="1"/>
          </p:cNvSpPr>
          <p:nvPr>
            <p:ph type="body" sz="half" idx="1"/>
          </p:nvPr>
        </p:nvSpPr>
        <p:spPr>
          <a:xfrm>
            <a:off x="787650" y="1600201"/>
            <a:ext cx="5305332" cy="4525963"/>
          </a:xfrm>
        </p:spPr>
        <p:txBody>
          <a:bodyPr/>
          <a:lstStyle/>
          <a:p>
            <a:pPr eaLnBrk="1" hangingPunct="1">
              <a:buFont typeface="Arial" charset="0"/>
              <a:buChar char="•"/>
              <a:defRPr/>
            </a:pPr>
            <a:r>
              <a:rPr lang="en-US" sz="2800" dirty="0"/>
              <a:t>The Department </a:t>
            </a:r>
            <a:r>
              <a:rPr lang="en-US" sz="2800" dirty="0" smtClean="0"/>
              <a:t>will </a:t>
            </a:r>
            <a:r>
              <a:rPr lang="en-US" sz="2800" dirty="0"/>
              <a:t>mail income tax </a:t>
            </a:r>
            <a:r>
              <a:rPr lang="en-US" sz="2800" dirty="0" smtClean="0"/>
              <a:t>booklets (40/40NR) </a:t>
            </a:r>
            <a:r>
              <a:rPr lang="en-US" sz="2800" dirty="0"/>
              <a:t>to Libraries and TPSC’s this year.</a:t>
            </a:r>
          </a:p>
          <a:p>
            <a:pPr eaLnBrk="1" hangingPunct="1">
              <a:buFont typeface="Arial" charset="0"/>
              <a:buChar char="•"/>
              <a:defRPr/>
            </a:pPr>
            <a:r>
              <a:rPr lang="en-US" sz="2800" dirty="0"/>
              <a:t>E-file most tax forms from our </a:t>
            </a:r>
            <a:r>
              <a:rPr lang="en-US" sz="2800" dirty="0" smtClean="0"/>
              <a:t>website.</a:t>
            </a:r>
            <a:endParaRPr lang="en-US" sz="2800" dirty="0"/>
          </a:p>
          <a:p>
            <a:pPr eaLnBrk="1" hangingPunct="1">
              <a:buFont typeface="Arial" charset="0"/>
              <a:buChar char="•"/>
              <a:defRPr/>
            </a:pPr>
            <a:r>
              <a:rPr lang="en-US" sz="2800" dirty="0"/>
              <a:t>Download and print all tax forms from our website</a:t>
            </a:r>
            <a:r>
              <a:rPr lang="en-US" sz="2800" dirty="0" smtClean="0"/>
              <a:t>.</a:t>
            </a:r>
          </a:p>
          <a:p>
            <a:pPr eaLnBrk="1" hangingPunct="1">
              <a:buFont typeface="Arial" charset="0"/>
              <a:buChar char="•"/>
              <a:defRPr/>
            </a:pPr>
            <a:r>
              <a:rPr lang="en-US" sz="2800" dirty="0" smtClean="0"/>
              <a:t>Order tax forms from our website.</a:t>
            </a:r>
            <a:endParaRPr lang="en-US" sz="2800" dirty="0"/>
          </a:p>
          <a:p>
            <a:pPr marL="0" indent="0">
              <a:buNone/>
              <a:defRPr/>
            </a:pPr>
            <a:endParaRPr lang="en-US" sz="2800" dirty="0"/>
          </a:p>
          <a:p>
            <a:pPr marL="0" indent="0">
              <a:buNone/>
              <a:defRPr/>
            </a:pPr>
            <a:endParaRPr lang="en-US" sz="2800" dirty="0"/>
          </a:p>
        </p:txBody>
      </p:sp>
      <p:pic>
        <p:nvPicPr>
          <p:cNvPr id="5530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49489"/>
            <a:ext cx="4038600" cy="3227387"/>
          </a:xfrm>
        </p:spPr>
      </p:pic>
    </p:spTree>
    <p:extLst>
      <p:ext uri="{BB962C8B-B14F-4D97-AF65-F5344CB8AC3E}">
        <p14:creationId xmlns:p14="http://schemas.microsoft.com/office/powerpoint/2010/main" val="58370862"/>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295402" y="651850"/>
            <a:ext cx="9601196" cy="1783531"/>
          </a:xfrm>
        </p:spPr>
        <p:txBody>
          <a:bodyPr/>
          <a:lstStyle/>
          <a:p>
            <a:pPr eaLnBrk="1" hangingPunct="1"/>
            <a:r>
              <a:rPr lang="en-US" altLang="en-US" dirty="0" smtClean="0"/>
              <a:t>Form Changes</a:t>
            </a:r>
          </a:p>
        </p:txBody>
      </p:sp>
      <p:pic>
        <p:nvPicPr>
          <p:cNvPr id="6349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20562" y="2435381"/>
            <a:ext cx="4816444" cy="369078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96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2016</a:t>
            </a:r>
            <a:br>
              <a:rPr lang="en-US" dirty="0"/>
            </a:br>
            <a:r>
              <a:rPr lang="en-US" dirty="0"/>
              <a:t>Individual Income Tax Forms</a:t>
            </a:r>
          </a:p>
        </p:txBody>
      </p:sp>
      <p:sp>
        <p:nvSpPr>
          <p:cNvPr id="3" name="Content Placeholder 2"/>
          <p:cNvSpPr>
            <a:spLocks noGrp="1"/>
          </p:cNvSpPr>
          <p:nvPr>
            <p:ph idx="1"/>
          </p:nvPr>
        </p:nvSpPr>
        <p:spPr/>
        <p:txBody>
          <a:bodyPr>
            <a:normAutofit/>
          </a:bodyPr>
          <a:lstStyle/>
          <a:p>
            <a:r>
              <a:rPr lang="en-US" dirty="0"/>
              <a:t>Added deceased taxpayer information requirement to both paper and </a:t>
            </a:r>
            <a:r>
              <a:rPr lang="en-US" dirty="0" smtClean="0"/>
              <a:t>efile</a:t>
            </a:r>
          </a:p>
          <a:p>
            <a:endParaRPr lang="en-US" dirty="0"/>
          </a:p>
          <a:p>
            <a:endParaRPr lang="en-US" dirty="0" smtClean="0"/>
          </a:p>
          <a:p>
            <a:endParaRPr lang="en-US" dirty="0"/>
          </a:p>
          <a:p>
            <a:endParaRPr lang="en-US" dirty="0"/>
          </a:p>
        </p:txBody>
      </p:sp>
      <p:pic>
        <p:nvPicPr>
          <p:cNvPr id="4" name="Picture 3"/>
          <p:cNvPicPr/>
          <p:nvPr/>
        </p:nvPicPr>
        <p:blipFill>
          <a:blip r:embed="rId2"/>
          <a:stretch>
            <a:fillRect/>
          </a:stretch>
        </p:blipFill>
        <p:spPr>
          <a:xfrm>
            <a:off x="2118511" y="3069125"/>
            <a:ext cx="7088863" cy="2734145"/>
          </a:xfrm>
          <a:prstGeom prst="rect">
            <a:avLst/>
          </a:prstGeom>
        </p:spPr>
      </p:pic>
    </p:spTree>
    <p:extLst>
      <p:ext uri="{BB962C8B-B14F-4D97-AF65-F5344CB8AC3E}">
        <p14:creationId xmlns:p14="http://schemas.microsoft.com/office/powerpoint/2010/main" val="2690591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2016</a:t>
            </a:r>
            <a:br>
              <a:rPr lang="en-US" dirty="0"/>
            </a:br>
            <a:r>
              <a:rPr lang="en-US" dirty="0"/>
              <a:t>Individual Income Tax Forms</a:t>
            </a:r>
          </a:p>
        </p:txBody>
      </p:sp>
      <p:sp>
        <p:nvSpPr>
          <p:cNvPr id="3" name="Content Placeholder 2"/>
          <p:cNvSpPr>
            <a:spLocks noGrp="1"/>
          </p:cNvSpPr>
          <p:nvPr>
            <p:ph idx="1"/>
          </p:nvPr>
        </p:nvSpPr>
        <p:spPr/>
        <p:txBody>
          <a:bodyPr/>
          <a:lstStyle/>
          <a:p>
            <a:r>
              <a:rPr lang="en-US" dirty="0"/>
              <a:t>New Schedule W2 for paper filed returns this year. Totals from </a:t>
            </a:r>
            <a:r>
              <a:rPr lang="en-US" dirty="0" smtClean="0"/>
              <a:t>the Schedule W2 will carry over to page 1, line 5 of the return.</a:t>
            </a:r>
          </a:p>
          <a:p>
            <a:endParaRPr lang="en-US" dirty="0"/>
          </a:p>
          <a:p>
            <a:endParaRPr lang="en-US" dirty="0"/>
          </a:p>
          <a:p>
            <a:endParaRPr lang="en-US" dirty="0"/>
          </a:p>
        </p:txBody>
      </p:sp>
      <p:pic>
        <p:nvPicPr>
          <p:cNvPr id="4" name="Picture 3"/>
          <p:cNvPicPr/>
          <p:nvPr/>
        </p:nvPicPr>
        <p:blipFill>
          <a:blip r:embed="rId2"/>
          <a:stretch>
            <a:fillRect/>
          </a:stretch>
        </p:blipFill>
        <p:spPr>
          <a:xfrm>
            <a:off x="1575303" y="3503690"/>
            <a:ext cx="8772807" cy="2372178"/>
          </a:xfrm>
          <a:prstGeom prst="rect">
            <a:avLst/>
          </a:prstGeom>
        </p:spPr>
      </p:pic>
    </p:spTree>
    <p:extLst>
      <p:ext uri="{BB962C8B-B14F-4D97-AF65-F5344CB8AC3E}">
        <p14:creationId xmlns:p14="http://schemas.microsoft.com/office/powerpoint/2010/main" val="2504422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59255" y="642796"/>
            <a:ext cx="9601200" cy="588475"/>
          </a:xfrm>
        </p:spPr>
        <p:txBody>
          <a:bodyPr>
            <a:normAutofit fontScale="90000"/>
          </a:bodyPr>
          <a:lstStyle/>
          <a:p>
            <a:r>
              <a:rPr lang="en-US" dirty="0" smtClean="0"/>
              <a:t>Schedule W2</a:t>
            </a:r>
            <a:endParaRPr lang="en-US" dirty="0"/>
          </a:p>
        </p:txBody>
      </p:sp>
      <p:pic>
        <p:nvPicPr>
          <p:cNvPr id="4" name="Content Placeholder 3"/>
          <p:cNvPicPr>
            <a:picLocks noGrp="1"/>
          </p:cNvPicPr>
          <p:nvPr>
            <p:ph idx="4294967295"/>
          </p:nvPr>
        </p:nvPicPr>
        <p:blipFill>
          <a:blip r:embed="rId2"/>
          <a:stretch>
            <a:fillRect/>
          </a:stretch>
        </p:blipFill>
        <p:spPr>
          <a:xfrm>
            <a:off x="1855959" y="1231271"/>
            <a:ext cx="8383509" cy="4970353"/>
          </a:xfrm>
          <a:prstGeom prst="rect">
            <a:avLst/>
          </a:prstGeom>
        </p:spPr>
      </p:pic>
    </p:spTree>
    <p:extLst>
      <p:ext uri="{BB962C8B-B14F-4D97-AF65-F5344CB8AC3E}">
        <p14:creationId xmlns:p14="http://schemas.microsoft.com/office/powerpoint/2010/main" val="3961458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2016</a:t>
            </a:r>
            <a:br>
              <a:rPr lang="en-US" dirty="0"/>
            </a:br>
            <a:r>
              <a:rPr lang="en-US" dirty="0"/>
              <a:t>Individual Income Tax Forms</a:t>
            </a:r>
          </a:p>
        </p:txBody>
      </p:sp>
      <p:sp>
        <p:nvSpPr>
          <p:cNvPr id="3" name="Content Placeholder 2"/>
          <p:cNvSpPr>
            <a:spLocks noGrp="1"/>
          </p:cNvSpPr>
          <p:nvPr>
            <p:ph idx="1"/>
          </p:nvPr>
        </p:nvSpPr>
        <p:spPr/>
        <p:txBody>
          <a:bodyPr>
            <a:normAutofit/>
          </a:bodyPr>
          <a:lstStyle/>
          <a:p>
            <a:r>
              <a:rPr lang="en-US" dirty="0" smtClean="0"/>
              <a:t>Added drivers license information requirement to paper returns to include:</a:t>
            </a:r>
          </a:p>
          <a:p>
            <a:pPr indent="339725">
              <a:buFont typeface="Wingdings" panose="05000000000000000000" pitchFamily="2" charset="2"/>
              <a:buChar char="Ø"/>
            </a:pPr>
            <a:r>
              <a:rPr lang="en-US" dirty="0" smtClean="0"/>
              <a:t>Date of birth, license number and state, license issue and expiration date</a:t>
            </a:r>
          </a:p>
          <a:p>
            <a:pPr indent="339725">
              <a:buFont typeface="Wingdings" panose="05000000000000000000" pitchFamily="2" charset="2"/>
              <a:buChar char="Ø"/>
            </a:pPr>
            <a:endParaRPr lang="en-US" dirty="0" smtClean="0"/>
          </a:p>
          <a:p>
            <a:pPr indent="339725">
              <a:buFont typeface="Wingdings" panose="05000000000000000000" pitchFamily="2" charset="2"/>
              <a:buChar char="Ø"/>
            </a:pPr>
            <a:endParaRPr lang="en-US" dirty="0" smtClean="0"/>
          </a:p>
          <a:p>
            <a:pPr indent="339725">
              <a:buFont typeface="Wingdings" panose="05000000000000000000" pitchFamily="2" charset="2"/>
              <a:buChar char="Ø"/>
            </a:pPr>
            <a:endParaRPr lang="en-US" dirty="0"/>
          </a:p>
          <a:p>
            <a:pPr indent="339725">
              <a:buFont typeface="Wingdings" panose="05000000000000000000" pitchFamily="2" charset="2"/>
              <a:buChar char="Ø"/>
            </a:pPr>
            <a:endParaRPr lang="en-US" dirty="0" smtClean="0"/>
          </a:p>
          <a:p>
            <a:pPr indent="339725">
              <a:buFont typeface="Wingdings" panose="05000000000000000000" pitchFamily="2" charset="2"/>
              <a:buChar char="Ø"/>
            </a:pPr>
            <a:endParaRPr lang="en-US" dirty="0"/>
          </a:p>
          <a:p>
            <a:pPr indent="339725">
              <a:buFont typeface="Wingdings" panose="05000000000000000000" pitchFamily="2" charset="2"/>
              <a:buChar char="Ø"/>
            </a:pPr>
            <a:endParaRPr lang="en-US" dirty="0" smtClean="0"/>
          </a:p>
          <a:p>
            <a:endParaRPr lang="en-US" dirty="0"/>
          </a:p>
        </p:txBody>
      </p:sp>
      <p:pic>
        <p:nvPicPr>
          <p:cNvPr id="4" name="Picture 3"/>
          <p:cNvPicPr/>
          <p:nvPr/>
        </p:nvPicPr>
        <p:blipFill>
          <a:blip r:embed="rId2"/>
          <a:stretch>
            <a:fillRect/>
          </a:stretch>
        </p:blipFill>
        <p:spPr>
          <a:xfrm>
            <a:off x="2227152" y="3630440"/>
            <a:ext cx="8347296" cy="2399168"/>
          </a:xfrm>
          <a:prstGeom prst="rect">
            <a:avLst/>
          </a:prstGeom>
        </p:spPr>
      </p:pic>
    </p:spTree>
    <p:extLst>
      <p:ext uri="{BB962C8B-B14F-4D97-AF65-F5344CB8AC3E}">
        <p14:creationId xmlns:p14="http://schemas.microsoft.com/office/powerpoint/2010/main" val="27141335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Forms</a:t>
            </a:r>
            <a:br>
              <a:rPr lang="en-US" dirty="0" smtClean="0"/>
            </a:br>
            <a:r>
              <a:rPr lang="en-US" dirty="0" smtClean="0"/>
              <a:t>for 2016</a:t>
            </a:r>
            <a:endParaRPr lang="en-US" dirty="0"/>
          </a:p>
        </p:txBody>
      </p:sp>
      <p:sp>
        <p:nvSpPr>
          <p:cNvPr id="3" name="Content Placeholder 2"/>
          <p:cNvSpPr>
            <a:spLocks noGrp="1"/>
          </p:cNvSpPr>
          <p:nvPr>
            <p:ph idx="1"/>
          </p:nvPr>
        </p:nvSpPr>
        <p:spPr/>
        <p:txBody>
          <a:bodyPr>
            <a:normAutofit lnSpcReduction="10000"/>
          </a:bodyPr>
          <a:lstStyle/>
          <a:p>
            <a:r>
              <a:rPr lang="en-US" sz="3000" dirty="0"/>
              <a:t>Form </a:t>
            </a:r>
            <a:r>
              <a:rPr lang="en-US" sz="3000" dirty="0" smtClean="0"/>
              <a:t>1310A - Statement </a:t>
            </a:r>
            <a:r>
              <a:rPr lang="en-US" sz="3000" dirty="0"/>
              <a:t>of Person </a:t>
            </a:r>
            <a:r>
              <a:rPr lang="en-US" sz="3000" dirty="0" smtClean="0"/>
              <a:t>Claiming Refund </a:t>
            </a:r>
            <a:r>
              <a:rPr lang="en-US" sz="3000" dirty="0"/>
              <a:t>Due a Deceased </a:t>
            </a:r>
            <a:r>
              <a:rPr lang="en-US" sz="3000" dirty="0" smtClean="0"/>
              <a:t>Taxpayer</a:t>
            </a:r>
          </a:p>
          <a:p>
            <a:pPr marL="968375" indent="117475">
              <a:buFont typeface="Wingdings" panose="05000000000000000000" pitchFamily="2" charset="2"/>
              <a:buChar char="Ø"/>
            </a:pPr>
            <a:r>
              <a:rPr lang="en-US" dirty="0" smtClean="0"/>
              <a:t>For use when claiming a refund on behalf of a deceased taxpayer or if you need to reissue a joint named check in the name of spouse only.</a:t>
            </a:r>
          </a:p>
          <a:p>
            <a:pPr>
              <a:buFont typeface="Arial" panose="020B0604020202020204" pitchFamily="34" charset="0"/>
              <a:buChar char="•"/>
            </a:pPr>
            <a:r>
              <a:rPr lang="en-US" sz="3000" dirty="0" smtClean="0"/>
              <a:t>Form PWR - </a:t>
            </a:r>
            <a:r>
              <a:rPr lang="en-US" sz="3000" dirty="0"/>
              <a:t>Request for Penalty Waiver</a:t>
            </a:r>
            <a:r>
              <a:rPr lang="en-US" sz="3000" dirty="0" smtClean="0"/>
              <a:t> </a:t>
            </a:r>
          </a:p>
          <a:p>
            <a:pPr marL="971550" indent="0">
              <a:buFont typeface="Wingdings" panose="05000000000000000000" pitchFamily="2" charset="2"/>
              <a:buChar char="Ø"/>
            </a:pPr>
            <a:r>
              <a:rPr lang="en-US" dirty="0" smtClean="0"/>
              <a:t>For use by all Sections within the Department by a taxpayer requesting a penalty waiver.</a:t>
            </a:r>
            <a:endParaRPr lang="en-US" dirty="0"/>
          </a:p>
        </p:txBody>
      </p:sp>
    </p:spTree>
    <p:extLst>
      <p:ext uri="{BB962C8B-B14F-4D97-AF65-F5344CB8AC3E}">
        <p14:creationId xmlns:p14="http://schemas.microsoft.com/office/powerpoint/2010/main" val="27668924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0749" y="114299"/>
            <a:ext cx="11170502" cy="6629401"/>
          </a:xfrm>
          <a:prstGeom prst="rect">
            <a:avLst/>
          </a:prstGeom>
        </p:spPr>
      </p:pic>
    </p:spTree>
    <p:extLst>
      <p:ext uri="{BB962C8B-B14F-4D97-AF65-F5344CB8AC3E}">
        <p14:creationId xmlns:p14="http://schemas.microsoft.com/office/powerpoint/2010/main" val="19861069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769" y="1622425"/>
            <a:ext cx="7332453" cy="446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21102" y="620713"/>
            <a:ext cx="10903788" cy="1001712"/>
          </a:xfrm>
        </p:spPr>
        <p:txBody>
          <a:bodyPr>
            <a:normAutofit/>
          </a:bodyPr>
          <a:lstStyle/>
          <a:p>
            <a:r>
              <a:rPr lang="en-US" dirty="0" smtClean="0"/>
              <a:t>Form PWR – Request for Penalty Waiver</a:t>
            </a:r>
            <a:endParaRPr lang="en-US" dirty="0"/>
          </a:p>
        </p:txBody>
      </p:sp>
    </p:spTree>
    <p:extLst>
      <p:ext uri="{BB962C8B-B14F-4D97-AF65-F5344CB8AC3E}">
        <p14:creationId xmlns:p14="http://schemas.microsoft.com/office/powerpoint/2010/main" val="1740112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Schedule Changes</a:t>
            </a:r>
            <a:endParaRPr lang="en-US" dirty="0"/>
          </a:p>
        </p:txBody>
      </p:sp>
      <p:sp>
        <p:nvSpPr>
          <p:cNvPr id="3" name="Content Placeholder 2"/>
          <p:cNvSpPr>
            <a:spLocks noGrp="1"/>
          </p:cNvSpPr>
          <p:nvPr>
            <p:ph idx="1"/>
          </p:nvPr>
        </p:nvSpPr>
        <p:spPr/>
        <p:txBody>
          <a:bodyPr>
            <a:normAutofit/>
          </a:bodyPr>
          <a:lstStyle/>
          <a:p>
            <a:r>
              <a:rPr lang="en-US" sz="2100" dirty="0" smtClean="0">
                <a:latin typeface="Times New Roman" panose="02020603050405020304" pitchFamily="18" charset="0"/>
                <a:cs typeface="Times New Roman" panose="02020603050405020304" pitchFamily="18" charset="0"/>
              </a:rPr>
              <a:t>The following schedules were updated to allow for a pro rata share of credit as requested by the business community. </a:t>
            </a:r>
          </a:p>
          <a:p>
            <a:pPr marL="628650" indent="-342900">
              <a:buFont typeface="Wingdings" panose="05000000000000000000" pitchFamily="2" charset="2"/>
              <a:buChar char="Ø"/>
            </a:pPr>
            <a:r>
              <a:rPr lang="en-US" sz="2100" dirty="0" smtClean="0">
                <a:latin typeface="Times New Roman" panose="02020603050405020304" pitchFamily="18" charset="0"/>
                <a:cs typeface="Times New Roman" panose="02020603050405020304" pitchFamily="18" charset="0"/>
              </a:rPr>
              <a:t>AJA</a:t>
            </a:r>
          </a:p>
          <a:p>
            <a:pPr marL="628650" indent="-342900">
              <a:buFont typeface="Wingdings" panose="05000000000000000000" pitchFamily="2" charset="2"/>
              <a:buChar char="Ø"/>
            </a:pPr>
            <a:r>
              <a:rPr lang="en-US" sz="2100" dirty="0" smtClean="0">
                <a:latin typeface="Times New Roman" panose="02020603050405020304" pitchFamily="18" charset="0"/>
                <a:cs typeface="Times New Roman" panose="02020603050405020304" pitchFamily="18" charset="0"/>
              </a:rPr>
              <a:t>DEC</a:t>
            </a:r>
          </a:p>
          <a:p>
            <a:pPr marL="628650" indent="-342900">
              <a:buFont typeface="Wingdings" panose="05000000000000000000" pitchFamily="2" charset="2"/>
              <a:buChar char="Ø"/>
            </a:pPr>
            <a:r>
              <a:rPr lang="en-US" sz="2100" dirty="0" smtClean="0">
                <a:latin typeface="Times New Roman" panose="02020603050405020304" pitchFamily="18" charset="0"/>
                <a:cs typeface="Times New Roman" panose="02020603050405020304" pitchFamily="18" charset="0"/>
              </a:rPr>
              <a:t>HTC</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31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2016-102 </a:t>
            </a:r>
            <a:r>
              <a:rPr lang="en-US" dirty="0">
                <a:latin typeface="Times New Roman" panose="02020603050405020304" pitchFamily="18" charset="0"/>
                <a:cs typeface="Times New Roman" panose="02020603050405020304" pitchFamily="18" charset="0"/>
              </a:rPr>
              <a:t>(HB 34)</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Renewal Act</a:t>
            </a:r>
            <a:endParaRPr lang="en-US" dirty="0"/>
          </a:p>
        </p:txBody>
      </p:sp>
      <p:sp>
        <p:nvSpPr>
          <p:cNvPr id="3" name="Content Placeholder 2"/>
          <p:cNvSpPr>
            <a:spLocks noGrp="1"/>
          </p:cNvSpPr>
          <p:nvPr>
            <p:ph idx="1"/>
          </p:nvPr>
        </p:nvSpPr>
        <p:spPr>
          <a:xfrm>
            <a:off x="1295402" y="2480650"/>
            <a:ext cx="9601196" cy="3956364"/>
          </a:xfrm>
        </p:spPr>
        <p:txBody>
          <a:bodyPr>
            <a:noAutofit/>
          </a:bodyPr>
          <a:lstStyle/>
          <a:p>
            <a:pPr marL="0" lvl="1" indent="0">
              <a:buFont typeface="Arial" panose="020B0604020202020204" pitchFamily="34" charset="0"/>
              <a:buChar char="•"/>
            </a:pP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b="1" dirty="0" smtClean="0">
                <a:solidFill>
                  <a:schemeClr val="tx1"/>
                </a:solidFill>
                <a:latin typeface="Times New Roman" panose="02020603050405020304" pitchFamily="18" charset="0"/>
                <a:cs typeface="Times New Roman" panose="02020603050405020304" pitchFamily="18" charset="0"/>
              </a:rPr>
              <a:t>Requirements </a:t>
            </a:r>
            <a:r>
              <a:rPr lang="en-US" sz="1200" b="1" dirty="0">
                <a:solidFill>
                  <a:schemeClr val="tx1"/>
                </a:solidFill>
                <a:latin typeface="Times New Roman" panose="02020603050405020304" pitchFamily="18" charset="0"/>
                <a:cs typeface="Times New Roman" panose="02020603050405020304" pitchFamily="18" charset="0"/>
              </a:rPr>
              <a:t>for claiming a Port Credit.</a:t>
            </a:r>
          </a:p>
          <a:p>
            <a:pPr marL="625475" lvl="1" indent="-398463">
              <a:buFont typeface="+mj-lt"/>
              <a:buAutoNum type="arabicPeriod"/>
            </a:pPr>
            <a:r>
              <a:rPr lang="en-US" sz="1400" dirty="0">
                <a:solidFill>
                  <a:schemeClr val="tx1"/>
                </a:solidFill>
                <a:latin typeface="Times New Roman" panose="02020603050405020304" pitchFamily="18" charset="0"/>
                <a:cs typeface="Times New Roman" panose="02020603050405020304" pitchFamily="18" charset="0"/>
              </a:rPr>
              <a:t>Port facility user must submit a certification to the Department of Commerce containing information adequate to prove the user is entitled  to the Port Credit and have met the requirements set forth by the Commission.  </a:t>
            </a:r>
          </a:p>
          <a:p>
            <a:pPr marL="625475" lvl="1" indent="-398463">
              <a:buFont typeface="+mj-lt"/>
              <a:buAutoNum type="arabicPeriod"/>
            </a:pPr>
            <a:r>
              <a:rPr lang="en-US" sz="1400" dirty="0">
                <a:solidFill>
                  <a:schemeClr val="tx1"/>
                </a:solidFill>
                <a:latin typeface="Times New Roman" panose="02020603050405020304" pitchFamily="18" charset="0"/>
                <a:cs typeface="Times New Roman" panose="02020603050405020304" pitchFamily="18" charset="0"/>
              </a:rPr>
              <a:t>Must contain information as deemed necessary to verify that the port facility user shipped more than 105% of its cargo volume for </a:t>
            </a:r>
            <a:r>
              <a:rPr lang="en-US" sz="1400" dirty="0" smtClean="0">
                <a:solidFill>
                  <a:schemeClr val="tx1"/>
                </a:solidFill>
                <a:latin typeface="Times New Roman" panose="02020603050405020304" pitchFamily="18" charset="0"/>
                <a:cs typeface="Times New Roman" panose="02020603050405020304" pitchFamily="18" charset="0"/>
              </a:rPr>
              <a:t>the </a:t>
            </a:r>
            <a:r>
              <a:rPr lang="en-US" sz="1400" dirty="0">
                <a:solidFill>
                  <a:schemeClr val="tx1"/>
                </a:solidFill>
                <a:latin typeface="Times New Roman" panose="02020603050405020304" pitchFamily="18" charset="0"/>
                <a:cs typeface="Times New Roman" panose="02020603050405020304" pitchFamily="18" charset="0"/>
              </a:rPr>
              <a:t>12 month period immediately preceding the port facility users application to the </a:t>
            </a:r>
            <a:r>
              <a:rPr lang="en-US" sz="1400" dirty="0" smtClean="0">
                <a:solidFill>
                  <a:schemeClr val="tx1"/>
                </a:solidFill>
                <a:latin typeface="Times New Roman" panose="02020603050405020304" pitchFamily="18" charset="0"/>
                <a:cs typeface="Times New Roman" panose="02020603050405020304" pitchFamily="18" charset="0"/>
              </a:rPr>
              <a:t>Commission. </a:t>
            </a:r>
            <a:endParaRPr lang="en-US" sz="1400" dirty="0">
              <a:solidFill>
                <a:schemeClr val="tx1"/>
              </a:solidFill>
              <a:latin typeface="Times New Roman" panose="02020603050405020304" pitchFamily="18" charset="0"/>
              <a:cs typeface="Times New Roman" panose="02020603050405020304" pitchFamily="18" charset="0"/>
            </a:endParaRPr>
          </a:p>
          <a:p>
            <a:pPr marL="625475" lvl="1" indent="-398463">
              <a:buFont typeface="+mj-lt"/>
              <a:buAutoNum type="arabicPeriod"/>
            </a:pPr>
            <a:r>
              <a:rPr lang="en-US" sz="1400" dirty="0">
                <a:solidFill>
                  <a:schemeClr val="tx1"/>
                </a:solidFill>
                <a:latin typeface="Times New Roman" panose="02020603050405020304" pitchFamily="18" charset="0"/>
                <a:cs typeface="Times New Roman" panose="02020603050405020304" pitchFamily="18" charset="0"/>
              </a:rPr>
              <a:t>Once the Department of Commerce verifies the required information, they will certify the information and report to the Department </a:t>
            </a:r>
            <a:r>
              <a:rPr lang="en-US" sz="1400" dirty="0" smtClean="0">
                <a:solidFill>
                  <a:schemeClr val="tx1"/>
                </a:solidFill>
                <a:latin typeface="Times New Roman" panose="02020603050405020304" pitchFamily="18" charset="0"/>
                <a:cs typeface="Times New Roman" panose="02020603050405020304" pitchFamily="18" charset="0"/>
              </a:rPr>
              <a:t>of </a:t>
            </a:r>
            <a:r>
              <a:rPr lang="en-US" sz="1400" dirty="0">
                <a:solidFill>
                  <a:schemeClr val="tx1"/>
                </a:solidFill>
                <a:latin typeface="Times New Roman" panose="02020603050405020304" pitchFamily="18" charset="0"/>
                <a:cs typeface="Times New Roman" panose="02020603050405020304" pitchFamily="18" charset="0"/>
              </a:rPr>
              <a:t>Revenue that the user is entitled to the awarded Port Credit amount. </a:t>
            </a:r>
          </a:p>
          <a:p>
            <a:pPr marL="625475" lvl="1" indent="-398463">
              <a:buFont typeface="+mj-lt"/>
              <a:buAutoNum type="arabicPeriod"/>
            </a:pPr>
            <a:r>
              <a:rPr lang="en-US" sz="1400" dirty="0" smtClean="0">
                <a:solidFill>
                  <a:schemeClr val="tx1"/>
                </a:solidFill>
                <a:latin typeface="Times New Roman" panose="02020603050405020304" pitchFamily="18" charset="0"/>
                <a:cs typeface="Times New Roman" panose="02020603050405020304" pitchFamily="18" charset="0"/>
              </a:rPr>
              <a:t>Port Credit may be used to offset taxes levied by Chapter 18, but may not lower taxes to below zero. </a:t>
            </a:r>
          </a:p>
          <a:p>
            <a:pPr marL="625475" lvl="1" indent="-398463">
              <a:buFont typeface="+mj-lt"/>
              <a:buAutoNum type="arabicPeriod"/>
            </a:pPr>
            <a:r>
              <a:rPr lang="en-US" sz="1400" dirty="0" smtClean="0">
                <a:solidFill>
                  <a:schemeClr val="tx1"/>
                </a:solidFill>
                <a:latin typeface="Times New Roman" panose="02020603050405020304" pitchFamily="18" charset="0"/>
                <a:cs typeface="Times New Roman" panose="02020603050405020304" pitchFamily="18" charset="0"/>
              </a:rPr>
              <a:t>May also offset estimated tax payments levied by Chapter 18, but not below zero. </a:t>
            </a:r>
          </a:p>
          <a:p>
            <a:pPr marL="625475" lvl="1" indent="-398463">
              <a:buFont typeface="+mj-lt"/>
              <a:buAutoNum type="arabicPeriod"/>
            </a:pPr>
            <a:r>
              <a:rPr lang="en-US" sz="1400" dirty="0" smtClean="0">
                <a:solidFill>
                  <a:schemeClr val="tx1"/>
                </a:solidFill>
                <a:latin typeface="Times New Roman" panose="02020603050405020304" pitchFamily="18" charset="0"/>
                <a:cs typeface="Times New Roman" panose="02020603050405020304" pitchFamily="18" charset="0"/>
              </a:rPr>
              <a:t>Port </a:t>
            </a:r>
            <a:r>
              <a:rPr lang="en-US" sz="1400" dirty="0">
                <a:solidFill>
                  <a:schemeClr val="tx1"/>
                </a:solidFill>
                <a:latin typeface="Times New Roman" panose="02020603050405020304" pitchFamily="18" charset="0"/>
                <a:cs typeface="Times New Roman" panose="02020603050405020304" pitchFamily="18" charset="0"/>
              </a:rPr>
              <a:t>Credit’s </a:t>
            </a:r>
            <a:r>
              <a:rPr lang="en-US" sz="1400" dirty="0" smtClean="0">
                <a:solidFill>
                  <a:schemeClr val="tx1"/>
                </a:solidFill>
                <a:latin typeface="Times New Roman" panose="02020603050405020304" pitchFamily="18" charset="0"/>
                <a:cs typeface="Times New Roman" panose="02020603050405020304" pitchFamily="18" charset="0"/>
              </a:rPr>
              <a:t>in excess of a users tax liability may </a:t>
            </a:r>
            <a:r>
              <a:rPr lang="en-US" sz="1400" dirty="0">
                <a:solidFill>
                  <a:schemeClr val="tx1"/>
                </a:solidFill>
                <a:latin typeface="Times New Roman" panose="02020603050405020304" pitchFamily="18" charset="0"/>
                <a:cs typeface="Times New Roman" panose="02020603050405020304" pitchFamily="18" charset="0"/>
              </a:rPr>
              <a:t>be carried forward </a:t>
            </a:r>
            <a:r>
              <a:rPr lang="en-US" sz="1400" dirty="0" smtClean="0">
                <a:solidFill>
                  <a:schemeClr val="tx1"/>
                </a:solidFill>
                <a:latin typeface="Times New Roman" panose="02020603050405020304" pitchFamily="18" charset="0"/>
                <a:cs typeface="Times New Roman" panose="02020603050405020304" pitchFamily="18" charset="0"/>
              </a:rPr>
              <a:t>for up to 5 </a:t>
            </a:r>
            <a:r>
              <a:rPr lang="en-US" sz="1400" dirty="0">
                <a:solidFill>
                  <a:schemeClr val="tx1"/>
                </a:solidFill>
                <a:latin typeface="Times New Roman" panose="02020603050405020304" pitchFamily="18" charset="0"/>
                <a:cs typeface="Times New Roman" panose="02020603050405020304" pitchFamily="18" charset="0"/>
              </a:rPr>
              <a:t>years</a:t>
            </a:r>
            <a:r>
              <a:rPr lang="en-US" sz="1400" dirty="0" smtClean="0">
                <a:solidFill>
                  <a:schemeClr val="tx1"/>
                </a:solidFill>
                <a:latin typeface="Times New Roman" panose="02020603050405020304" pitchFamily="18" charset="0"/>
                <a:cs typeface="Times New Roman" panose="02020603050405020304" pitchFamily="18" charset="0"/>
              </a:rPr>
              <a:t>. </a:t>
            </a:r>
          </a:p>
          <a:p>
            <a:pPr marL="625475" lvl="1" indent="-398463">
              <a:buFont typeface="+mj-lt"/>
              <a:buAutoNum type="arabicPeriod"/>
            </a:pPr>
            <a:r>
              <a:rPr lang="en-US" sz="1400" dirty="0">
                <a:solidFill>
                  <a:schemeClr val="tx1"/>
                </a:solidFill>
                <a:latin typeface="Times New Roman" panose="02020603050405020304" pitchFamily="18" charset="0"/>
                <a:cs typeface="Times New Roman" panose="02020603050405020304" pitchFamily="18" charset="0"/>
              </a:rPr>
              <a:t>The Port Credit may be utilized on a pro rata basis for entities taxes under Subchapter S or Subchapter K since the Act is silent on the issue. </a:t>
            </a:r>
          </a:p>
          <a:p>
            <a:pPr marL="347663" lvl="1" indent="-347663">
              <a:buFont typeface="Arial" panose="020B0604020202020204" pitchFamily="34" charset="0"/>
              <a:buChar char="•"/>
            </a:pPr>
            <a:endParaRPr lang="en-US" sz="1400" dirty="0">
              <a:solidFill>
                <a:schemeClr val="tx1"/>
              </a:solidFill>
              <a:latin typeface="Times New Roman" panose="02020603050405020304" pitchFamily="18" charset="0"/>
              <a:cs typeface="Times New Roman" panose="02020603050405020304" pitchFamily="18" charset="0"/>
            </a:endParaRPr>
          </a:p>
          <a:p>
            <a:pPr marL="347663" lvl="1" indent="-347663">
              <a:buFont typeface="Arial" panose="020B0604020202020204" pitchFamily="34" charset="0"/>
              <a:buChar char="•"/>
            </a:pPr>
            <a:endParaRPr lang="en-US" sz="1200" dirty="0" smtClean="0">
              <a:solidFill>
                <a:schemeClr val="tx1"/>
              </a:solidFill>
              <a:latin typeface="Times New Roman" panose="02020603050405020304" pitchFamily="18" charset="0"/>
              <a:cs typeface="Times New Roman" panose="02020603050405020304" pitchFamily="18" charset="0"/>
            </a:endParaRPr>
          </a:p>
          <a:p>
            <a:pPr marL="347663" lvl="1" indent="-347663">
              <a:buFont typeface="Arial" panose="020B0604020202020204" pitchFamily="34" charset="0"/>
              <a:buChar char="•"/>
            </a:pPr>
            <a:endParaRPr lang="en-US" sz="1200" dirty="0">
              <a:solidFill>
                <a:schemeClr val="tx1"/>
              </a:solidFill>
              <a:latin typeface="Times New Roman" panose="02020603050405020304" pitchFamily="18" charset="0"/>
              <a:cs typeface="Times New Roman" panose="02020603050405020304" pitchFamily="18" charset="0"/>
            </a:endParaRPr>
          </a:p>
          <a:p>
            <a:pPr marL="0" lvl="1" indent="0">
              <a:buNone/>
            </a:pPr>
            <a:endParaRPr lang="en-US" sz="12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2807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stretch>
            <a:fillRect/>
          </a:stretch>
        </p:blipFill>
        <p:spPr>
          <a:xfrm>
            <a:off x="1783533" y="660903"/>
            <a:ext cx="8863342" cy="5522614"/>
          </a:xfrm>
          <a:prstGeom prst="rect">
            <a:avLst/>
          </a:prstGeom>
        </p:spPr>
      </p:pic>
    </p:spTree>
    <p:extLst>
      <p:ext uri="{BB962C8B-B14F-4D97-AF65-F5344CB8AC3E}">
        <p14:creationId xmlns:p14="http://schemas.microsoft.com/office/powerpoint/2010/main" val="26075951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stretch>
            <a:fillRect/>
          </a:stretch>
        </p:blipFill>
        <p:spPr>
          <a:xfrm>
            <a:off x="1629623" y="697117"/>
            <a:ext cx="9153053" cy="5513559"/>
          </a:xfrm>
          <a:prstGeom prst="rect">
            <a:avLst/>
          </a:prstGeom>
        </p:spPr>
      </p:pic>
    </p:spTree>
    <p:extLst>
      <p:ext uri="{BB962C8B-B14F-4D97-AF65-F5344CB8AC3E}">
        <p14:creationId xmlns:p14="http://schemas.microsoft.com/office/powerpoint/2010/main" val="14030626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stretch>
            <a:fillRect/>
          </a:stretch>
        </p:blipFill>
        <p:spPr>
          <a:xfrm>
            <a:off x="1593409" y="706170"/>
            <a:ext cx="9497085" cy="5486400"/>
          </a:xfrm>
          <a:prstGeom prst="rect">
            <a:avLst/>
          </a:prstGeom>
        </p:spPr>
      </p:pic>
    </p:spTree>
    <p:extLst>
      <p:ext uri="{BB962C8B-B14F-4D97-AF65-F5344CB8AC3E}">
        <p14:creationId xmlns:p14="http://schemas.microsoft.com/office/powerpoint/2010/main" val="8423570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415765" y="1233577"/>
            <a:ext cx="7360468" cy="4841665"/>
          </a:xfrm>
          <a:prstGeom prst="rect">
            <a:avLst/>
          </a:prstGeom>
        </p:spPr>
      </p:pic>
      <p:sp>
        <p:nvSpPr>
          <p:cNvPr id="3" name="Title 2"/>
          <p:cNvSpPr>
            <a:spLocks noGrp="1"/>
          </p:cNvSpPr>
          <p:nvPr>
            <p:ph type="title" idx="4294967295"/>
          </p:nvPr>
        </p:nvSpPr>
        <p:spPr>
          <a:xfrm>
            <a:off x="0" y="361950"/>
            <a:ext cx="9601200" cy="992188"/>
          </a:xfrm>
        </p:spPr>
        <p:txBody>
          <a:bodyPr>
            <a:normAutofit/>
          </a:bodyPr>
          <a:lstStyle/>
          <a:p>
            <a:r>
              <a:rPr lang="en-US" dirty="0" smtClean="0"/>
              <a:t>                 </a:t>
            </a:r>
            <a:r>
              <a:rPr lang="en-US" sz="3600" u="sng" dirty="0" smtClean="0"/>
              <a:t>Schedule ARA New for 2016</a:t>
            </a:r>
            <a:endParaRPr lang="en-US" sz="3600" u="sng" dirty="0"/>
          </a:p>
        </p:txBody>
      </p:sp>
    </p:spTree>
    <p:extLst>
      <p:ext uri="{BB962C8B-B14F-4D97-AF65-F5344CB8AC3E}">
        <p14:creationId xmlns:p14="http://schemas.microsoft.com/office/powerpoint/2010/main" val="4012188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804656" y="1380226"/>
            <a:ext cx="8582685" cy="4839419"/>
          </a:xfrm>
          <a:prstGeom prst="rect">
            <a:avLst/>
          </a:prstGeom>
        </p:spPr>
      </p:pic>
      <p:sp>
        <p:nvSpPr>
          <p:cNvPr id="5" name="Title 4"/>
          <p:cNvSpPr>
            <a:spLocks noGrp="1"/>
          </p:cNvSpPr>
          <p:nvPr>
            <p:ph type="title" idx="4294967295"/>
          </p:nvPr>
        </p:nvSpPr>
        <p:spPr>
          <a:xfrm>
            <a:off x="0" y="705988"/>
            <a:ext cx="9601200" cy="881063"/>
          </a:xfrm>
        </p:spPr>
        <p:txBody>
          <a:bodyPr>
            <a:normAutofit fontScale="90000"/>
          </a:bodyPr>
          <a:lstStyle/>
          <a:p>
            <a:r>
              <a:rPr lang="en-US" dirty="0" smtClean="0"/>
              <a:t>                     </a:t>
            </a:r>
            <a:r>
              <a:rPr lang="en-US" u="sng" dirty="0" smtClean="0"/>
              <a:t>Schedule ANM </a:t>
            </a:r>
            <a:r>
              <a:rPr lang="en-US" u="sng" dirty="0"/>
              <a:t>New for 2016</a:t>
            </a:r>
          </a:p>
        </p:txBody>
      </p:sp>
    </p:spTree>
    <p:extLst>
      <p:ext uri="{BB962C8B-B14F-4D97-AF65-F5344CB8AC3E}">
        <p14:creationId xmlns:p14="http://schemas.microsoft.com/office/powerpoint/2010/main" val="24643318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0238"/>
            <a:ext cx="9601200" cy="801687"/>
          </a:xfrm>
        </p:spPr>
        <p:txBody>
          <a:bodyPr/>
          <a:lstStyle/>
          <a:p>
            <a:r>
              <a:rPr lang="en-US" u="sng" dirty="0"/>
              <a:t>Schedule OC Changes</a:t>
            </a:r>
          </a:p>
        </p:txBody>
      </p:sp>
      <p:sp>
        <p:nvSpPr>
          <p:cNvPr id="3" name="Content Placeholder 2"/>
          <p:cNvSpPr>
            <a:spLocks noGrp="1"/>
          </p:cNvSpPr>
          <p:nvPr>
            <p:ph idx="4294967295"/>
          </p:nvPr>
        </p:nvSpPr>
        <p:spPr>
          <a:xfrm>
            <a:off x="1017916" y="1431925"/>
            <a:ext cx="8583283" cy="4813300"/>
          </a:xfrm>
        </p:spPr>
        <p:txBody>
          <a:bodyPr>
            <a:normAutofit lnSpcReduction="10000"/>
          </a:bodyPr>
          <a:lstStyle/>
          <a:p>
            <a:r>
              <a:rPr lang="en-US" dirty="0" smtClean="0"/>
              <a:t>Capital Credit moved to Schedule NTC</a:t>
            </a:r>
          </a:p>
          <a:p>
            <a:r>
              <a:rPr lang="en-US" dirty="0" smtClean="0"/>
              <a:t>Tariff Credit expired and removed</a:t>
            </a:r>
          </a:p>
          <a:p>
            <a:r>
              <a:rPr lang="en-US" dirty="0" smtClean="0"/>
              <a:t>Full Employment Act, Heroes for Hire Acts, Irrigation/Reservoir System Credit, and  Neighborhood Infrastructure Credit changed to allow for a pro rata share of credit</a:t>
            </a:r>
          </a:p>
          <a:p>
            <a:r>
              <a:rPr lang="en-US" dirty="0" smtClean="0"/>
              <a:t>Additional instructions given for the </a:t>
            </a:r>
            <a:r>
              <a:rPr lang="en-US" dirty="0"/>
              <a:t>Irrigation/Reservoir System </a:t>
            </a:r>
            <a:r>
              <a:rPr lang="en-US" dirty="0" smtClean="0"/>
              <a:t>Credit to indicate it is a one time only credit, not multiple systems purchases.</a:t>
            </a:r>
          </a:p>
          <a:p>
            <a:r>
              <a:rPr lang="en-US" dirty="0"/>
              <a:t>Additional instructions given for </a:t>
            </a:r>
            <a:r>
              <a:rPr lang="en-US" dirty="0" smtClean="0"/>
              <a:t>the </a:t>
            </a:r>
            <a:r>
              <a:rPr lang="en-US" dirty="0"/>
              <a:t>Neighborhood Infrastructure Credit </a:t>
            </a:r>
            <a:r>
              <a:rPr lang="en-US" dirty="0" smtClean="0"/>
              <a:t>to indicate this isn’t for your typical homeowner, condo, or neighborhood fees and that it is an actual assessment from an actual Neighborhood Infrastructure Authority District </a:t>
            </a:r>
            <a:endParaRPr lang="en-US" dirty="0"/>
          </a:p>
        </p:txBody>
      </p:sp>
    </p:spTree>
    <p:extLst>
      <p:ext uri="{BB962C8B-B14F-4D97-AF65-F5344CB8AC3E}">
        <p14:creationId xmlns:p14="http://schemas.microsoft.com/office/powerpoint/2010/main" val="1264414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874067" y="1176950"/>
            <a:ext cx="8446883" cy="5097101"/>
          </a:xfrm>
          <a:prstGeom prst="rect">
            <a:avLst/>
          </a:prstGeom>
        </p:spPr>
      </p:pic>
      <p:sp>
        <p:nvSpPr>
          <p:cNvPr id="3" name="Title 2"/>
          <p:cNvSpPr>
            <a:spLocks noGrp="1"/>
          </p:cNvSpPr>
          <p:nvPr>
            <p:ph type="title" idx="4294967295"/>
          </p:nvPr>
        </p:nvSpPr>
        <p:spPr>
          <a:xfrm>
            <a:off x="2181884" y="606581"/>
            <a:ext cx="7419315" cy="570369"/>
          </a:xfrm>
        </p:spPr>
        <p:txBody>
          <a:bodyPr>
            <a:noAutofit/>
          </a:bodyPr>
          <a:lstStyle/>
          <a:p>
            <a:r>
              <a:rPr lang="en-US" sz="3600" dirty="0" smtClean="0"/>
              <a:t>Schedule OC Changes</a:t>
            </a:r>
            <a:endParaRPr lang="en-US" sz="3600" dirty="0"/>
          </a:p>
        </p:txBody>
      </p:sp>
    </p:spTree>
    <p:extLst>
      <p:ext uri="{BB962C8B-B14F-4D97-AF65-F5344CB8AC3E}">
        <p14:creationId xmlns:p14="http://schemas.microsoft.com/office/powerpoint/2010/main" val="37249622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801640" y="1176951"/>
            <a:ext cx="8546471" cy="5577840"/>
          </a:xfrm>
          <a:prstGeom prst="rect">
            <a:avLst/>
          </a:prstGeom>
        </p:spPr>
      </p:pic>
      <p:sp>
        <p:nvSpPr>
          <p:cNvPr id="3" name="Title 2"/>
          <p:cNvSpPr>
            <a:spLocks noGrp="1"/>
          </p:cNvSpPr>
          <p:nvPr>
            <p:ph type="title" idx="4294967295"/>
          </p:nvPr>
        </p:nvSpPr>
        <p:spPr>
          <a:xfrm>
            <a:off x="1801640" y="642796"/>
            <a:ext cx="7799560" cy="597529"/>
          </a:xfrm>
        </p:spPr>
        <p:txBody>
          <a:bodyPr>
            <a:normAutofit fontScale="90000"/>
          </a:bodyPr>
          <a:lstStyle/>
          <a:p>
            <a:r>
              <a:rPr lang="en-US" dirty="0"/>
              <a:t>Schedule OC C</a:t>
            </a:r>
            <a:r>
              <a:rPr lang="en-US" dirty="0" smtClean="0"/>
              <a:t>hanges cont.</a:t>
            </a:r>
            <a:endParaRPr lang="en-US" dirty="0"/>
          </a:p>
        </p:txBody>
      </p:sp>
    </p:spTree>
    <p:extLst>
      <p:ext uri="{BB962C8B-B14F-4D97-AF65-F5344CB8AC3E}">
        <p14:creationId xmlns:p14="http://schemas.microsoft.com/office/powerpoint/2010/main" val="2049349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3856" y="3244334"/>
            <a:ext cx="6246893" cy="369332"/>
          </a:xfrm>
          <a:prstGeom prst="rect">
            <a:avLst/>
          </a:prstGeom>
        </p:spPr>
        <p:txBody>
          <a:bodyPr wrap="square">
            <a:spAutoFit/>
          </a:bodyPr>
          <a:lstStyle/>
          <a:p>
            <a:r>
              <a:rPr lang="en-US" dirty="0" smtClean="0"/>
              <a:t>                                     </a:t>
            </a:r>
            <a:endParaRPr lang="en-US" dirty="0"/>
          </a:p>
        </p:txBody>
      </p:sp>
      <p:sp>
        <p:nvSpPr>
          <p:cNvPr id="3" name="Title 2"/>
          <p:cNvSpPr>
            <a:spLocks noGrp="1"/>
          </p:cNvSpPr>
          <p:nvPr>
            <p:ph type="title"/>
          </p:nvPr>
        </p:nvSpPr>
        <p:spPr>
          <a:xfrm>
            <a:off x="1295402" y="982132"/>
            <a:ext cx="9601196" cy="1148593"/>
          </a:xfrm>
        </p:spPr>
        <p:txBody>
          <a:bodyPr>
            <a:normAutofit/>
          </a:bodyPr>
          <a:lstStyle/>
          <a:p>
            <a:r>
              <a:rPr lang="en-US" dirty="0" smtClean="0"/>
              <a:t>Schedule AATC Changes</a:t>
            </a:r>
            <a:endParaRPr lang="en-US" dirty="0"/>
          </a:p>
        </p:txBody>
      </p:sp>
      <p:sp>
        <p:nvSpPr>
          <p:cNvPr id="4" name="Content Placeholder 3"/>
          <p:cNvSpPr>
            <a:spLocks noGrp="1"/>
          </p:cNvSpPr>
          <p:nvPr>
            <p:ph idx="1"/>
          </p:nvPr>
        </p:nvSpPr>
        <p:spPr>
          <a:xfrm>
            <a:off x="1295401" y="2725093"/>
            <a:ext cx="9601196" cy="3150775"/>
          </a:xfrm>
        </p:spPr>
        <p:txBody>
          <a:bodyPr>
            <a:normAutofit/>
          </a:bodyPr>
          <a:lstStyle/>
          <a:p>
            <a:r>
              <a:rPr lang="en-US" b="1" dirty="0"/>
              <a:t>Part I</a:t>
            </a:r>
            <a:r>
              <a:rPr lang="en-US" dirty="0"/>
              <a:t> - The amounts on lines 7, 16, 25, </a:t>
            </a:r>
            <a:r>
              <a:rPr lang="en-US" dirty="0" smtClean="0"/>
              <a:t>and 34 </a:t>
            </a:r>
            <a:r>
              <a:rPr lang="en-US" dirty="0"/>
              <a:t>has changed to $3,794.00. </a:t>
            </a:r>
            <a:r>
              <a:rPr lang="en-US" dirty="0" smtClean="0"/>
              <a:t>This figure is 80% of the average annual cost of attendance for an Alabama public K-12 student. This will change yearly. </a:t>
            </a:r>
            <a:endParaRPr lang="en-US" dirty="0"/>
          </a:p>
          <a:p>
            <a:pPr lvl="0"/>
            <a:r>
              <a:rPr lang="en-US" b="1" dirty="0"/>
              <a:t>Part III </a:t>
            </a:r>
            <a:r>
              <a:rPr lang="en-US" dirty="0"/>
              <a:t>– Added question “Do you have a Scholarship Contribution Credit carryforward from a prior year?” with </a:t>
            </a:r>
            <a:r>
              <a:rPr lang="en-US" dirty="0" smtClean="0"/>
              <a:t>Yes </a:t>
            </a:r>
            <a:r>
              <a:rPr lang="en-US" dirty="0"/>
              <a:t>and </a:t>
            </a:r>
            <a:r>
              <a:rPr lang="en-US" dirty="0" smtClean="0"/>
              <a:t>No </a:t>
            </a:r>
            <a:r>
              <a:rPr lang="en-US" dirty="0"/>
              <a:t>checkboxes for </a:t>
            </a:r>
            <a:r>
              <a:rPr lang="en-US" dirty="0" smtClean="0"/>
              <a:t>answer.</a:t>
            </a:r>
            <a:endParaRPr lang="en-US" dirty="0"/>
          </a:p>
          <a:p>
            <a:pPr lvl="1"/>
            <a:r>
              <a:rPr lang="en-US" dirty="0"/>
              <a:t>Added new directions.  If No, skip Lines 1 through 15 and complete lines 16 through 20.  If Yes, compete the section below as needed</a:t>
            </a:r>
            <a:r>
              <a:rPr lang="en-US" dirty="0" smtClean="0"/>
              <a:t>. If no carryforward it prevents the taxpayer from having to complete unnecessary lines.</a:t>
            </a:r>
            <a:endParaRPr lang="en-US" dirty="0"/>
          </a:p>
        </p:txBody>
      </p:sp>
    </p:spTree>
    <p:extLst>
      <p:ext uri="{BB962C8B-B14F-4D97-AF65-F5344CB8AC3E}">
        <p14:creationId xmlns:p14="http://schemas.microsoft.com/office/powerpoint/2010/main" val="2228887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0" y="669925"/>
            <a:ext cx="9601200" cy="720725"/>
          </a:xfrm>
        </p:spPr>
        <p:txBody>
          <a:bodyPr>
            <a:normAutofit fontScale="90000"/>
          </a:bodyPr>
          <a:lstStyle/>
          <a:p>
            <a:r>
              <a:rPr lang="en-US" dirty="0"/>
              <a:t> </a:t>
            </a:r>
            <a:r>
              <a:rPr lang="en-US" dirty="0" smtClean="0"/>
              <a:t>         </a:t>
            </a:r>
            <a:r>
              <a:rPr lang="en-US" u="sng" dirty="0" smtClean="0"/>
              <a:t>Schedule </a:t>
            </a:r>
            <a:r>
              <a:rPr lang="en-US" u="sng" dirty="0"/>
              <a:t>AATC Changes</a:t>
            </a:r>
            <a:endParaRPr lang="en-US" dirty="0"/>
          </a:p>
        </p:txBody>
      </p:sp>
      <p:pic>
        <p:nvPicPr>
          <p:cNvPr id="22" name="Picture 21"/>
          <p:cNvPicPr>
            <a:picLocks noChangeAspect="1"/>
          </p:cNvPicPr>
          <p:nvPr/>
        </p:nvPicPr>
        <p:blipFill>
          <a:blip r:embed="rId2"/>
          <a:stretch>
            <a:fillRect/>
          </a:stretch>
        </p:blipFill>
        <p:spPr>
          <a:xfrm>
            <a:off x="1697569" y="1390650"/>
            <a:ext cx="8145012" cy="4344006"/>
          </a:xfrm>
          <a:prstGeom prst="rect">
            <a:avLst/>
          </a:prstGeom>
        </p:spPr>
      </p:pic>
    </p:spTree>
    <p:extLst>
      <p:ext uri="{BB962C8B-B14F-4D97-AF65-F5344CB8AC3E}">
        <p14:creationId xmlns:p14="http://schemas.microsoft.com/office/powerpoint/2010/main" val="2510338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2016-102 </a:t>
            </a:r>
            <a:r>
              <a:rPr lang="en-US" dirty="0">
                <a:latin typeface="Times New Roman" panose="02020603050405020304" pitchFamily="18" charset="0"/>
                <a:cs typeface="Times New Roman" panose="02020603050405020304" pitchFamily="18" charset="0"/>
              </a:rPr>
              <a:t>(HB 34)</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Renewal Act</a:t>
            </a:r>
            <a:endParaRPr lang="en-US" dirty="0"/>
          </a:p>
        </p:txBody>
      </p:sp>
      <p:sp>
        <p:nvSpPr>
          <p:cNvPr id="3" name="Content Placeholder 2"/>
          <p:cNvSpPr>
            <a:spLocks noGrp="1"/>
          </p:cNvSpPr>
          <p:nvPr>
            <p:ph idx="1"/>
          </p:nvPr>
        </p:nvSpPr>
        <p:spPr/>
        <p:txBody>
          <a:bodyPr>
            <a:normAutofit fontScale="25000" lnSpcReduction="20000"/>
          </a:bodyPr>
          <a:lstStyle/>
          <a:p>
            <a:pPr marL="0" lvl="1" indent="53975">
              <a:buFont typeface="Arial" panose="020B0604020202020204" pitchFamily="34" charset="0"/>
              <a:buChar char="•"/>
            </a:pPr>
            <a:r>
              <a:rPr lang="en-US" sz="4800" dirty="0" smtClean="0">
                <a:solidFill>
                  <a:schemeClr val="tx1"/>
                </a:solidFill>
                <a:latin typeface="Times New Roman" panose="02020603050405020304" pitchFamily="18" charset="0"/>
                <a:cs typeface="Times New Roman" panose="02020603050405020304" pitchFamily="18" charset="0"/>
              </a:rPr>
              <a:t> </a:t>
            </a:r>
            <a:r>
              <a:rPr lang="en-US" sz="6400" b="1" dirty="0" smtClean="0">
                <a:solidFill>
                  <a:schemeClr val="tx1"/>
                </a:solidFill>
                <a:latin typeface="Times New Roman" panose="02020603050405020304" pitchFamily="18" charset="0"/>
                <a:cs typeface="Times New Roman" panose="02020603050405020304" pitchFamily="18" charset="0"/>
              </a:rPr>
              <a:t>Additional Port Credit Allocation Requirements. </a:t>
            </a:r>
          </a:p>
          <a:p>
            <a:pPr marL="569913" lvl="1" indent="-225425">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Port Credits which have not been awarded to a facility user may be allocated to any company which has entered into an economic development project agreement with the state.  </a:t>
            </a:r>
          </a:p>
          <a:p>
            <a:pPr marL="569913" lvl="1" indent="-225425">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These Port Credit allocations shall be made by the Governor and approved by the Alabama Renewal Commission.</a:t>
            </a:r>
          </a:p>
          <a:p>
            <a:pPr marL="569913" lvl="1" indent="-225425">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Allocations may only be granted for a new warehouse or distribution facility which commits to investing at least $20,000,000 at a single site and which creates 75 new jobs in Alabama. </a:t>
            </a:r>
          </a:p>
          <a:p>
            <a:pPr marL="569913" lvl="1" indent="-225425">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Allocations for such projects shall not exceed $3,000,000. </a:t>
            </a:r>
          </a:p>
          <a:p>
            <a:pPr marL="569913" lvl="1" indent="-225425">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Port Credits allocated may not be utilized until the Department of Commerce has received satisfactory proof that the capital investment and job creation requirements have been met. </a:t>
            </a:r>
          </a:p>
          <a:p>
            <a:pPr marL="569913" lvl="1" indent="-225425">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Any Port Credit granted by allocation shall not be granted for more than 3 years. </a:t>
            </a:r>
          </a:p>
          <a:p>
            <a:pPr marL="569913" lvl="1" indent="-225425">
              <a:buFont typeface="+mj-lt"/>
              <a:buAutoNum type="arabicPeriod"/>
            </a:pPr>
            <a:r>
              <a:rPr lang="en-US" sz="6400" dirty="0" smtClean="0">
                <a:solidFill>
                  <a:schemeClr val="tx1"/>
                </a:solidFill>
                <a:latin typeface="Times New Roman" panose="02020603050405020304" pitchFamily="18" charset="0"/>
                <a:cs typeface="Times New Roman" panose="02020603050405020304" pitchFamily="18" charset="0"/>
              </a:rPr>
              <a:t>Obligations not met in the project agreement provides for the recapture of all or part of the allotted Port Credit. </a:t>
            </a:r>
            <a:endParaRPr lang="en-US" sz="6400" dirty="0">
              <a:solidFill>
                <a:schemeClr val="tx1"/>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pPr>
            <a:endParaRPr lang="en-US" sz="4800" dirty="0" smtClean="0">
              <a:solidFill>
                <a:schemeClr val="tx1"/>
              </a:solidFill>
              <a:latin typeface="Times New Roman" panose="02020603050405020304" pitchFamily="18" charset="0"/>
              <a:cs typeface="Times New Roman" panose="02020603050405020304" pitchFamily="18" charset="0"/>
            </a:endParaRPr>
          </a:p>
          <a:p>
            <a:pPr marL="803275" lvl="2" indent="-744538"/>
            <a:endParaRPr lang="en-US" dirty="0">
              <a:latin typeface="Times New Roman" panose="02020603050405020304" pitchFamily="18" charset="0"/>
              <a:cs typeface="Times New Roman" panose="02020603050405020304" pitchFamily="18" charset="0"/>
            </a:endParaRPr>
          </a:p>
          <a:p>
            <a:pPr marL="58737" lvl="2" indent="0">
              <a:buNone/>
            </a:pPr>
            <a:endParaRPr lang="en-US" dirty="0" smtClean="0">
              <a:latin typeface="Times New Roman" panose="02020603050405020304" pitchFamily="18" charset="0"/>
              <a:cs typeface="Times New Roman" panose="02020603050405020304" pitchFamily="18" charset="0"/>
            </a:endParaRPr>
          </a:p>
          <a:p>
            <a:pPr marL="803275" lvl="2" indent="-346075">
              <a:buFont typeface="Wingdings" panose="05000000000000000000" pitchFamily="2" charset="2"/>
              <a:buChar char="ü"/>
            </a:pPr>
            <a:endParaRPr lang="en-US" dirty="0" smtClean="0">
              <a:latin typeface="Times New Roman" panose="02020603050405020304" pitchFamily="18" charset="0"/>
              <a:cs typeface="Times New Roman" panose="02020603050405020304" pitchFamily="18" charset="0"/>
            </a:endParaRPr>
          </a:p>
          <a:p>
            <a:pPr marL="346075" lvl="1" indent="-346075">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804862" lvl="2" indent="0">
              <a:buNone/>
            </a:pP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71872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60400"/>
            <a:ext cx="9601200" cy="515938"/>
          </a:xfrm>
        </p:spPr>
        <p:txBody>
          <a:bodyPr>
            <a:normAutofit fontScale="90000"/>
          </a:bodyPr>
          <a:lstStyle/>
          <a:p>
            <a:r>
              <a:rPr lang="en-US" dirty="0" smtClean="0"/>
              <a:t>                </a:t>
            </a:r>
            <a:r>
              <a:rPr lang="en-US" u="sng" dirty="0" smtClean="0"/>
              <a:t>Schedule AATC Changes cont.</a:t>
            </a:r>
            <a:endParaRPr lang="en-US" u="sng" dirty="0"/>
          </a:p>
        </p:txBody>
      </p:sp>
      <p:pic>
        <p:nvPicPr>
          <p:cNvPr id="5" name="Picture 4"/>
          <p:cNvPicPr>
            <a:picLocks noChangeAspect="1"/>
          </p:cNvPicPr>
          <p:nvPr/>
        </p:nvPicPr>
        <p:blipFill>
          <a:blip r:embed="rId2"/>
          <a:stretch>
            <a:fillRect/>
          </a:stretch>
        </p:blipFill>
        <p:spPr>
          <a:xfrm>
            <a:off x="1991762" y="1176338"/>
            <a:ext cx="8854289" cy="5043393"/>
          </a:xfrm>
          <a:prstGeom prst="rect">
            <a:avLst/>
          </a:prstGeom>
        </p:spPr>
      </p:pic>
    </p:spTree>
    <p:extLst>
      <p:ext uri="{BB962C8B-B14F-4D97-AF65-F5344CB8AC3E}">
        <p14:creationId xmlns:p14="http://schemas.microsoft.com/office/powerpoint/2010/main" val="2036853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Schedule NTC changes</a:t>
            </a:r>
          </a:p>
        </p:txBody>
      </p:sp>
      <p:sp>
        <p:nvSpPr>
          <p:cNvPr id="3" name="Content Placeholder 2"/>
          <p:cNvSpPr>
            <a:spLocks noGrp="1"/>
          </p:cNvSpPr>
          <p:nvPr>
            <p:ph idx="1"/>
          </p:nvPr>
        </p:nvSpPr>
        <p:spPr/>
        <p:txBody>
          <a:bodyPr/>
          <a:lstStyle/>
          <a:p>
            <a:r>
              <a:rPr lang="en-US" dirty="0" smtClean="0"/>
              <a:t>Updated to include the following items for 2016 and accompanying line number changes as a result</a:t>
            </a:r>
          </a:p>
          <a:p>
            <a:pPr marL="628650" indent="-342900">
              <a:buFont typeface="Wingdings" panose="05000000000000000000" pitchFamily="2" charset="2"/>
              <a:buChar char="Ø"/>
            </a:pPr>
            <a:r>
              <a:rPr lang="en-US" dirty="0" smtClean="0"/>
              <a:t>Added Schedule ANM - Alabama New Market</a:t>
            </a:r>
          </a:p>
          <a:p>
            <a:pPr marL="628650" indent="-342900">
              <a:buFont typeface="Wingdings" panose="05000000000000000000" pitchFamily="2" charset="2"/>
              <a:buChar char="Ø"/>
            </a:pPr>
            <a:r>
              <a:rPr lang="en-US" dirty="0" smtClean="0"/>
              <a:t>Added the Schedule ARA - Alabama Renewal Act</a:t>
            </a:r>
          </a:p>
          <a:p>
            <a:pPr marL="628650" indent="-342900">
              <a:buFont typeface="Wingdings" panose="05000000000000000000" pitchFamily="2" charset="2"/>
              <a:buChar char="Ø"/>
            </a:pPr>
            <a:r>
              <a:rPr lang="en-US" dirty="0" smtClean="0"/>
              <a:t>Capital Credit which was moved from the Schedule OC to here</a:t>
            </a:r>
          </a:p>
          <a:p>
            <a:pPr marL="628650" indent="-342900">
              <a:buFont typeface="Arial" panose="020B0604020202020204" pitchFamily="34" charset="0"/>
              <a:buChar char="•"/>
            </a:pPr>
            <a:endParaRPr lang="en-US" dirty="0"/>
          </a:p>
        </p:txBody>
      </p:sp>
    </p:spTree>
    <p:extLst>
      <p:ext uri="{BB962C8B-B14F-4D97-AF65-F5344CB8AC3E}">
        <p14:creationId xmlns:p14="http://schemas.microsoft.com/office/powerpoint/2010/main" val="27449850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15938"/>
            <a:ext cx="9601200" cy="642937"/>
          </a:xfrm>
        </p:spPr>
        <p:txBody>
          <a:bodyPr>
            <a:normAutofit fontScale="90000"/>
          </a:bodyPr>
          <a:lstStyle/>
          <a:p>
            <a:r>
              <a:rPr lang="en-US" dirty="0" smtClean="0"/>
              <a:t>             </a:t>
            </a:r>
            <a:r>
              <a:rPr lang="en-US" u="sng" dirty="0" smtClean="0"/>
              <a:t>Schedule NTC changes</a:t>
            </a:r>
            <a:endParaRPr lang="en-US" u="sng" dirty="0"/>
          </a:p>
        </p:txBody>
      </p:sp>
      <p:pic>
        <p:nvPicPr>
          <p:cNvPr id="4" name="Content Placeholder 3"/>
          <p:cNvPicPr>
            <a:picLocks noGrp="1"/>
          </p:cNvPicPr>
          <p:nvPr>
            <p:ph idx="4294967295"/>
          </p:nvPr>
        </p:nvPicPr>
        <p:blipFill>
          <a:blip r:embed="rId2"/>
          <a:stretch>
            <a:fillRect/>
          </a:stretch>
        </p:blipFill>
        <p:spPr>
          <a:xfrm>
            <a:off x="1412341" y="1158875"/>
            <a:ext cx="8483097" cy="5024642"/>
          </a:xfrm>
          <a:prstGeom prst="rect">
            <a:avLst/>
          </a:prstGeom>
        </p:spPr>
      </p:pic>
    </p:spTree>
    <p:extLst>
      <p:ext uri="{BB962C8B-B14F-4D97-AF65-F5344CB8AC3E}">
        <p14:creationId xmlns:p14="http://schemas.microsoft.com/office/powerpoint/2010/main" val="14121353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690" y="724277"/>
            <a:ext cx="8510258" cy="1561722"/>
          </a:xfrm>
        </p:spPr>
        <p:txBody>
          <a:bodyPr>
            <a:normAutofit/>
          </a:bodyPr>
          <a:lstStyle/>
          <a:p>
            <a:pPr>
              <a:tabLst>
                <a:tab pos="2398713" algn="l"/>
              </a:tabLst>
            </a:pPr>
            <a:r>
              <a:rPr lang="en-US" sz="7200" dirty="0" smtClean="0"/>
              <a:t>             </a:t>
            </a:r>
            <a:r>
              <a:rPr lang="en-US" sz="7200" u="sng" dirty="0" smtClean="0"/>
              <a:t>Refund Calls</a:t>
            </a:r>
            <a:endParaRPr lang="en-US" sz="7200" u="sng" dirty="0"/>
          </a:p>
        </p:txBody>
      </p:sp>
      <p:sp>
        <p:nvSpPr>
          <p:cNvPr id="3" name="Text Placeholder 2"/>
          <p:cNvSpPr>
            <a:spLocks noGrp="1"/>
          </p:cNvSpPr>
          <p:nvPr>
            <p:ph sz="half" idx="1"/>
          </p:nvPr>
        </p:nvSpPr>
        <p:spPr/>
        <p:txBody>
          <a:bodyPr>
            <a:normAutofit/>
          </a:bodyPr>
          <a:lstStyle/>
          <a:p>
            <a:pPr>
              <a:buFont typeface="Arial" panose="020B0604020202020204" pitchFamily="34" charset="0"/>
              <a:buChar char="•"/>
            </a:pPr>
            <a:r>
              <a:rPr lang="en-US" sz="2800" dirty="0" smtClean="0"/>
              <a:t>ADOR Website: “Where’s My Refund”</a:t>
            </a:r>
          </a:p>
          <a:p>
            <a:pPr>
              <a:buFont typeface="Arial" panose="020B0604020202020204" pitchFamily="34" charset="0"/>
              <a:buChar char="•"/>
            </a:pPr>
            <a:r>
              <a:rPr lang="en-US" sz="2800" dirty="0" smtClean="0"/>
              <a:t> Phone</a:t>
            </a:r>
            <a:r>
              <a:rPr lang="en-US" sz="2800" smtClean="0"/>
              <a:t>: 1-855-894-7391      </a:t>
            </a:r>
            <a:r>
              <a:rPr lang="en-US" sz="2800" dirty="0" smtClean="0"/>
              <a:t>(voice/ keyed response ) </a:t>
            </a:r>
          </a:p>
          <a:p>
            <a:pPr>
              <a:buFont typeface="Arial" panose="020B0604020202020204" pitchFamily="34" charset="0"/>
              <a:buChar char="•"/>
            </a:pPr>
            <a:r>
              <a:rPr lang="en-US" sz="2800" dirty="0"/>
              <a:t> </a:t>
            </a:r>
            <a:r>
              <a:rPr lang="en-US" sz="2800" dirty="0" smtClean="0"/>
              <a:t>Call Center: (334)353-0944 or 1-800-535-9410</a:t>
            </a:r>
          </a:p>
          <a:p>
            <a:endParaRPr lang="en-US" sz="2800" dirty="0" smtClean="0"/>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9977" y="2478839"/>
            <a:ext cx="4137433" cy="3650357"/>
          </a:xfrm>
        </p:spPr>
      </p:pic>
    </p:spTree>
    <p:extLst>
      <p:ext uri="{BB962C8B-B14F-4D97-AF65-F5344CB8AC3E}">
        <p14:creationId xmlns:p14="http://schemas.microsoft.com/office/powerpoint/2010/main" val="33301917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   </a:t>
            </a:r>
            <a:br>
              <a:rPr lang="en-US" sz="4400" dirty="0" smtClean="0"/>
            </a:br>
            <a:r>
              <a:rPr lang="en-US" dirty="0"/>
              <a:t/>
            </a:r>
            <a:br>
              <a:rPr lang="en-US" dirty="0"/>
            </a:br>
            <a:r>
              <a:rPr lang="en-US" u="sng" dirty="0"/>
              <a:t>Pass Through </a:t>
            </a:r>
            <a:r>
              <a:rPr lang="en-US" u="sng" dirty="0" smtClean="0"/>
              <a:t>Form changes</a:t>
            </a:r>
            <a:r>
              <a:rPr lang="en-US" dirty="0" smtClean="0"/>
              <a:t/>
            </a:r>
            <a:br>
              <a:rPr lang="en-US" dirty="0" smtClean="0"/>
            </a:br>
            <a:r>
              <a:rPr lang="en-US" dirty="0" smtClean="0"/>
              <a:t/>
            </a:r>
            <a:br>
              <a:rPr lang="en-US" dirty="0" smtClean="0"/>
            </a:br>
            <a:r>
              <a:rPr lang="en-US" sz="4400" dirty="0" smtClean="0"/>
              <a:t> </a:t>
            </a:r>
            <a:r>
              <a:rPr lang="en-US" sz="4400" u="sng" dirty="0" smtClean="0"/>
              <a:t/>
            </a:r>
            <a:br>
              <a:rPr lang="en-US" sz="4400" u="sng" dirty="0" smtClean="0"/>
            </a:br>
            <a:endParaRPr lang="en-US" sz="4400" u="sng" dirty="0"/>
          </a:p>
        </p:txBody>
      </p:sp>
      <p:sp>
        <p:nvSpPr>
          <p:cNvPr id="3" name="Subtitle 2"/>
          <p:cNvSpPr>
            <a:spLocks noGrp="1"/>
          </p:cNvSpPr>
          <p:nvPr>
            <p:ph idx="1"/>
          </p:nvPr>
        </p:nvSpPr>
        <p:spPr>
          <a:xfrm>
            <a:off x="1295401" y="2399168"/>
            <a:ext cx="9601196" cy="3965418"/>
          </a:xfrm>
        </p:spPr>
        <p:txBody>
          <a:bodyPr>
            <a:noAutofit/>
          </a:bodyPr>
          <a:lstStyle/>
          <a:p>
            <a:pPr marL="457200" indent="-457200" algn="l">
              <a:buFont typeface="Arial" panose="020B0604020202020204" pitchFamily="34" charset="0"/>
              <a:buChar char="•"/>
            </a:pPr>
            <a:r>
              <a:rPr lang="en-US" sz="3200" dirty="0" smtClean="0"/>
              <a:t>Form 65</a:t>
            </a:r>
          </a:p>
          <a:p>
            <a:pPr marL="457200" indent="-457200" algn="l">
              <a:buFont typeface="Arial" panose="020B0604020202020204" pitchFamily="34" charset="0"/>
              <a:buChar char="•"/>
            </a:pPr>
            <a:r>
              <a:rPr lang="en-US" sz="3200" dirty="0" smtClean="0"/>
              <a:t>Schedule K-1</a:t>
            </a:r>
          </a:p>
          <a:p>
            <a:pPr marL="457200" indent="-457200" algn="l">
              <a:buFont typeface="Arial" panose="020B0604020202020204" pitchFamily="34" charset="0"/>
              <a:buChar char="•"/>
            </a:pPr>
            <a:r>
              <a:rPr lang="en-US" sz="3200" dirty="0" smtClean="0"/>
              <a:t>Form 20S</a:t>
            </a:r>
          </a:p>
          <a:p>
            <a:pPr marL="457200" indent="-457200" algn="l">
              <a:buFont typeface="Arial" panose="020B0604020202020204" pitchFamily="34" charset="0"/>
              <a:buChar char="•"/>
            </a:pPr>
            <a:r>
              <a:rPr lang="en-US" sz="3200" dirty="0" smtClean="0"/>
              <a:t>Form  20S Schedule K</a:t>
            </a:r>
          </a:p>
          <a:p>
            <a:pPr marL="457200" indent="-457200" algn="l">
              <a:buFont typeface="Arial" panose="020B0604020202020204" pitchFamily="34" charset="0"/>
              <a:buChar char="•"/>
            </a:pPr>
            <a:r>
              <a:rPr lang="en-US" sz="3200" dirty="0" smtClean="0"/>
              <a:t>Form 20S Schedule K-1</a:t>
            </a:r>
          </a:p>
          <a:p>
            <a:pPr marL="457200" indent="-457200" algn="l">
              <a:buFont typeface="Arial" panose="020B0604020202020204" pitchFamily="34" charset="0"/>
              <a:buChar char="•"/>
            </a:pPr>
            <a:r>
              <a:rPr lang="en-US" sz="3200" dirty="0" smtClean="0"/>
              <a:t>Form 41</a:t>
            </a:r>
          </a:p>
          <a:p>
            <a:pPr marL="457200" indent="-457200" algn="l">
              <a:buFont typeface="Arial" panose="020B0604020202020204" pitchFamily="34" charset="0"/>
              <a:buChar char="•"/>
            </a:pPr>
            <a:endParaRPr lang="en-US" sz="3200" dirty="0" smtClean="0"/>
          </a:p>
          <a:p>
            <a:pPr marL="457200" indent="-457200" algn="l">
              <a:buFont typeface="Arial" panose="020B0604020202020204" pitchFamily="34" charset="0"/>
              <a:buChar char="•"/>
            </a:pPr>
            <a:endParaRPr lang="en-US" sz="3200" dirty="0" smtClean="0"/>
          </a:p>
          <a:p>
            <a:pPr marL="457200" indent="-457200" algn="l">
              <a:buFont typeface="Arial" panose="020B0604020202020204" pitchFamily="34" charset="0"/>
              <a:buChar char="•"/>
            </a:pPr>
            <a:endParaRPr lang="en-US" sz="3200" dirty="0" smtClean="0"/>
          </a:p>
          <a:p>
            <a:endParaRPr lang="en-US" sz="3200" dirty="0"/>
          </a:p>
        </p:txBody>
      </p:sp>
    </p:spTree>
    <p:extLst>
      <p:ext uri="{BB962C8B-B14F-4D97-AF65-F5344CB8AC3E}">
        <p14:creationId xmlns:p14="http://schemas.microsoft.com/office/powerpoint/2010/main" val="2623148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152" t="9383" r="36932"/>
          <a:stretch/>
        </p:blipFill>
        <p:spPr>
          <a:xfrm>
            <a:off x="878938" y="153762"/>
            <a:ext cx="5731330" cy="6776279"/>
          </a:xfrm>
          <a:prstGeom prst="rect">
            <a:avLst/>
          </a:prstGeom>
        </p:spPr>
      </p:pic>
      <p:sp>
        <p:nvSpPr>
          <p:cNvPr id="4" name="Rectangle 3"/>
          <p:cNvSpPr/>
          <p:nvPr/>
        </p:nvSpPr>
        <p:spPr>
          <a:xfrm>
            <a:off x="5393790" y="1534886"/>
            <a:ext cx="1216478" cy="8572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116204" y="482075"/>
            <a:ext cx="857250" cy="34601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69471" y="2392136"/>
            <a:ext cx="1265465" cy="4572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98771" y="285750"/>
            <a:ext cx="1896673" cy="369332"/>
          </a:xfrm>
          <a:prstGeom prst="rect">
            <a:avLst/>
          </a:prstGeom>
        </p:spPr>
        <p:txBody>
          <a:bodyPr wrap="none">
            <a:spAutoFit/>
          </a:bodyPr>
          <a:lstStyle/>
          <a:p>
            <a:r>
              <a:rPr lang="en-US" dirty="0"/>
              <a:t>52-53 week filer</a:t>
            </a:r>
          </a:p>
        </p:txBody>
      </p:sp>
      <p:sp>
        <p:nvSpPr>
          <p:cNvPr id="8" name="Rectangle 7"/>
          <p:cNvSpPr/>
          <p:nvPr/>
        </p:nvSpPr>
        <p:spPr>
          <a:xfrm>
            <a:off x="6664452" y="1605073"/>
            <a:ext cx="1730992" cy="2031325"/>
          </a:xfrm>
          <a:prstGeom prst="rect">
            <a:avLst/>
          </a:prstGeom>
        </p:spPr>
        <p:txBody>
          <a:bodyPr wrap="square">
            <a:spAutoFit/>
          </a:bodyPr>
          <a:lstStyle/>
          <a:p>
            <a:r>
              <a:rPr lang="en-US" dirty="0"/>
              <a:t>Filing status 3 added for companies that have only income to be allocated.</a:t>
            </a:r>
          </a:p>
        </p:txBody>
      </p:sp>
      <p:sp>
        <p:nvSpPr>
          <p:cNvPr id="9" name="TextBox 8"/>
          <p:cNvSpPr txBox="1"/>
          <p:nvPr/>
        </p:nvSpPr>
        <p:spPr>
          <a:xfrm>
            <a:off x="174946" y="1812472"/>
            <a:ext cx="806631" cy="646331"/>
          </a:xfrm>
          <a:prstGeom prst="rect">
            <a:avLst/>
          </a:prstGeom>
          <a:noFill/>
        </p:spPr>
        <p:txBody>
          <a:bodyPr wrap="none" rtlCol="0">
            <a:spAutoFit/>
          </a:bodyPr>
          <a:lstStyle/>
          <a:p>
            <a:r>
              <a:rPr lang="en-US" dirty="0" smtClean="0"/>
              <a:t>Series</a:t>
            </a:r>
          </a:p>
          <a:p>
            <a:r>
              <a:rPr lang="en-US" dirty="0" smtClean="0"/>
              <a:t>LLC</a:t>
            </a:r>
            <a:endParaRPr lang="en-US" dirty="0"/>
          </a:p>
        </p:txBody>
      </p:sp>
      <p:sp>
        <p:nvSpPr>
          <p:cNvPr id="10" name="Oval 9"/>
          <p:cNvSpPr/>
          <p:nvPr/>
        </p:nvSpPr>
        <p:spPr>
          <a:xfrm>
            <a:off x="878938" y="5200650"/>
            <a:ext cx="5785514" cy="31840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35319" y="5200650"/>
            <a:ext cx="2759746" cy="646331"/>
          </a:xfrm>
          <a:prstGeom prst="rect">
            <a:avLst/>
          </a:prstGeom>
        </p:spPr>
        <p:txBody>
          <a:bodyPr wrap="square">
            <a:spAutoFit/>
          </a:bodyPr>
          <a:lstStyle/>
          <a:p>
            <a:r>
              <a:rPr lang="en-US" dirty="0"/>
              <a:t>This is where older returns started.</a:t>
            </a:r>
          </a:p>
        </p:txBody>
      </p:sp>
    </p:spTree>
    <p:extLst>
      <p:ext uri="{BB962C8B-B14F-4D97-AF65-F5344CB8AC3E}">
        <p14:creationId xmlns:p14="http://schemas.microsoft.com/office/powerpoint/2010/main" val="41008956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665" t="11795" r="30960" b="8223"/>
          <a:stretch/>
        </p:blipFill>
        <p:spPr>
          <a:xfrm>
            <a:off x="2188029" y="147873"/>
            <a:ext cx="5600700" cy="6642210"/>
          </a:xfrm>
          <a:prstGeom prst="rect">
            <a:avLst/>
          </a:prstGeom>
        </p:spPr>
      </p:pic>
      <p:sp>
        <p:nvSpPr>
          <p:cNvPr id="4" name="TextBox 3"/>
          <p:cNvSpPr txBox="1"/>
          <p:nvPr/>
        </p:nvSpPr>
        <p:spPr>
          <a:xfrm>
            <a:off x="8254093" y="2057400"/>
            <a:ext cx="2550698" cy="646331"/>
          </a:xfrm>
          <a:prstGeom prst="rect">
            <a:avLst/>
          </a:prstGeom>
          <a:noFill/>
        </p:spPr>
        <p:txBody>
          <a:bodyPr wrap="none" rtlCol="0">
            <a:spAutoFit/>
          </a:bodyPr>
          <a:lstStyle/>
          <a:p>
            <a:r>
              <a:rPr lang="en-US" dirty="0" smtClean="0"/>
              <a:t>Separated K-1s for 65</a:t>
            </a:r>
          </a:p>
          <a:p>
            <a:r>
              <a:rPr lang="en-US" dirty="0" smtClean="0"/>
              <a:t>And 20S.</a:t>
            </a:r>
            <a:endParaRPr lang="en-US" dirty="0"/>
          </a:p>
        </p:txBody>
      </p:sp>
      <p:sp>
        <p:nvSpPr>
          <p:cNvPr id="5" name="Rectangle 4"/>
          <p:cNvSpPr/>
          <p:nvPr/>
        </p:nvSpPr>
        <p:spPr>
          <a:xfrm>
            <a:off x="2269671" y="2367643"/>
            <a:ext cx="2784022" cy="442244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257" y="3468978"/>
            <a:ext cx="1842171" cy="646331"/>
          </a:xfrm>
          <a:prstGeom prst="rect">
            <a:avLst/>
          </a:prstGeom>
          <a:noFill/>
        </p:spPr>
        <p:txBody>
          <a:bodyPr wrap="none" rtlCol="0">
            <a:spAutoFit/>
          </a:bodyPr>
          <a:lstStyle/>
          <a:p>
            <a:r>
              <a:rPr lang="en-US" dirty="0" smtClean="0"/>
              <a:t>More partner/</a:t>
            </a:r>
          </a:p>
          <a:p>
            <a:r>
              <a:rPr lang="en-US" dirty="0" smtClean="0"/>
              <a:t>member detail</a:t>
            </a:r>
            <a:endParaRPr lang="en-US" dirty="0"/>
          </a:p>
        </p:txBody>
      </p:sp>
      <p:sp>
        <p:nvSpPr>
          <p:cNvPr id="7" name="TextBox 6"/>
          <p:cNvSpPr txBox="1"/>
          <p:nvPr/>
        </p:nvSpPr>
        <p:spPr>
          <a:xfrm>
            <a:off x="545529" y="5127172"/>
            <a:ext cx="1600200" cy="1200329"/>
          </a:xfrm>
          <a:prstGeom prst="rect">
            <a:avLst/>
          </a:prstGeom>
          <a:noFill/>
        </p:spPr>
        <p:txBody>
          <a:bodyPr wrap="square" rtlCol="0">
            <a:spAutoFit/>
          </a:bodyPr>
          <a:lstStyle/>
          <a:p>
            <a:r>
              <a:rPr lang="en-US" dirty="0" smtClean="0"/>
              <a:t>More inside basis information </a:t>
            </a:r>
            <a:r>
              <a:rPr lang="en-US" u="sng" dirty="0" smtClean="0"/>
              <a:t>requested</a:t>
            </a:r>
            <a:endParaRPr lang="en-US" u="sng" dirty="0"/>
          </a:p>
        </p:txBody>
      </p:sp>
    </p:spTree>
    <p:extLst>
      <p:ext uri="{BB962C8B-B14F-4D97-AF65-F5344CB8AC3E}">
        <p14:creationId xmlns:p14="http://schemas.microsoft.com/office/powerpoint/2010/main" val="1950012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928" t="11628" r="30290"/>
          <a:stretch/>
        </p:blipFill>
        <p:spPr>
          <a:xfrm>
            <a:off x="1992086" y="32522"/>
            <a:ext cx="5421085" cy="6825478"/>
          </a:xfrm>
          <a:prstGeom prst="rect">
            <a:avLst/>
          </a:prstGeom>
        </p:spPr>
      </p:pic>
      <p:sp>
        <p:nvSpPr>
          <p:cNvPr id="5" name="Oval 4"/>
          <p:cNvSpPr/>
          <p:nvPr/>
        </p:nvSpPr>
        <p:spPr>
          <a:xfrm>
            <a:off x="6072996" y="879894"/>
            <a:ext cx="1388853" cy="4830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992086" y="3804249"/>
            <a:ext cx="5702676" cy="26741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461849" y="960671"/>
            <a:ext cx="1811547" cy="1754326"/>
          </a:xfrm>
          <a:prstGeom prst="rect">
            <a:avLst/>
          </a:prstGeom>
          <a:noFill/>
        </p:spPr>
        <p:txBody>
          <a:bodyPr wrap="square" rtlCol="0">
            <a:spAutoFit/>
          </a:bodyPr>
          <a:lstStyle/>
          <a:p>
            <a:r>
              <a:rPr lang="en-US" dirty="0" smtClean="0"/>
              <a:t>Filing status 3 added for companies that have only income to be allocated.</a:t>
            </a:r>
            <a:endParaRPr lang="en-US" dirty="0"/>
          </a:p>
        </p:txBody>
      </p:sp>
      <p:sp>
        <p:nvSpPr>
          <p:cNvPr id="8" name="TextBox 7"/>
          <p:cNvSpPr txBox="1"/>
          <p:nvPr/>
        </p:nvSpPr>
        <p:spPr>
          <a:xfrm>
            <a:off x="8074325" y="4011283"/>
            <a:ext cx="2665562" cy="646331"/>
          </a:xfrm>
          <a:prstGeom prst="rect">
            <a:avLst/>
          </a:prstGeom>
          <a:noFill/>
        </p:spPr>
        <p:txBody>
          <a:bodyPr wrap="square" rtlCol="0">
            <a:spAutoFit/>
          </a:bodyPr>
          <a:lstStyle/>
          <a:p>
            <a:r>
              <a:rPr lang="en-US" dirty="0" smtClean="0"/>
              <a:t>This is where older returns started.</a:t>
            </a:r>
            <a:endParaRPr lang="en-US" dirty="0"/>
          </a:p>
        </p:txBody>
      </p:sp>
      <p:sp>
        <p:nvSpPr>
          <p:cNvPr id="9" name="Oval 8"/>
          <p:cNvSpPr/>
          <p:nvPr/>
        </p:nvSpPr>
        <p:spPr>
          <a:xfrm>
            <a:off x="6072996" y="322499"/>
            <a:ext cx="603849" cy="2674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76723" y="180908"/>
            <a:ext cx="1896673" cy="369332"/>
          </a:xfrm>
          <a:prstGeom prst="rect">
            <a:avLst/>
          </a:prstGeom>
          <a:noFill/>
        </p:spPr>
        <p:txBody>
          <a:bodyPr wrap="none" rtlCol="0">
            <a:spAutoFit/>
          </a:bodyPr>
          <a:lstStyle/>
          <a:p>
            <a:r>
              <a:rPr lang="en-US" dirty="0" smtClean="0"/>
              <a:t>52-53 week filer</a:t>
            </a:r>
            <a:endParaRPr lang="en-US" dirty="0"/>
          </a:p>
        </p:txBody>
      </p:sp>
    </p:spTree>
    <p:extLst>
      <p:ext uri="{BB962C8B-B14F-4D97-AF65-F5344CB8AC3E}">
        <p14:creationId xmlns:p14="http://schemas.microsoft.com/office/powerpoint/2010/main" val="18223935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53" t="21262" r="20781" b="8887"/>
          <a:stretch/>
        </p:blipFill>
        <p:spPr>
          <a:xfrm>
            <a:off x="563336" y="114300"/>
            <a:ext cx="8850086" cy="6675266"/>
          </a:xfrm>
          <a:prstGeom prst="rect">
            <a:avLst/>
          </a:prstGeom>
        </p:spPr>
      </p:pic>
      <p:sp>
        <p:nvSpPr>
          <p:cNvPr id="3" name="TextBox 2"/>
          <p:cNvSpPr txBox="1"/>
          <p:nvPr/>
        </p:nvSpPr>
        <p:spPr>
          <a:xfrm>
            <a:off x="9935936" y="2579914"/>
            <a:ext cx="1502334" cy="646331"/>
          </a:xfrm>
          <a:prstGeom prst="rect">
            <a:avLst/>
          </a:prstGeom>
          <a:noFill/>
        </p:spPr>
        <p:txBody>
          <a:bodyPr wrap="none" rtlCol="0">
            <a:spAutoFit/>
          </a:bodyPr>
          <a:lstStyle/>
          <a:p>
            <a:r>
              <a:rPr lang="en-US" dirty="0" smtClean="0"/>
              <a:t>Expanded 20S</a:t>
            </a:r>
          </a:p>
          <a:p>
            <a:r>
              <a:rPr lang="en-US" dirty="0" smtClean="0"/>
              <a:t>Schedule K </a:t>
            </a:r>
          </a:p>
        </p:txBody>
      </p:sp>
    </p:spTree>
    <p:extLst>
      <p:ext uri="{BB962C8B-B14F-4D97-AF65-F5344CB8AC3E}">
        <p14:creationId xmlns:p14="http://schemas.microsoft.com/office/powerpoint/2010/main" val="607737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712" t="10042" r="36561" b="10486"/>
          <a:stretch/>
        </p:blipFill>
        <p:spPr>
          <a:xfrm>
            <a:off x="734786" y="143704"/>
            <a:ext cx="5930158" cy="6714296"/>
          </a:xfrm>
          <a:prstGeom prst="rect">
            <a:avLst/>
          </a:prstGeom>
        </p:spPr>
      </p:pic>
      <p:sp>
        <p:nvSpPr>
          <p:cNvPr id="5" name="TextBox 4"/>
          <p:cNvSpPr txBox="1"/>
          <p:nvPr/>
        </p:nvSpPr>
        <p:spPr>
          <a:xfrm>
            <a:off x="7551964" y="1861457"/>
            <a:ext cx="4251485" cy="1200329"/>
          </a:xfrm>
          <a:prstGeom prst="rect">
            <a:avLst/>
          </a:prstGeom>
          <a:noFill/>
        </p:spPr>
        <p:txBody>
          <a:bodyPr wrap="none" rtlCol="0">
            <a:spAutoFit/>
          </a:bodyPr>
          <a:lstStyle/>
          <a:p>
            <a:r>
              <a:rPr lang="en-US" dirty="0" smtClean="0"/>
              <a:t>Separated 65 and 20S K-1s</a:t>
            </a:r>
          </a:p>
          <a:p>
            <a:r>
              <a:rPr lang="en-US" dirty="0"/>
              <a:t>s</a:t>
            </a:r>
            <a:r>
              <a:rPr lang="en-US" dirty="0" smtClean="0"/>
              <a:t>ome boxes on 20S K-1 were left as</a:t>
            </a:r>
          </a:p>
          <a:p>
            <a:r>
              <a:rPr lang="en-US" dirty="0"/>
              <a:t>r</a:t>
            </a:r>
            <a:r>
              <a:rPr lang="en-US" dirty="0" smtClean="0"/>
              <a:t>eserved so that items would match</a:t>
            </a:r>
          </a:p>
          <a:p>
            <a:r>
              <a:rPr lang="en-US" dirty="0"/>
              <a:t>o</a:t>
            </a:r>
            <a:r>
              <a:rPr lang="en-US" dirty="0" smtClean="0"/>
              <a:t>n the two K-1s</a:t>
            </a:r>
            <a:endParaRPr lang="en-US" dirty="0"/>
          </a:p>
        </p:txBody>
      </p:sp>
    </p:spTree>
    <p:extLst>
      <p:ext uri="{BB962C8B-B14F-4D97-AF65-F5344CB8AC3E}">
        <p14:creationId xmlns:p14="http://schemas.microsoft.com/office/powerpoint/2010/main" val="141889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Act </a:t>
            </a:r>
            <a:r>
              <a:rPr lang="en-US" dirty="0" smtClean="0">
                <a:latin typeface="Times New Roman" panose="02020603050405020304" pitchFamily="18" charset="0"/>
                <a:cs typeface="Times New Roman" panose="02020603050405020304" pitchFamily="18" charset="0"/>
              </a:rPr>
              <a:t>2016-102 </a:t>
            </a:r>
            <a:r>
              <a:rPr lang="en-US" dirty="0">
                <a:latin typeface="Times New Roman" panose="02020603050405020304" pitchFamily="18" charset="0"/>
                <a:cs typeface="Times New Roman" panose="02020603050405020304" pitchFamily="18" charset="0"/>
              </a:rPr>
              <a:t>(HB 34)</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Renewal Act</a:t>
            </a:r>
            <a:endParaRPr lang="en-US" dirty="0"/>
          </a:p>
        </p:txBody>
      </p:sp>
      <p:sp>
        <p:nvSpPr>
          <p:cNvPr id="3" name="Content Placeholder 2"/>
          <p:cNvSpPr>
            <a:spLocks noGrp="1"/>
          </p:cNvSpPr>
          <p:nvPr>
            <p:ph sz="half" idx="1"/>
          </p:nvPr>
        </p:nvSpPr>
        <p:spPr>
          <a:xfrm>
            <a:off x="1298447" y="2560320"/>
            <a:ext cx="5871897" cy="3310128"/>
          </a:xfrm>
        </p:spPr>
        <p:txBody>
          <a:bodyPr>
            <a:normAutofit fontScale="70000" lnSpcReduction="20000"/>
          </a:bodyPr>
          <a:lstStyle/>
          <a:p>
            <a:r>
              <a:rPr lang="en-US" sz="2400" dirty="0" smtClean="0">
                <a:solidFill>
                  <a:schemeClr val="tx1"/>
                </a:solidFill>
                <a:latin typeface="Times New Roman" panose="02020603050405020304" pitchFamily="18" charset="0"/>
                <a:cs typeface="Times New Roman" panose="02020603050405020304" pitchFamily="18" charset="0"/>
              </a:rPr>
              <a:t>The </a:t>
            </a:r>
            <a:r>
              <a:rPr lang="en-US" sz="2400" b="1" dirty="0" smtClean="0">
                <a:solidFill>
                  <a:schemeClr val="tx1"/>
                </a:solidFill>
                <a:latin typeface="Times New Roman" panose="02020603050405020304" pitchFamily="18" charset="0"/>
                <a:cs typeface="Times New Roman" panose="02020603050405020304" pitchFamily="18" charset="0"/>
              </a:rPr>
              <a:t>Growing Alabama Act Income Tax Credit </a:t>
            </a:r>
            <a:r>
              <a:rPr lang="en-US" sz="2400" dirty="0" smtClean="0">
                <a:solidFill>
                  <a:schemeClr val="tx1"/>
                </a:solidFill>
                <a:latin typeface="Times New Roman" panose="02020603050405020304" pitchFamily="18" charset="0"/>
                <a:cs typeface="Times New Roman" panose="02020603050405020304" pitchFamily="18" charset="0"/>
              </a:rPr>
              <a:t>was established to generate funding to help local economic development organizations develop building sites in order to attract business or industry to an area. </a:t>
            </a:r>
          </a:p>
          <a:p>
            <a:r>
              <a:rPr lang="en-US" dirty="0" smtClean="0">
                <a:solidFill>
                  <a:schemeClr val="tx1"/>
                </a:solidFill>
                <a:latin typeface="Times New Roman" panose="02020603050405020304" pitchFamily="18" charset="0"/>
                <a:cs typeface="Times New Roman" panose="02020603050405020304" pitchFamily="18" charset="0"/>
              </a:rPr>
              <a:t>Allows taxpayers to make cash contributions to a local economic development organizations which has been approved by the Renewal of Alabama Commission and receive a credit which can be applied against Chapter 18 taxes.  </a:t>
            </a:r>
            <a:endParaRPr lang="en-US" sz="2400" dirty="0" smtClean="0">
              <a:solidFill>
                <a:schemeClr val="tx1"/>
              </a:solidFill>
              <a:latin typeface="Times New Roman" panose="02020603050405020304" pitchFamily="18" charset="0"/>
              <a:cs typeface="Times New Roman" panose="02020603050405020304" pitchFamily="18" charset="0"/>
            </a:endParaRPr>
          </a:p>
          <a:p>
            <a:r>
              <a:rPr lang="en-US" sz="2400" dirty="0" smtClean="0">
                <a:solidFill>
                  <a:schemeClr val="tx1"/>
                </a:solidFill>
                <a:latin typeface="Times New Roman" panose="02020603050405020304" pitchFamily="18" charset="0"/>
                <a:cs typeface="Times New Roman" panose="02020603050405020304" pitchFamily="18" charset="0"/>
              </a:rPr>
              <a:t>Taxpayers will reserve their portion of any remaining available tax credit using an online portal system (M.A.T.) administered by the Alabama Department of Revenue similar to the SGO credit reservation system.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24254" y="2696146"/>
            <a:ext cx="3954698" cy="3038475"/>
          </a:xfrm>
        </p:spPr>
      </p:pic>
    </p:spTree>
    <p:extLst>
      <p:ext uri="{BB962C8B-B14F-4D97-AF65-F5344CB8AC3E}">
        <p14:creationId xmlns:p14="http://schemas.microsoft.com/office/powerpoint/2010/main" val="22585002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p:nvPr/>
        </p:nvPicPr>
        <p:blipFill rotWithShape="1">
          <a:blip r:embed="rId2"/>
          <a:srcRect l="25792" t="9050" r="36420" b="8648"/>
          <a:stretch/>
        </p:blipFill>
        <p:spPr bwMode="auto">
          <a:xfrm>
            <a:off x="1949570" y="69011"/>
            <a:ext cx="5864333" cy="6788989"/>
          </a:xfrm>
          <a:prstGeom prst="rect">
            <a:avLst/>
          </a:prstGeom>
          <a:ln>
            <a:noFill/>
          </a:ln>
          <a:extLst>
            <a:ext uri="{53640926-AAD7-44D8-BBD7-CCE9431645EC}">
              <a14:shadowObscured xmlns:a14="http://schemas.microsoft.com/office/drawing/2010/main"/>
            </a:ext>
          </a:extLst>
        </p:spPr>
      </p:pic>
      <p:sp>
        <p:nvSpPr>
          <p:cNvPr id="2" name="Oval 1"/>
          <p:cNvSpPr/>
          <p:nvPr/>
        </p:nvSpPr>
        <p:spPr>
          <a:xfrm>
            <a:off x="2044460" y="2432649"/>
            <a:ext cx="2311880" cy="3019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49331" y="1638715"/>
            <a:ext cx="1552754" cy="923330"/>
          </a:xfrm>
          <a:prstGeom prst="rect">
            <a:avLst/>
          </a:prstGeom>
          <a:noFill/>
        </p:spPr>
        <p:txBody>
          <a:bodyPr wrap="square" rtlCol="0">
            <a:spAutoFit/>
          </a:bodyPr>
          <a:lstStyle/>
          <a:p>
            <a:r>
              <a:rPr lang="en-US" dirty="0" smtClean="0"/>
              <a:t>Resident/</a:t>
            </a:r>
          </a:p>
          <a:p>
            <a:r>
              <a:rPr lang="en-US" dirty="0" smtClean="0"/>
              <a:t>nonresident</a:t>
            </a:r>
          </a:p>
          <a:p>
            <a:r>
              <a:rPr lang="en-US" dirty="0" smtClean="0"/>
              <a:t>indicator</a:t>
            </a:r>
            <a:endParaRPr lang="en-US" dirty="0"/>
          </a:p>
        </p:txBody>
      </p:sp>
      <p:sp>
        <p:nvSpPr>
          <p:cNvPr id="6" name="Oval 5"/>
          <p:cNvSpPr/>
          <p:nvPr/>
        </p:nvSpPr>
        <p:spPr>
          <a:xfrm>
            <a:off x="5011947" y="2562045"/>
            <a:ext cx="2027208" cy="54346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1181819" y="2833778"/>
            <a:ext cx="3699917" cy="4097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4286" y="3105509"/>
            <a:ext cx="1725283" cy="923330"/>
          </a:xfrm>
          <a:prstGeom prst="rect">
            <a:avLst/>
          </a:prstGeom>
          <a:noFill/>
        </p:spPr>
        <p:txBody>
          <a:bodyPr wrap="square" rtlCol="0">
            <a:spAutoFit/>
          </a:bodyPr>
          <a:lstStyle/>
          <a:p>
            <a:r>
              <a:rPr lang="en-US" dirty="0" smtClean="0"/>
              <a:t>SSN of deceased if estate</a:t>
            </a:r>
            <a:endParaRPr lang="en-US" dirty="0"/>
          </a:p>
        </p:txBody>
      </p:sp>
      <p:sp>
        <p:nvSpPr>
          <p:cNvPr id="11" name="TextBox 10"/>
          <p:cNvSpPr txBox="1"/>
          <p:nvPr/>
        </p:nvSpPr>
        <p:spPr>
          <a:xfrm>
            <a:off x="8013940" y="2320506"/>
            <a:ext cx="3950898" cy="2308324"/>
          </a:xfrm>
          <a:prstGeom prst="rect">
            <a:avLst/>
          </a:prstGeom>
          <a:noFill/>
          <a:ln w="38100">
            <a:solidFill>
              <a:srgbClr val="92D050"/>
            </a:solidFill>
          </a:ln>
        </p:spPr>
        <p:txBody>
          <a:bodyPr wrap="square" rtlCol="0">
            <a:spAutoFit/>
          </a:bodyPr>
          <a:lstStyle/>
          <a:p>
            <a:pPr marL="285750" indent="-285750">
              <a:buFont typeface="Arial" panose="020B0604020202020204" pitchFamily="34" charset="0"/>
              <a:buChar char="•"/>
            </a:pPr>
            <a:r>
              <a:rPr lang="en-US" dirty="0" smtClean="0"/>
              <a:t>Other changes:</a:t>
            </a:r>
          </a:p>
          <a:p>
            <a:pPr marL="285750" indent="-285750">
              <a:buFont typeface="Arial" panose="020B0604020202020204" pitchFamily="34" charset="0"/>
              <a:buChar char="•"/>
            </a:pPr>
            <a:r>
              <a:rPr lang="en-US" dirty="0" smtClean="0"/>
              <a:t>K-1 split columns like 65/20S</a:t>
            </a:r>
          </a:p>
          <a:p>
            <a:pPr marL="285750" indent="-285750">
              <a:buFont typeface="Arial" panose="020B0604020202020204" pitchFamily="34" charset="0"/>
              <a:buChar char="•"/>
            </a:pPr>
            <a:r>
              <a:rPr lang="en-US" dirty="0" smtClean="0"/>
              <a:t>Charitable deduction Schedule B page 2</a:t>
            </a:r>
          </a:p>
          <a:p>
            <a:pPr marL="285750" indent="-285750">
              <a:buFont typeface="Arial" panose="020B0604020202020204" pitchFamily="34" charset="0"/>
              <a:buChar char="•"/>
            </a:pPr>
            <a:r>
              <a:rPr lang="en-US" dirty="0" smtClean="0"/>
              <a:t>Schedules C &amp; E estate/trust income separated</a:t>
            </a:r>
          </a:p>
          <a:p>
            <a:pPr marL="285750" indent="-285750">
              <a:buFont typeface="Arial" panose="020B0604020202020204" pitchFamily="34" charset="0"/>
              <a:buChar char="•"/>
            </a:pPr>
            <a:r>
              <a:rPr lang="en-US" dirty="0" smtClean="0"/>
              <a:t>Schedule ESBT added non-</a:t>
            </a:r>
            <a:r>
              <a:rPr lang="en-US" dirty="0" err="1" smtClean="0"/>
              <a:t>esbt</a:t>
            </a:r>
            <a:r>
              <a:rPr lang="en-US" smtClean="0"/>
              <a:t> column</a:t>
            </a:r>
            <a:endParaRPr lang="en-US" dirty="0" smtClean="0"/>
          </a:p>
        </p:txBody>
      </p:sp>
    </p:spTree>
    <p:extLst>
      <p:ext uri="{BB962C8B-B14F-4D97-AF65-F5344CB8AC3E}">
        <p14:creationId xmlns:p14="http://schemas.microsoft.com/office/powerpoint/2010/main" val="27993561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    </a:t>
            </a:r>
            <a:r>
              <a:rPr lang="en-US" sz="4400" u="sng" dirty="0" smtClean="0"/>
              <a:t>Corporate Income Tax Forms</a:t>
            </a:r>
            <a:endParaRPr lang="en-US" sz="4400" u="sng" dirty="0"/>
          </a:p>
        </p:txBody>
      </p:sp>
      <p:sp>
        <p:nvSpPr>
          <p:cNvPr id="3" name="Subtitle 2"/>
          <p:cNvSpPr>
            <a:spLocks noGrp="1"/>
          </p:cNvSpPr>
          <p:nvPr>
            <p:ph idx="1"/>
          </p:nvPr>
        </p:nvSpPr>
        <p:spPr/>
        <p:txBody>
          <a:bodyPr>
            <a:normAutofit/>
          </a:bodyPr>
          <a:lstStyle/>
          <a:p>
            <a:pPr marL="342900"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Revisions to the 20C on Schedule A and Schedule E</a:t>
            </a:r>
          </a:p>
          <a:p>
            <a:pPr marL="342900"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Revisions to Schedule BC for new credits</a:t>
            </a:r>
          </a:p>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Revisions to the instructions and calculations on the 2220AL</a:t>
            </a:r>
          </a:p>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Revisions to the ET-1 on Schedule M</a:t>
            </a:r>
          </a:p>
          <a:p>
            <a:pPr marL="342900"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Revisions to </a:t>
            </a:r>
            <a:r>
              <a:rPr lang="en-US" smtClean="0">
                <a:latin typeface="Times New Roman" panose="02020603050405020304" pitchFamily="18" charset="0"/>
                <a:cs typeface="Times New Roman" panose="02020603050405020304" pitchFamily="18" charset="0"/>
              </a:rPr>
              <a:t>Schedule EC </a:t>
            </a:r>
            <a:r>
              <a:rPr lang="en-US" dirty="0" smtClean="0">
                <a:latin typeface="Times New Roman" panose="02020603050405020304" pitchFamily="18" charset="0"/>
                <a:cs typeface="Times New Roman" panose="02020603050405020304" pitchFamily="18" charset="0"/>
              </a:rPr>
              <a:t>for new credits</a:t>
            </a:r>
          </a:p>
        </p:txBody>
      </p:sp>
    </p:spTree>
    <p:extLst>
      <p:ext uri="{BB962C8B-B14F-4D97-AF65-F5344CB8AC3E}">
        <p14:creationId xmlns:p14="http://schemas.microsoft.com/office/powerpoint/2010/main" val="136683471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    </a:t>
            </a:r>
            <a:r>
              <a:rPr lang="en-US" sz="4400" u="sng" dirty="0" smtClean="0"/>
              <a:t>Form 20C Changes</a:t>
            </a:r>
            <a:endParaRPr lang="en-US" sz="4400" u="sng" dirty="0"/>
          </a:p>
        </p:txBody>
      </p:sp>
      <p:sp>
        <p:nvSpPr>
          <p:cNvPr id="3" name="Subtitle 2"/>
          <p:cNvSpPr>
            <a:spLocks noGrp="1"/>
          </p:cNvSpPr>
          <p:nvPr>
            <p:ph idx="1"/>
          </p:nvPr>
        </p:nvSpPr>
        <p:spPr/>
        <p:txBody>
          <a:bodyPr>
            <a:normAutofit/>
          </a:bodyPr>
          <a:lstStyle/>
          <a:p>
            <a:pPr marL="342900"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Removed line from Schedule A for Nondeductible Federal Depreciation (Economic Stimulus Act of 2008)</a:t>
            </a:r>
          </a:p>
          <a:p>
            <a:pPr marL="342900"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Added line on Schedule A for contributions not deductible on state income tax return due to an election to claim a state credit</a:t>
            </a:r>
          </a:p>
          <a:p>
            <a:pPr marL="342900" indent="-3429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Added checkbox for determining whether Alternative Minimum Tax is being used to calculate the Federal Income Tax Deduction on Schedule E</a:t>
            </a:r>
          </a:p>
        </p:txBody>
      </p:sp>
    </p:spTree>
    <p:extLst>
      <p:ext uri="{BB962C8B-B14F-4D97-AF65-F5344CB8AC3E}">
        <p14:creationId xmlns:p14="http://schemas.microsoft.com/office/powerpoint/2010/main" val="40012962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82663"/>
            <a:ext cx="9601200" cy="1303337"/>
          </a:xfrm>
        </p:spPr>
        <p:txBody>
          <a:bodyPr>
            <a:normAutofit/>
          </a:bodyPr>
          <a:lstStyle/>
          <a:p>
            <a:r>
              <a:rPr lang="en-US" sz="4400" dirty="0" smtClean="0"/>
              <a:t>    </a:t>
            </a:r>
            <a:endParaRPr lang="en-US" sz="4400" u="sng" dirty="0"/>
          </a:p>
        </p:txBody>
      </p:sp>
      <p:pic>
        <p:nvPicPr>
          <p:cNvPr id="5" name="Picture 4"/>
          <p:cNvPicPr>
            <a:picLocks noChangeAspect="1"/>
          </p:cNvPicPr>
          <p:nvPr/>
        </p:nvPicPr>
        <p:blipFill>
          <a:blip r:embed="rId3"/>
          <a:stretch>
            <a:fillRect/>
          </a:stretch>
        </p:blipFill>
        <p:spPr>
          <a:xfrm>
            <a:off x="981075" y="630195"/>
            <a:ext cx="10229850" cy="5708821"/>
          </a:xfrm>
          <a:prstGeom prst="rect">
            <a:avLst/>
          </a:prstGeom>
        </p:spPr>
      </p:pic>
    </p:spTree>
    <p:extLst>
      <p:ext uri="{BB962C8B-B14F-4D97-AF65-F5344CB8AC3E}">
        <p14:creationId xmlns:p14="http://schemas.microsoft.com/office/powerpoint/2010/main" val="13745003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882544"/>
            <a:ext cx="9601196" cy="1303867"/>
          </a:xfrm>
        </p:spPr>
        <p:txBody>
          <a:bodyPr>
            <a:normAutofit fontScale="90000"/>
          </a:bodyPr>
          <a:lstStyle/>
          <a:p>
            <a:pPr algn="ctr"/>
            <a:r>
              <a:rPr lang="en-US" u="sng" dirty="0" smtClean="0"/>
              <a:t>Reminder</a:t>
            </a:r>
            <a:br>
              <a:rPr lang="en-US" u="sng" dirty="0" smtClean="0"/>
            </a:br>
            <a:r>
              <a:rPr lang="en-US" u="sng" dirty="0" smtClean="0"/>
              <a:t>NEW </a:t>
            </a:r>
            <a:r>
              <a:rPr lang="en-US" sz="4400" u="sng" dirty="0" smtClean="0"/>
              <a:t>WITHOLDING</a:t>
            </a:r>
            <a:r>
              <a:rPr lang="en-US" u="sng" dirty="0" smtClean="0"/>
              <a:t> </a:t>
            </a:r>
            <a:r>
              <a:rPr lang="en-US" sz="4400" u="sng" dirty="0" smtClean="0"/>
              <a:t>REQUIREMENTS</a:t>
            </a:r>
            <a:endParaRPr lang="en-US" u="sng" dirty="0"/>
          </a:p>
        </p:txBody>
      </p:sp>
      <p:sp>
        <p:nvSpPr>
          <p:cNvPr id="3" name="Content Placeholder 2"/>
          <p:cNvSpPr>
            <a:spLocks noGrp="1"/>
          </p:cNvSpPr>
          <p:nvPr>
            <p:ph idx="1"/>
          </p:nvPr>
        </p:nvSpPr>
        <p:spPr/>
        <p:txBody>
          <a:bodyPr>
            <a:normAutofit/>
          </a:bodyPr>
          <a:lstStyle/>
          <a:p>
            <a:r>
              <a:rPr lang="en-US" sz="2400" dirty="0" smtClean="0">
                <a:solidFill>
                  <a:schemeClr val="tx1"/>
                </a:solidFill>
                <a:latin typeface="Times New Roman" panose="02020603050405020304" pitchFamily="18" charset="0"/>
                <a:cs typeface="Times New Roman" panose="02020603050405020304" pitchFamily="18" charset="0"/>
              </a:rPr>
              <a:t>Departmental </a:t>
            </a:r>
            <a:r>
              <a:rPr lang="en-US" sz="2400" u="sng" dirty="0" smtClean="0">
                <a:solidFill>
                  <a:schemeClr val="tx1"/>
                </a:solidFill>
                <a:latin typeface="Times New Roman" panose="02020603050405020304" pitchFamily="18" charset="0"/>
                <a:cs typeface="Times New Roman" panose="02020603050405020304" pitchFamily="18" charset="0"/>
              </a:rPr>
              <a:t>Business Rule 810-3-75-.03 </a:t>
            </a:r>
            <a:r>
              <a:rPr lang="en-US" sz="2400" dirty="0" smtClean="0">
                <a:solidFill>
                  <a:schemeClr val="tx1"/>
                </a:solidFill>
                <a:latin typeface="Times New Roman" panose="02020603050405020304" pitchFamily="18" charset="0"/>
                <a:cs typeface="Times New Roman" panose="02020603050405020304" pitchFamily="18" charset="0"/>
              </a:rPr>
              <a:t>require employers who electronically file their monthly and quarterly withholding tax returns and payments online during the year to also submit their end of year wage and tax information (W2’s/Form A3) electronically with the Department as well</a:t>
            </a:r>
            <a:r>
              <a:rPr lang="en-US" sz="2800" dirty="0" smtClean="0">
                <a:solidFill>
                  <a:schemeClr val="tx1"/>
                </a:solidFill>
              </a:rPr>
              <a:t>. </a:t>
            </a:r>
            <a:r>
              <a:rPr lang="en-US" dirty="0" smtClean="0">
                <a:solidFill>
                  <a:schemeClr val="tx1"/>
                </a:solidFill>
                <a:latin typeface="Times New Roman" panose="02020603050405020304" pitchFamily="18" charset="0"/>
                <a:cs typeface="Times New Roman" panose="02020603050405020304" pitchFamily="18" charset="0"/>
              </a:rPr>
              <a:t>The filing due date for the Form A3/W2’s is January 31</a:t>
            </a:r>
            <a:r>
              <a:rPr lang="en-US" baseline="30000" dirty="0" smtClean="0">
                <a:solidFill>
                  <a:schemeClr val="tx1"/>
                </a:solidFill>
                <a:latin typeface="Times New Roman" panose="02020603050405020304" pitchFamily="18" charset="0"/>
                <a:cs typeface="Times New Roman" panose="02020603050405020304" pitchFamily="18" charset="0"/>
              </a:rPr>
              <a:t>st</a:t>
            </a:r>
            <a:r>
              <a:rPr lang="en-US" dirty="0" smtClean="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3934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defRPr/>
            </a:pPr>
            <a:r>
              <a:rPr lang="en-US" b="1" u="sng" dirty="0" smtClean="0">
                <a:solidFill>
                  <a:schemeClr val="tx1"/>
                </a:solidFill>
              </a:rPr>
              <a:t/>
            </a:r>
            <a:br>
              <a:rPr lang="en-US" b="1" u="sng" dirty="0" smtClean="0">
                <a:solidFill>
                  <a:schemeClr val="tx1"/>
                </a:solidFill>
              </a:rPr>
            </a:br>
            <a:r>
              <a:rPr lang="en-US" b="1" u="sng" dirty="0" smtClean="0">
                <a:solidFill>
                  <a:schemeClr val="tx1"/>
                </a:solidFill>
              </a:rPr>
              <a:t>QUESTIONS</a:t>
            </a:r>
            <a:br>
              <a:rPr lang="en-US" b="1" u="sng" dirty="0" smtClean="0">
                <a:solidFill>
                  <a:schemeClr val="tx1"/>
                </a:solidFill>
              </a:rPr>
            </a:br>
            <a:endParaRPr lang="en-US" b="1" u="sng" dirty="0">
              <a:solidFill>
                <a:schemeClr val="tx1"/>
              </a:solidFill>
            </a:endParaRPr>
          </a:p>
        </p:txBody>
      </p:sp>
      <p:sp>
        <p:nvSpPr>
          <p:cNvPr id="53250" name="Content Placeholder 2"/>
          <p:cNvSpPr>
            <a:spLocks noGrp="1"/>
          </p:cNvSpPr>
          <p:nvPr>
            <p:ph sz="half" idx="1"/>
          </p:nvPr>
        </p:nvSpPr>
        <p:spPr>
          <a:xfrm>
            <a:off x="1412341" y="2368731"/>
            <a:ext cx="5214796" cy="3501717"/>
          </a:xfrm>
        </p:spPr>
        <p:txBody>
          <a:bodyPr>
            <a:normAutofit fontScale="85000" lnSpcReduction="20000"/>
          </a:bodyPr>
          <a:lstStyle/>
          <a:p>
            <a:pPr eaLnBrk="1" hangingPunct="1">
              <a:defRPr/>
            </a:pPr>
            <a:endParaRPr lang="en-US" sz="2000" b="1" dirty="0">
              <a:solidFill>
                <a:schemeClr val="tx1"/>
              </a:solidFill>
            </a:endParaRPr>
          </a:p>
          <a:p>
            <a:pPr eaLnBrk="1" hangingPunct="1">
              <a:defRPr/>
            </a:pPr>
            <a:r>
              <a:rPr lang="en-US" sz="2000" dirty="0">
                <a:solidFill>
                  <a:schemeClr val="tx1"/>
                </a:solidFill>
                <a:latin typeface="Times New Roman" panose="02020603050405020304" pitchFamily="18" charset="0"/>
                <a:cs typeface="Times New Roman" panose="02020603050405020304" pitchFamily="18" charset="0"/>
              </a:rPr>
              <a:t>Business Privilege Tax </a:t>
            </a:r>
            <a:r>
              <a:rPr lang="en-US" sz="2000" dirty="0" smtClean="0">
                <a:solidFill>
                  <a:schemeClr val="tx1"/>
                </a:solidFill>
                <a:latin typeface="Times New Roman" panose="02020603050405020304" pitchFamily="18" charset="0"/>
                <a:cs typeface="Times New Roman" panose="02020603050405020304" pitchFamily="18" charset="0"/>
              </a:rPr>
              <a:t>334-353-7923</a:t>
            </a:r>
          </a:p>
          <a:p>
            <a:pPr eaLnBrk="1" hangingPunct="1">
              <a:defRPr/>
            </a:pPr>
            <a:r>
              <a:rPr lang="en-US" sz="2000" dirty="0" smtClean="0">
                <a:solidFill>
                  <a:schemeClr val="tx1"/>
                </a:solidFill>
                <a:latin typeface="Times New Roman" panose="02020603050405020304" pitchFamily="18" charset="0"/>
                <a:cs typeface="Times New Roman" panose="02020603050405020304" pitchFamily="18" charset="0"/>
              </a:rPr>
              <a:t>Certificate of Compliance 334 -242-1189</a:t>
            </a:r>
            <a:endParaRPr lang="en-US" sz="2000" dirty="0">
              <a:solidFill>
                <a:schemeClr val="tx1"/>
              </a:solidFill>
              <a:latin typeface="Times New Roman" panose="02020603050405020304" pitchFamily="18" charset="0"/>
              <a:cs typeface="Times New Roman" panose="02020603050405020304" pitchFamily="18" charset="0"/>
            </a:endParaRPr>
          </a:p>
          <a:p>
            <a:pPr eaLnBrk="1" hangingPunct="1">
              <a:defRPr/>
            </a:pPr>
            <a:r>
              <a:rPr lang="en-US" sz="2000" dirty="0">
                <a:solidFill>
                  <a:schemeClr val="tx1"/>
                </a:solidFill>
                <a:latin typeface="Times New Roman" panose="02020603050405020304" pitchFamily="18" charset="0"/>
                <a:cs typeface="Times New Roman" panose="02020603050405020304" pitchFamily="18" charset="0"/>
              </a:rPr>
              <a:t>Corporate Income Tax </a:t>
            </a:r>
            <a:r>
              <a:rPr lang="en-US" sz="2000" dirty="0" smtClean="0">
                <a:solidFill>
                  <a:schemeClr val="tx1"/>
                </a:solidFill>
                <a:latin typeface="Times New Roman" panose="02020603050405020304" pitchFamily="18" charset="0"/>
                <a:cs typeface="Times New Roman" panose="02020603050405020304" pitchFamily="18" charset="0"/>
              </a:rPr>
              <a:t>334-353-7943</a:t>
            </a:r>
          </a:p>
          <a:p>
            <a:pPr eaLnBrk="1" hangingPunct="1">
              <a:defRPr/>
            </a:pPr>
            <a:r>
              <a:rPr lang="en-US" sz="2000" smtClean="0">
                <a:solidFill>
                  <a:schemeClr val="tx1"/>
                </a:solidFill>
                <a:latin typeface="Times New Roman" panose="02020603050405020304" pitchFamily="18" charset="0"/>
                <a:cs typeface="Times New Roman" panose="02020603050405020304" pitchFamily="18" charset="0"/>
              </a:rPr>
              <a:t>Individual </a:t>
            </a:r>
            <a:r>
              <a:rPr lang="en-US" sz="2000" dirty="0">
                <a:solidFill>
                  <a:schemeClr val="tx1"/>
                </a:solidFill>
                <a:latin typeface="Times New Roman" panose="02020603050405020304" pitchFamily="18" charset="0"/>
                <a:cs typeface="Times New Roman" panose="02020603050405020304" pitchFamily="18" charset="0"/>
              </a:rPr>
              <a:t>Income Tax </a:t>
            </a:r>
            <a:r>
              <a:rPr lang="en-US" sz="2000" dirty="0" smtClean="0">
                <a:solidFill>
                  <a:schemeClr val="tx1"/>
                </a:solidFill>
                <a:latin typeface="Times New Roman" panose="02020603050405020304" pitchFamily="18" charset="0"/>
                <a:cs typeface="Times New Roman" panose="02020603050405020304" pitchFamily="18" charset="0"/>
              </a:rPr>
              <a:t>334-353-0602</a:t>
            </a:r>
            <a:endParaRPr lang="en-US" sz="2000" dirty="0">
              <a:solidFill>
                <a:schemeClr val="tx1"/>
              </a:solidFill>
              <a:latin typeface="Times New Roman" panose="02020603050405020304" pitchFamily="18" charset="0"/>
              <a:cs typeface="Times New Roman" panose="02020603050405020304" pitchFamily="18" charset="0"/>
            </a:endParaRPr>
          </a:p>
          <a:p>
            <a:pPr eaLnBrk="1" hangingPunct="1">
              <a:defRPr/>
            </a:pPr>
            <a:r>
              <a:rPr lang="en-US" sz="2000" dirty="0">
                <a:solidFill>
                  <a:schemeClr val="tx1"/>
                </a:solidFill>
                <a:latin typeface="Times New Roman" panose="02020603050405020304" pitchFamily="18" charset="0"/>
                <a:cs typeface="Times New Roman" panose="02020603050405020304" pitchFamily="18" charset="0"/>
              </a:rPr>
              <a:t>Pass Through Entity </a:t>
            </a:r>
            <a:r>
              <a:rPr lang="en-US" sz="2000" dirty="0" smtClean="0">
                <a:solidFill>
                  <a:schemeClr val="tx1"/>
                </a:solidFill>
                <a:latin typeface="Times New Roman" panose="02020603050405020304" pitchFamily="18" charset="0"/>
                <a:cs typeface="Times New Roman" panose="02020603050405020304" pitchFamily="18" charset="0"/>
              </a:rPr>
              <a:t>   334-242-1033</a:t>
            </a:r>
            <a:endParaRPr lang="en-US" sz="2000" dirty="0">
              <a:solidFill>
                <a:schemeClr val="tx1"/>
              </a:solidFill>
              <a:latin typeface="Times New Roman" panose="02020603050405020304" pitchFamily="18" charset="0"/>
              <a:cs typeface="Times New Roman" panose="02020603050405020304" pitchFamily="18" charset="0"/>
            </a:endParaRPr>
          </a:p>
          <a:p>
            <a:pPr eaLnBrk="1" hangingPunct="1">
              <a:defRPr/>
            </a:pPr>
            <a:r>
              <a:rPr lang="en-US" sz="2000" dirty="0">
                <a:solidFill>
                  <a:schemeClr val="tx1"/>
                </a:solidFill>
                <a:latin typeface="Times New Roman" panose="02020603050405020304" pitchFamily="18" charset="0"/>
                <a:cs typeface="Times New Roman" panose="02020603050405020304" pitchFamily="18" charset="0"/>
              </a:rPr>
              <a:t>Special Audit and </a:t>
            </a:r>
            <a:r>
              <a:rPr lang="en-US" sz="2000" dirty="0" smtClean="0">
                <a:solidFill>
                  <a:schemeClr val="tx1"/>
                </a:solidFill>
                <a:latin typeface="Times New Roman" panose="02020603050405020304" pitchFamily="18" charset="0"/>
                <a:cs typeface="Times New Roman" panose="02020603050405020304" pitchFamily="18" charset="0"/>
              </a:rPr>
              <a:t>Compliance:</a:t>
            </a:r>
          </a:p>
          <a:p>
            <a:pPr marL="0" indent="0" eaLnBrk="1" hangingPunct="1">
              <a:buNone/>
              <a:defRPr/>
            </a:pPr>
            <a:r>
              <a:rPr lang="en-US" sz="2000" dirty="0" smtClean="0">
                <a:solidFill>
                  <a:schemeClr val="tx1"/>
                </a:solidFill>
                <a:latin typeface="Times New Roman" panose="02020603050405020304" pitchFamily="18" charset="0"/>
                <a:cs typeface="Times New Roman" panose="02020603050405020304" pitchFamily="18" charset="0"/>
              </a:rPr>
              <a:t>                            Non-Filer Group 334-242-1511</a:t>
            </a:r>
          </a:p>
          <a:p>
            <a:pPr marL="0" indent="0" eaLnBrk="1" hangingPunct="1">
              <a:buNone/>
              <a:defRPr/>
            </a:pPr>
            <a:r>
              <a:rPr lang="en-US" sz="2000" dirty="0" smtClean="0">
                <a:solidFill>
                  <a:schemeClr val="tx1"/>
                </a:solidFill>
                <a:latin typeface="Times New Roman" panose="02020603050405020304" pitchFamily="18" charset="0"/>
                <a:cs typeface="Times New Roman" panose="02020603050405020304" pitchFamily="18" charset="0"/>
              </a:rPr>
              <a:t>                                      CP 2000    334-242-1940</a:t>
            </a:r>
            <a:endParaRPr lang="en-US" sz="2000" dirty="0">
              <a:solidFill>
                <a:schemeClr val="tx1"/>
              </a:solidFill>
              <a:latin typeface="Times New Roman" panose="02020603050405020304" pitchFamily="18" charset="0"/>
              <a:cs typeface="Times New Roman" panose="02020603050405020304" pitchFamily="18" charset="0"/>
            </a:endParaRPr>
          </a:p>
          <a:p>
            <a:pPr eaLnBrk="1" hangingPunct="1">
              <a:defRPr/>
            </a:pPr>
            <a:r>
              <a:rPr lang="en-US" sz="2000" dirty="0">
                <a:solidFill>
                  <a:schemeClr val="tx1"/>
                </a:solidFill>
                <a:latin typeface="Times New Roman" panose="02020603050405020304" pitchFamily="18" charset="0"/>
                <a:cs typeface="Times New Roman" panose="02020603050405020304" pitchFamily="18" charset="0"/>
              </a:rPr>
              <a:t>Withholding Tax  334-242-1300</a:t>
            </a:r>
          </a:p>
          <a:p>
            <a:pPr eaLnBrk="1" hangingPunct="1">
              <a:defRPr/>
            </a:pPr>
            <a:endParaRPr lang="en-US" sz="1800" dirty="0">
              <a:solidFill>
                <a:schemeClr val="tx1"/>
              </a:solidFill>
            </a:endParaRPr>
          </a:p>
          <a:p>
            <a:pPr marL="0" indent="0">
              <a:buNone/>
              <a:defRPr/>
            </a:pPr>
            <a:endParaRPr lang="en-US" sz="1800" dirty="0">
              <a:solidFill>
                <a:schemeClr val="tx1"/>
              </a:solidFill>
            </a:endParaRPr>
          </a:p>
          <a:p>
            <a:pPr marL="0" indent="0">
              <a:buNone/>
              <a:defRPr/>
            </a:pPr>
            <a:endParaRPr lang="en-US" dirty="0" smtClean="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44009" y="2560638"/>
            <a:ext cx="3711920" cy="3309937"/>
          </a:xfrm>
        </p:spPr>
      </p:pic>
    </p:spTree>
    <p:extLst>
      <p:ext uri="{BB962C8B-B14F-4D97-AF65-F5344CB8AC3E}">
        <p14:creationId xmlns:p14="http://schemas.microsoft.com/office/powerpoint/2010/main" val="178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le 1"/>
          <p:cNvSpPr>
            <a:spLocks noGrp="1"/>
          </p:cNvSpPr>
          <p:nvPr>
            <p:ph type="title"/>
          </p:nvPr>
        </p:nvSpPr>
        <p:spPr/>
        <p:txBody>
          <a:bodyPr/>
          <a:lstStyle/>
          <a:p>
            <a:pPr eaLnBrk="1" hangingPunct="1"/>
            <a:r>
              <a:rPr lang="en-US" altLang="en-US" u="sng" dirty="0" smtClean="0"/>
              <a:t>Comments?</a:t>
            </a:r>
          </a:p>
        </p:txBody>
      </p:sp>
      <p:sp>
        <p:nvSpPr>
          <p:cNvPr id="53250" name="Content Placeholder 2"/>
          <p:cNvSpPr>
            <a:spLocks noGrp="1"/>
          </p:cNvSpPr>
          <p:nvPr>
            <p:ph sz="half" idx="1"/>
          </p:nvPr>
        </p:nvSpPr>
        <p:spPr/>
        <p:txBody>
          <a:bodyPr>
            <a:normAutofit/>
          </a:bodyPr>
          <a:lstStyle/>
          <a:p>
            <a:pPr eaLnBrk="1" hangingPunct="1">
              <a:defRPr/>
            </a:pPr>
            <a:endParaRPr lang="en-US" sz="2000" b="1" dirty="0">
              <a:solidFill>
                <a:schemeClr val="tx1"/>
              </a:solidFill>
            </a:endParaRPr>
          </a:p>
          <a:p>
            <a:pPr>
              <a:defRPr/>
            </a:pPr>
            <a:r>
              <a:rPr lang="en-US" sz="1800" b="1" dirty="0">
                <a:solidFill>
                  <a:schemeClr val="tx1"/>
                </a:solidFill>
              </a:rPr>
              <a:t>Lynn Schoener</a:t>
            </a:r>
          </a:p>
          <a:p>
            <a:pPr>
              <a:defRPr/>
            </a:pPr>
            <a:r>
              <a:rPr lang="en-US" sz="1800" u="sng" dirty="0" smtClean="0">
                <a:solidFill>
                  <a:schemeClr val="tx1"/>
                </a:solidFill>
              </a:rPr>
              <a:t>lynn.schoener@revenue.alabama.gov</a:t>
            </a:r>
            <a:endParaRPr lang="en-US" sz="1800" u="sng" dirty="0">
              <a:solidFill>
                <a:schemeClr val="tx1"/>
              </a:solidFill>
            </a:endParaRPr>
          </a:p>
          <a:p>
            <a:pPr>
              <a:defRPr/>
            </a:pPr>
            <a:r>
              <a:rPr lang="en-US" sz="1800" dirty="0">
                <a:solidFill>
                  <a:schemeClr val="tx1"/>
                </a:solidFill>
              </a:rPr>
              <a:t>(334) 353-8045</a:t>
            </a:r>
          </a:p>
          <a:p>
            <a:pPr marL="0" indent="0" eaLnBrk="1" hangingPunct="1">
              <a:buNone/>
              <a:defRPr/>
            </a:pPr>
            <a:endParaRPr lang="en-US" sz="1800" dirty="0">
              <a:solidFill>
                <a:schemeClr val="tx1"/>
              </a:solidFill>
            </a:endParaRPr>
          </a:p>
          <a:p>
            <a:pPr eaLnBrk="1" hangingPunct="1">
              <a:defRPr/>
            </a:pPr>
            <a:r>
              <a:rPr lang="en-US" sz="1800" b="1" dirty="0">
                <a:solidFill>
                  <a:schemeClr val="tx1"/>
                </a:solidFill>
              </a:rPr>
              <a:t>Andrea Wyatt</a:t>
            </a:r>
          </a:p>
          <a:p>
            <a:pPr>
              <a:defRPr/>
            </a:pPr>
            <a:r>
              <a:rPr lang="en-US" sz="1800" u="sng" dirty="0" smtClean="0">
                <a:solidFill>
                  <a:schemeClr val="tx1"/>
                </a:solidFill>
              </a:rPr>
              <a:t>andrea.wyatt@revenue.alabama.gov</a:t>
            </a:r>
            <a:endParaRPr lang="en-US" sz="1800" u="sng" dirty="0">
              <a:solidFill>
                <a:schemeClr val="tx1"/>
              </a:solidFill>
            </a:endParaRPr>
          </a:p>
          <a:p>
            <a:pPr eaLnBrk="1" hangingPunct="1">
              <a:defRPr/>
            </a:pPr>
            <a:r>
              <a:rPr lang="en-US" sz="1800" dirty="0" smtClean="0">
                <a:solidFill>
                  <a:schemeClr val="tx1"/>
                </a:solidFill>
              </a:rPr>
              <a:t>(</a:t>
            </a:r>
            <a:r>
              <a:rPr lang="en-US" sz="1800" dirty="0">
                <a:solidFill>
                  <a:schemeClr val="tx1"/>
                </a:solidFill>
              </a:rPr>
              <a:t>334) 353-9447</a:t>
            </a:r>
          </a:p>
          <a:p>
            <a:pPr marL="0" indent="0">
              <a:buNone/>
              <a:defRPr/>
            </a:pPr>
            <a:endParaRPr lang="en-US" sz="1800" dirty="0">
              <a:solidFill>
                <a:schemeClr val="tx1"/>
              </a:solidFill>
            </a:endParaRPr>
          </a:p>
          <a:p>
            <a:pPr marL="0" indent="0">
              <a:buNone/>
              <a:defRPr/>
            </a:pPr>
            <a:endParaRPr lang="en-US" dirty="0" smtClean="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03033" y="2560638"/>
            <a:ext cx="3475433" cy="3309937"/>
          </a:xfrm>
        </p:spPr>
      </p:pic>
    </p:spTree>
    <p:extLst>
      <p:ext uri="{BB962C8B-B14F-4D97-AF65-F5344CB8AC3E}">
        <p14:creationId xmlns:p14="http://schemas.microsoft.com/office/powerpoint/2010/main" val="207170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18344</TotalTime>
  <Words>6232</Words>
  <Application>Microsoft Office PowerPoint</Application>
  <PresentationFormat>Widescreen</PresentationFormat>
  <Paragraphs>627</Paragraphs>
  <Slides>96</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Arial</vt:lpstr>
      <vt:lpstr>Calibri</vt:lpstr>
      <vt:lpstr>Candara</vt:lpstr>
      <vt:lpstr>Garamond</vt:lpstr>
      <vt:lpstr>Times New Roman</vt:lpstr>
      <vt:lpstr>Wingdings</vt:lpstr>
      <vt:lpstr>Wingdings 2</vt:lpstr>
      <vt:lpstr>Organic</vt:lpstr>
      <vt:lpstr>  Alabama Department of Revenue  Individual &amp; Corporate Tax Division</vt:lpstr>
      <vt:lpstr>What’s New In I.D. Theft Prevention</vt:lpstr>
      <vt:lpstr>What’s New from the 2016 Regular Session of the Alabama Legislature</vt:lpstr>
      <vt:lpstr> Act 2016-102 (HB34)  Alabama Renewal Act</vt:lpstr>
      <vt:lpstr>Act 2016-102 (HB 34) Alabama Renewal Act</vt:lpstr>
      <vt:lpstr>Act 2016-102 (HB 34) Alabama Renewal Act</vt:lpstr>
      <vt:lpstr>Act 2016-102 (HB 34) Alabama Renewal Act</vt:lpstr>
      <vt:lpstr>Act 2016-102 (HB 34) Alabama Renewal Act</vt:lpstr>
      <vt:lpstr>Act 2016-102 (HB 34) Alabama Renewal Act</vt:lpstr>
      <vt:lpstr>Act 2016-102 (HB 34) Alabama Renewal Act</vt:lpstr>
      <vt:lpstr>Act 2016-102 (HB 34) Alabama Renewal Act</vt:lpstr>
      <vt:lpstr>Act 2016-102 (HB 34) Alabama Renewal Act</vt:lpstr>
      <vt:lpstr> Act 2016-188 (HB36)  Alabama Small Business and Agribusiness Jobs Act </vt:lpstr>
      <vt:lpstr>Act 2016-188 (HB 36) Alabama Small Business and Agribusiness Jobs Act </vt:lpstr>
      <vt:lpstr>           Act 2016-188 (HB36) Alabama Small Business and Agribusiness Jobs Act   </vt:lpstr>
      <vt:lpstr>Act 2016-188 (HB 36) Alabama Small Business and Agribusiness Jobs Act </vt:lpstr>
      <vt:lpstr>Act 2016-188 (HB36) Alabama Small Business and Agribusiness        Jobs Act  </vt:lpstr>
      <vt:lpstr>     Act 2016-345 (HB109)  </vt:lpstr>
      <vt:lpstr>Act 2016-345 (HB109) Health Savings Account </vt:lpstr>
      <vt:lpstr>Act 2016-345 (HB109) Health Savings Account</vt:lpstr>
      <vt:lpstr>Act 2016-280 (HB400) </vt:lpstr>
      <vt:lpstr>Act 2016-280 (HB400) Financial Institution Excise Tax Offsets</vt:lpstr>
      <vt:lpstr>Act 2016-283 (HB451) </vt:lpstr>
      <vt:lpstr>Act 2016-283 (HB451) Financial Institution Excise Tax Allocation and Apportionment Formula </vt:lpstr>
      <vt:lpstr>Act 2016-314 (SB90) </vt:lpstr>
      <vt:lpstr>Act 2016-314 (SB90) Apprenticeship Tax Credit Act of 2016 </vt:lpstr>
      <vt:lpstr>Act 2016-314 (SB90) Apprenticeship Tax Credit Act of 2016 </vt:lpstr>
      <vt:lpstr>Act 2016-314 (SB90) Apprenticeship Tax Credit Act of 2016 </vt:lpstr>
      <vt:lpstr>Act 2016-412 (SB263) </vt:lpstr>
      <vt:lpstr>Act 2016-412 (SB263) Return Due Date Conformity </vt:lpstr>
      <vt:lpstr>Act 2016-412 (SB263) Return Due Date Conformity</vt:lpstr>
      <vt:lpstr>Act 2016-412 (SB263) Return Due Date Conformity</vt:lpstr>
      <vt:lpstr>Act 2016-321 (SB312) </vt:lpstr>
      <vt:lpstr>Act 2016-321 (SB312) Amendments to the 2015 Alabama Jobs Act </vt:lpstr>
      <vt:lpstr>Refresher Existing Credits and Accompanying Schedules </vt:lpstr>
      <vt:lpstr>Refresher Existing Credits and Accompanying Schedules</vt:lpstr>
      <vt:lpstr>Refresher Existing Credits and Accompanying Schedules</vt:lpstr>
      <vt:lpstr>Refresher Existing Credits and Accompanying Schedules</vt:lpstr>
      <vt:lpstr>Refresher Existing Credits and Accompanying Schedules</vt:lpstr>
      <vt:lpstr>Refresher Existing Credits and Accompanying Schedules</vt:lpstr>
      <vt:lpstr>Refresher Existing Credits and Accompanying Schedules</vt:lpstr>
      <vt:lpstr>Refresher Existing Credits and Accompanying Schedules</vt:lpstr>
      <vt:lpstr>Refresher Existing Credits and Accompanying Schedules</vt:lpstr>
      <vt:lpstr>Refresher Existing Credits and Accompanying Schedules</vt:lpstr>
      <vt:lpstr>Refresher Existing Credits and Accompanying Schedules</vt:lpstr>
      <vt:lpstr>Act 2015-555 (SB20) Alabama Tax Delinquency Amnesty Act</vt:lpstr>
      <vt:lpstr>Act 2015-555 (SB20) Alabama Tax Delinquency Amnesty Act</vt:lpstr>
      <vt:lpstr> Business Rules</vt:lpstr>
      <vt:lpstr>Act 2013-088 Red Tape Reduction Act</vt:lpstr>
      <vt:lpstr>Repeal of Alabama Rules 810-3-34-.01 and 810-3-35-.01</vt:lpstr>
      <vt:lpstr>Changes in  Federal Income Tax Deduction</vt:lpstr>
      <vt:lpstr>PowerPoint Presentation</vt:lpstr>
      <vt:lpstr>PowerPoint Presentation</vt:lpstr>
      <vt:lpstr>  Electronic Filing Information </vt:lpstr>
      <vt:lpstr>My Alabama Taxes</vt:lpstr>
      <vt:lpstr>Electronically Filed Returns   </vt:lpstr>
      <vt:lpstr> Electronically Filed Business MeF Returns  </vt:lpstr>
      <vt:lpstr>Modernized Electronic Filing (MeF) Contacts</vt:lpstr>
      <vt:lpstr>  2016 Forms</vt:lpstr>
      <vt:lpstr>Mailed Forms</vt:lpstr>
      <vt:lpstr>Form Changes</vt:lpstr>
      <vt:lpstr>2016 Individual Income Tax Forms</vt:lpstr>
      <vt:lpstr>2016 Individual Income Tax Forms</vt:lpstr>
      <vt:lpstr>Schedule W2</vt:lpstr>
      <vt:lpstr>2016 Individual Income Tax Forms</vt:lpstr>
      <vt:lpstr>New Forms for 2016</vt:lpstr>
      <vt:lpstr>PowerPoint Presentation</vt:lpstr>
      <vt:lpstr>Form PWR – Request for Penalty Waiver</vt:lpstr>
      <vt:lpstr>2016 Schedule Changes</vt:lpstr>
      <vt:lpstr>PowerPoint Presentation</vt:lpstr>
      <vt:lpstr>PowerPoint Presentation</vt:lpstr>
      <vt:lpstr>PowerPoint Presentation</vt:lpstr>
      <vt:lpstr>                 Schedule ARA New for 2016</vt:lpstr>
      <vt:lpstr>                     Schedule ANM New for 2016</vt:lpstr>
      <vt:lpstr>Schedule OC Changes</vt:lpstr>
      <vt:lpstr>Schedule OC Changes</vt:lpstr>
      <vt:lpstr>Schedule OC Changes cont.</vt:lpstr>
      <vt:lpstr>Schedule AATC Changes</vt:lpstr>
      <vt:lpstr>          Schedule AATC Changes</vt:lpstr>
      <vt:lpstr>                Schedule AATC Changes cont.</vt:lpstr>
      <vt:lpstr>Schedule NTC changes</vt:lpstr>
      <vt:lpstr>             Schedule NTC changes</vt:lpstr>
      <vt:lpstr>             Refund Calls</vt:lpstr>
      <vt:lpstr>     Pass Through Form changes    </vt:lpstr>
      <vt:lpstr>PowerPoint Presentation</vt:lpstr>
      <vt:lpstr>PowerPoint Presentation</vt:lpstr>
      <vt:lpstr>PowerPoint Presentation</vt:lpstr>
      <vt:lpstr>PowerPoint Presentation</vt:lpstr>
      <vt:lpstr>PowerPoint Presentation</vt:lpstr>
      <vt:lpstr>PowerPoint Presentation</vt:lpstr>
      <vt:lpstr>    Corporate Income Tax Forms</vt:lpstr>
      <vt:lpstr>    Form 20C Changes</vt:lpstr>
      <vt:lpstr>    </vt:lpstr>
      <vt:lpstr>Reminder NEW WITHOLDING REQUIREMENTS</vt:lpstr>
      <vt:lpstr> QUESTIONS </vt:lpstr>
      <vt:lpstr>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Law Changes Regular &amp; Special Sessions</dc:title>
  <dc:creator>Harrell, Tamera</dc:creator>
  <cp:lastModifiedBy>Wyatt, Andrea</cp:lastModifiedBy>
  <cp:revision>821</cp:revision>
  <cp:lastPrinted>2016-05-25T14:13:46Z</cp:lastPrinted>
  <dcterms:created xsi:type="dcterms:W3CDTF">2015-08-21T16:05:17Z</dcterms:created>
  <dcterms:modified xsi:type="dcterms:W3CDTF">2017-02-14T16:38:40Z</dcterms:modified>
</cp:coreProperties>
</file>