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77"/>
  </p:notesMasterIdLst>
  <p:handoutMasterIdLst>
    <p:handoutMasterId r:id="rId78"/>
  </p:handoutMasterIdLst>
  <p:sldIdLst>
    <p:sldId id="313" r:id="rId2"/>
    <p:sldId id="421" r:id="rId3"/>
    <p:sldId id="543" r:id="rId4"/>
    <p:sldId id="383" r:id="rId5"/>
    <p:sldId id="314" r:id="rId6"/>
    <p:sldId id="315" r:id="rId7"/>
    <p:sldId id="470" r:id="rId8"/>
    <p:sldId id="316" r:id="rId9"/>
    <p:sldId id="471" r:id="rId10"/>
    <p:sldId id="317" r:id="rId11"/>
    <p:sldId id="472" r:id="rId12"/>
    <p:sldId id="318" r:id="rId13"/>
    <p:sldId id="473" r:id="rId14"/>
    <p:sldId id="319" r:id="rId15"/>
    <p:sldId id="474" r:id="rId16"/>
    <p:sldId id="320" r:id="rId17"/>
    <p:sldId id="532" r:id="rId18"/>
    <p:sldId id="531" r:id="rId19"/>
    <p:sldId id="475" r:id="rId20"/>
    <p:sldId id="321" r:id="rId21"/>
    <p:sldId id="476" r:id="rId22"/>
    <p:sldId id="322" r:id="rId23"/>
    <p:sldId id="385" r:id="rId24"/>
    <p:sldId id="325" r:id="rId25"/>
    <p:sldId id="484" r:id="rId26"/>
    <p:sldId id="477" r:id="rId27"/>
    <p:sldId id="478" r:id="rId28"/>
    <p:sldId id="479" r:id="rId29"/>
    <p:sldId id="480" r:id="rId30"/>
    <p:sldId id="481" r:id="rId31"/>
    <p:sldId id="482" r:id="rId32"/>
    <p:sldId id="483" r:id="rId33"/>
    <p:sldId id="485" r:id="rId34"/>
    <p:sldId id="486" r:id="rId35"/>
    <p:sldId id="487" r:id="rId36"/>
    <p:sldId id="488" r:id="rId37"/>
    <p:sldId id="489" r:id="rId38"/>
    <p:sldId id="497" r:id="rId39"/>
    <p:sldId id="499" r:id="rId40"/>
    <p:sldId id="490" r:id="rId41"/>
    <p:sldId id="512" r:id="rId42"/>
    <p:sldId id="498" r:id="rId43"/>
    <p:sldId id="500" r:id="rId44"/>
    <p:sldId id="501" r:id="rId45"/>
    <p:sldId id="502" r:id="rId46"/>
    <p:sldId id="503" r:id="rId47"/>
    <p:sldId id="504" r:id="rId48"/>
    <p:sldId id="505" r:id="rId49"/>
    <p:sldId id="523" r:id="rId50"/>
    <p:sldId id="525" r:id="rId51"/>
    <p:sldId id="524" r:id="rId52"/>
    <p:sldId id="517" r:id="rId53"/>
    <p:sldId id="516" r:id="rId54"/>
    <p:sldId id="506" r:id="rId55"/>
    <p:sldId id="518" r:id="rId56"/>
    <p:sldId id="519" r:id="rId57"/>
    <p:sldId id="520" r:id="rId58"/>
    <p:sldId id="526" r:id="rId59"/>
    <p:sldId id="527" r:id="rId60"/>
    <p:sldId id="529" r:id="rId61"/>
    <p:sldId id="530" r:id="rId62"/>
    <p:sldId id="537" r:id="rId63"/>
    <p:sldId id="538" r:id="rId64"/>
    <p:sldId id="539" r:id="rId65"/>
    <p:sldId id="540" r:id="rId66"/>
    <p:sldId id="541" r:id="rId67"/>
    <p:sldId id="542" r:id="rId68"/>
    <p:sldId id="534" r:id="rId69"/>
    <p:sldId id="547" r:id="rId70"/>
    <p:sldId id="544" r:id="rId71"/>
    <p:sldId id="545" r:id="rId72"/>
    <p:sldId id="546" r:id="rId73"/>
    <p:sldId id="507" r:id="rId74"/>
    <p:sldId id="508" r:id="rId75"/>
    <p:sldId id="509" r:id="rId76"/>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rn, Neal" initials="HN" lastIdx="3" clrIdx="0">
    <p:extLst>
      <p:ext uri="{19B8F6BF-5375-455C-9EA6-DF929625EA0E}">
        <p15:presenceInfo xmlns:p15="http://schemas.microsoft.com/office/powerpoint/2012/main" userId="S-1-5-21-368915917-1123417505-1381137336-6072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699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4660"/>
  </p:normalViewPr>
  <p:slideViewPr>
    <p:cSldViewPr snapToGrid="0">
      <p:cViewPr varScale="1">
        <p:scale>
          <a:sx n="80" d="100"/>
          <a:sy n="80" d="100"/>
        </p:scale>
        <p:origin x="13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sz="quarter" idx="1"/>
          </p:nvPr>
        </p:nvSpPr>
        <p:spPr>
          <a:xfrm>
            <a:off x="3956051" y="0"/>
            <a:ext cx="3027363" cy="465138"/>
          </a:xfrm>
          <a:prstGeom prst="rect">
            <a:avLst/>
          </a:prstGeom>
        </p:spPr>
        <p:txBody>
          <a:bodyPr vert="horz" lIns="91430" tIns="45715" rIns="91430" bIns="45715" rtlCol="0"/>
          <a:lstStyle>
            <a:lvl1pPr algn="r">
              <a:defRPr sz="1200"/>
            </a:lvl1pPr>
          </a:lstStyle>
          <a:p>
            <a:fld id="{ABF95871-EB76-4567-ABF5-8EC99173343E}" type="datetimeFigureOut">
              <a:rPr lang="en-US" smtClean="0"/>
              <a:t>2/9/2018</a:t>
            </a:fld>
            <a:endParaRPr lang="en-US" dirty="0"/>
          </a:p>
        </p:txBody>
      </p:sp>
      <p:sp>
        <p:nvSpPr>
          <p:cNvPr id="4" name="Footer Placeholder 3"/>
          <p:cNvSpPr>
            <a:spLocks noGrp="1"/>
          </p:cNvSpPr>
          <p:nvPr>
            <p:ph type="ftr" sz="quarter" idx="2"/>
          </p:nvPr>
        </p:nvSpPr>
        <p:spPr>
          <a:xfrm>
            <a:off x="0" y="8818564"/>
            <a:ext cx="3027363" cy="465137"/>
          </a:xfrm>
          <a:prstGeom prst="rect">
            <a:avLst/>
          </a:prstGeom>
        </p:spPr>
        <p:txBody>
          <a:bodyPr vert="horz" lIns="91430" tIns="45715" rIns="91430"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051" y="8818564"/>
            <a:ext cx="3027363" cy="465137"/>
          </a:xfrm>
          <a:prstGeom prst="rect">
            <a:avLst/>
          </a:prstGeom>
        </p:spPr>
        <p:txBody>
          <a:bodyPr vert="horz" lIns="91430" tIns="45715" rIns="91430" bIns="45715" rtlCol="0" anchor="b"/>
          <a:lstStyle>
            <a:lvl1pPr algn="r">
              <a:defRPr sz="1200"/>
            </a:lvl1pPr>
          </a:lstStyle>
          <a:p>
            <a:fld id="{2E390D9B-82F5-481F-B0FE-E0DC43426F74}" type="slidenum">
              <a:rPr lang="en-US" smtClean="0"/>
              <a:t>‹#›</a:t>
            </a:fld>
            <a:endParaRPr lang="en-US" dirty="0"/>
          </a:p>
        </p:txBody>
      </p:sp>
    </p:spTree>
    <p:extLst>
      <p:ext uri="{BB962C8B-B14F-4D97-AF65-F5344CB8AC3E}">
        <p14:creationId xmlns:p14="http://schemas.microsoft.com/office/powerpoint/2010/main" val="724909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5797"/>
          </a:xfrm>
          <a:prstGeom prst="rect">
            <a:avLst/>
          </a:prstGeom>
        </p:spPr>
        <p:txBody>
          <a:bodyPr vert="horz" lIns="92948" tIns="46474" rIns="92948" bIns="46474" rtlCol="0"/>
          <a:lstStyle>
            <a:lvl1pPr algn="l">
              <a:defRPr sz="1200"/>
            </a:lvl1pPr>
          </a:lstStyle>
          <a:p>
            <a:endParaRPr lang="en-US" dirty="0"/>
          </a:p>
        </p:txBody>
      </p:sp>
      <p:sp>
        <p:nvSpPr>
          <p:cNvPr id="3" name="Date Placeholder 2"/>
          <p:cNvSpPr>
            <a:spLocks noGrp="1"/>
          </p:cNvSpPr>
          <p:nvPr>
            <p:ph type="dt" idx="1"/>
          </p:nvPr>
        </p:nvSpPr>
        <p:spPr>
          <a:xfrm>
            <a:off x="3956551" y="1"/>
            <a:ext cx="3026833" cy="465797"/>
          </a:xfrm>
          <a:prstGeom prst="rect">
            <a:avLst/>
          </a:prstGeom>
        </p:spPr>
        <p:txBody>
          <a:bodyPr vert="horz" lIns="92948" tIns="46474" rIns="92948" bIns="46474" rtlCol="0"/>
          <a:lstStyle>
            <a:lvl1pPr algn="r">
              <a:defRPr sz="1200"/>
            </a:lvl1pPr>
          </a:lstStyle>
          <a:p>
            <a:fld id="{B54CF053-72DB-44E0-8A5B-7FCA6CFF736C}" type="datetimeFigureOut">
              <a:rPr lang="en-US" smtClean="0"/>
              <a:t>2/9/2018</a:t>
            </a:fld>
            <a:endParaRPr lang="en-US" dirty="0"/>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48" tIns="46474" rIns="92948" bIns="46474"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48" tIns="46474" rIns="92948" bIns="4647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5"/>
            <a:ext cx="3026833" cy="465796"/>
          </a:xfrm>
          <a:prstGeom prst="rect">
            <a:avLst/>
          </a:prstGeom>
        </p:spPr>
        <p:txBody>
          <a:bodyPr vert="horz" lIns="92948" tIns="46474" rIns="92948" bIns="464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48" tIns="46474" rIns="92948" bIns="46474" rtlCol="0" anchor="b"/>
          <a:lstStyle>
            <a:lvl1pPr algn="r">
              <a:defRPr sz="1200"/>
            </a:lvl1pPr>
          </a:lstStyle>
          <a:p>
            <a:fld id="{F5B31629-F365-49C0-A4EC-CCC81691B1E0}" type="slidenum">
              <a:rPr lang="en-US" smtClean="0"/>
              <a:t>‹#›</a:t>
            </a:fld>
            <a:endParaRPr lang="en-US" dirty="0"/>
          </a:p>
        </p:txBody>
      </p:sp>
    </p:spTree>
    <p:extLst>
      <p:ext uri="{BB962C8B-B14F-4D97-AF65-F5344CB8AC3E}">
        <p14:creationId xmlns:p14="http://schemas.microsoft.com/office/powerpoint/2010/main" val="2306847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4" y="8688388"/>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5" tIns="45094" rIns="90185" bIns="45094" anchor="b"/>
          <a:lstStyle>
            <a:lvl1pPr defTabSz="915988" eaLnBrk="0" hangingPunct="0">
              <a:defRPr>
                <a:solidFill>
                  <a:schemeClr val="tx1"/>
                </a:solidFill>
                <a:latin typeface="Garamond" panose="02020404030301010803" pitchFamily="18" charset="0"/>
                <a:cs typeface="Arial" panose="020B0604020202020204" pitchFamily="34" charset="0"/>
              </a:defRPr>
            </a:lvl1pPr>
            <a:lvl2pPr marL="742950" indent="-285750" defTabSz="915988" eaLnBrk="0" hangingPunct="0">
              <a:defRPr>
                <a:solidFill>
                  <a:schemeClr val="tx1"/>
                </a:solidFill>
                <a:latin typeface="Garamond" panose="02020404030301010803" pitchFamily="18" charset="0"/>
                <a:cs typeface="Arial" panose="020B0604020202020204" pitchFamily="34" charset="0"/>
              </a:defRPr>
            </a:lvl2pPr>
            <a:lvl3pPr marL="1143000" indent="-228600" defTabSz="915988" eaLnBrk="0" hangingPunct="0">
              <a:defRPr>
                <a:solidFill>
                  <a:schemeClr val="tx1"/>
                </a:solidFill>
                <a:latin typeface="Garamond" panose="02020404030301010803" pitchFamily="18" charset="0"/>
                <a:cs typeface="Arial" panose="020B0604020202020204" pitchFamily="34" charset="0"/>
              </a:defRPr>
            </a:lvl3pPr>
            <a:lvl4pPr marL="1600200" indent="-228600" defTabSz="915988" eaLnBrk="0" hangingPunct="0">
              <a:defRPr>
                <a:solidFill>
                  <a:schemeClr val="tx1"/>
                </a:solidFill>
                <a:latin typeface="Garamond" panose="02020404030301010803" pitchFamily="18" charset="0"/>
                <a:cs typeface="Arial" panose="020B0604020202020204" pitchFamily="34" charset="0"/>
              </a:defRPr>
            </a:lvl4pPr>
            <a:lvl5pPr marL="2057400" indent="-228600" defTabSz="915988" eaLnBrk="0" hangingPunct="0">
              <a:defRPr>
                <a:solidFill>
                  <a:schemeClr val="tx1"/>
                </a:solidFill>
                <a:latin typeface="Garamond" panose="02020404030301010803" pitchFamily="18"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fld id="{6A5081F6-4737-42C4-BD36-2257CF47B757}" type="slidenum">
              <a:rPr lang="en-US" altLang="en-US" sz="1200">
                <a:solidFill>
                  <a:srgbClr val="000000"/>
                </a:solidFill>
                <a:latin typeface="Arial" panose="020B0604020202020204" pitchFamily="34" charset="0"/>
              </a:rPr>
              <a:pPr algn="r" eaLnBrk="1" hangingPunct="1"/>
              <a:t>1</a:t>
            </a:fld>
            <a:endParaRPr lang="en-US" altLang="en-US" sz="1200" dirty="0">
              <a:solidFill>
                <a:srgbClr val="000000"/>
              </a:solidFill>
              <a:latin typeface="Arial" panose="020B0604020202020204"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5365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15</a:t>
            </a:fld>
            <a:endParaRPr lang="en-US" dirty="0"/>
          </a:p>
        </p:txBody>
      </p:sp>
    </p:spTree>
    <p:extLst>
      <p:ext uri="{BB962C8B-B14F-4D97-AF65-F5344CB8AC3E}">
        <p14:creationId xmlns:p14="http://schemas.microsoft.com/office/powerpoint/2010/main" val="9537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16</a:t>
            </a:fld>
            <a:endParaRPr lang="en-US" dirty="0"/>
          </a:p>
        </p:txBody>
      </p:sp>
    </p:spTree>
    <p:extLst>
      <p:ext uri="{BB962C8B-B14F-4D97-AF65-F5344CB8AC3E}">
        <p14:creationId xmlns:p14="http://schemas.microsoft.com/office/powerpoint/2010/main" val="386876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17</a:t>
            </a:fld>
            <a:endParaRPr lang="en-US" dirty="0"/>
          </a:p>
        </p:txBody>
      </p:sp>
    </p:spTree>
    <p:extLst>
      <p:ext uri="{BB962C8B-B14F-4D97-AF65-F5344CB8AC3E}">
        <p14:creationId xmlns:p14="http://schemas.microsoft.com/office/powerpoint/2010/main" val="15371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19</a:t>
            </a:fld>
            <a:endParaRPr lang="en-US" dirty="0"/>
          </a:p>
        </p:txBody>
      </p:sp>
    </p:spTree>
    <p:extLst>
      <p:ext uri="{BB962C8B-B14F-4D97-AF65-F5344CB8AC3E}">
        <p14:creationId xmlns:p14="http://schemas.microsoft.com/office/powerpoint/2010/main" val="2690857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20</a:t>
            </a:fld>
            <a:endParaRPr lang="en-US" dirty="0"/>
          </a:p>
        </p:txBody>
      </p:sp>
    </p:spTree>
    <p:extLst>
      <p:ext uri="{BB962C8B-B14F-4D97-AF65-F5344CB8AC3E}">
        <p14:creationId xmlns:p14="http://schemas.microsoft.com/office/powerpoint/2010/main" val="3472595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21</a:t>
            </a:fld>
            <a:endParaRPr lang="en-US" dirty="0"/>
          </a:p>
        </p:txBody>
      </p:sp>
    </p:spTree>
    <p:extLst>
      <p:ext uri="{BB962C8B-B14F-4D97-AF65-F5344CB8AC3E}">
        <p14:creationId xmlns:p14="http://schemas.microsoft.com/office/powerpoint/2010/main" val="4241848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23</a:t>
            </a:fld>
            <a:endParaRPr lang="en-US" dirty="0"/>
          </a:p>
        </p:txBody>
      </p:sp>
    </p:spTree>
    <p:extLst>
      <p:ext uri="{BB962C8B-B14F-4D97-AF65-F5344CB8AC3E}">
        <p14:creationId xmlns:p14="http://schemas.microsoft.com/office/powerpoint/2010/main" val="1264043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24</a:t>
            </a:fld>
            <a:endParaRPr lang="en-US" dirty="0"/>
          </a:p>
        </p:txBody>
      </p:sp>
    </p:spTree>
    <p:extLst>
      <p:ext uri="{BB962C8B-B14F-4D97-AF65-F5344CB8AC3E}">
        <p14:creationId xmlns:p14="http://schemas.microsoft.com/office/powerpoint/2010/main" val="2650173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25</a:t>
            </a:fld>
            <a:endParaRPr lang="en-US" dirty="0"/>
          </a:p>
        </p:txBody>
      </p:sp>
    </p:spTree>
    <p:extLst>
      <p:ext uri="{BB962C8B-B14F-4D97-AF65-F5344CB8AC3E}">
        <p14:creationId xmlns:p14="http://schemas.microsoft.com/office/powerpoint/2010/main" val="313098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26</a:t>
            </a:fld>
            <a:endParaRPr lang="en-US" dirty="0"/>
          </a:p>
        </p:txBody>
      </p:sp>
    </p:spTree>
    <p:extLst>
      <p:ext uri="{BB962C8B-B14F-4D97-AF65-F5344CB8AC3E}">
        <p14:creationId xmlns:p14="http://schemas.microsoft.com/office/powerpoint/2010/main" val="3576563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a:t>
            </a:fld>
            <a:endParaRPr lang="en-US" dirty="0"/>
          </a:p>
        </p:txBody>
      </p:sp>
    </p:spTree>
    <p:extLst>
      <p:ext uri="{BB962C8B-B14F-4D97-AF65-F5344CB8AC3E}">
        <p14:creationId xmlns:p14="http://schemas.microsoft.com/office/powerpoint/2010/main" val="1009634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30</a:t>
            </a:fld>
            <a:endParaRPr lang="en-US" dirty="0"/>
          </a:p>
        </p:txBody>
      </p:sp>
    </p:spTree>
    <p:extLst>
      <p:ext uri="{BB962C8B-B14F-4D97-AF65-F5344CB8AC3E}">
        <p14:creationId xmlns:p14="http://schemas.microsoft.com/office/powerpoint/2010/main" val="2650275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31</a:t>
            </a:fld>
            <a:endParaRPr lang="en-US" dirty="0"/>
          </a:p>
        </p:txBody>
      </p:sp>
    </p:spTree>
    <p:extLst>
      <p:ext uri="{BB962C8B-B14F-4D97-AF65-F5344CB8AC3E}">
        <p14:creationId xmlns:p14="http://schemas.microsoft.com/office/powerpoint/2010/main" val="1279828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32</a:t>
            </a:fld>
            <a:endParaRPr lang="en-US" dirty="0"/>
          </a:p>
        </p:txBody>
      </p:sp>
    </p:spTree>
    <p:extLst>
      <p:ext uri="{BB962C8B-B14F-4D97-AF65-F5344CB8AC3E}">
        <p14:creationId xmlns:p14="http://schemas.microsoft.com/office/powerpoint/2010/main" val="3615412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33</a:t>
            </a:fld>
            <a:endParaRPr lang="en-US" dirty="0"/>
          </a:p>
        </p:txBody>
      </p:sp>
    </p:spTree>
    <p:extLst>
      <p:ext uri="{BB962C8B-B14F-4D97-AF65-F5344CB8AC3E}">
        <p14:creationId xmlns:p14="http://schemas.microsoft.com/office/powerpoint/2010/main" val="2845380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34</a:t>
            </a:fld>
            <a:endParaRPr lang="en-US" dirty="0"/>
          </a:p>
        </p:txBody>
      </p:sp>
    </p:spTree>
    <p:extLst>
      <p:ext uri="{BB962C8B-B14F-4D97-AF65-F5344CB8AC3E}">
        <p14:creationId xmlns:p14="http://schemas.microsoft.com/office/powerpoint/2010/main" val="2619603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35</a:t>
            </a:fld>
            <a:endParaRPr lang="en-US" dirty="0"/>
          </a:p>
        </p:txBody>
      </p:sp>
    </p:spTree>
    <p:extLst>
      <p:ext uri="{BB962C8B-B14F-4D97-AF65-F5344CB8AC3E}">
        <p14:creationId xmlns:p14="http://schemas.microsoft.com/office/powerpoint/2010/main" val="2927232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36</a:t>
            </a:fld>
            <a:endParaRPr lang="en-US" dirty="0"/>
          </a:p>
        </p:txBody>
      </p:sp>
    </p:spTree>
    <p:extLst>
      <p:ext uri="{BB962C8B-B14F-4D97-AF65-F5344CB8AC3E}">
        <p14:creationId xmlns:p14="http://schemas.microsoft.com/office/powerpoint/2010/main" val="4151515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37</a:t>
            </a:fld>
            <a:endParaRPr lang="en-US" dirty="0"/>
          </a:p>
        </p:txBody>
      </p:sp>
    </p:spTree>
    <p:extLst>
      <p:ext uri="{BB962C8B-B14F-4D97-AF65-F5344CB8AC3E}">
        <p14:creationId xmlns:p14="http://schemas.microsoft.com/office/powerpoint/2010/main" val="2114817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38</a:t>
            </a:fld>
            <a:endParaRPr lang="en-US" dirty="0"/>
          </a:p>
        </p:txBody>
      </p:sp>
    </p:spTree>
    <p:extLst>
      <p:ext uri="{BB962C8B-B14F-4D97-AF65-F5344CB8AC3E}">
        <p14:creationId xmlns:p14="http://schemas.microsoft.com/office/powerpoint/2010/main" val="1487511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39</a:t>
            </a:fld>
            <a:endParaRPr lang="en-US" dirty="0"/>
          </a:p>
        </p:txBody>
      </p:sp>
    </p:spTree>
    <p:extLst>
      <p:ext uri="{BB962C8B-B14F-4D97-AF65-F5344CB8AC3E}">
        <p14:creationId xmlns:p14="http://schemas.microsoft.com/office/powerpoint/2010/main" val="172036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a:t>
            </a:fld>
            <a:endParaRPr lang="en-US" dirty="0"/>
          </a:p>
        </p:txBody>
      </p:sp>
    </p:spTree>
    <p:extLst>
      <p:ext uri="{BB962C8B-B14F-4D97-AF65-F5344CB8AC3E}">
        <p14:creationId xmlns:p14="http://schemas.microsoft.com/office/powerpoint/2010/main" val="1536742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40</a:t>
            </a:fld>
            <a:endParaRPr lang="en-US" dirty="0"/>
          </a:p>
        </p:txBody>
      </p:sp>
    </p:spTree>
    <p:extLst>
      <p:ext uri="{BB962C8B-B14F-4D97-AF65-F5344CB8AC3E}">
        <p14:creationId xmlns:p14="http://schemas.microsoft.com/office/powerpoint/2010/main" val="3753542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41</a:t>
            </a:fld>
            <a:endParaRPr lang="en-US" dirty="0"/>
          </a:p>
        </p:txBody>
      </p:sp>
    </p:spTree>
    <p:extLst>
      <p:ext uri="{BB962C8B-B14F-4D97-AF65-F5344CB8AC3E}">
        <p14:creationId xmlns:p14="http://schemas.microsoft.com/office/powerpoint/2010/main" val="337188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pPr eaLnBrk="1" hangingPunct="1"/>
            <a:endParaRPr lang="en-US" altLang="en-US" dirty="0" smtClean="0">
              <a:latin typeface="Arial" panose="020B0604020202020204" pitchFamily="34" charset="0"/>
            </a:endParaRPr>
          </a:p>
        </p:txBody>
      </p:sp>
      <p:sp>
        <p:nvSpPr>
          <p:cNvPr id="33796" name="Slide Number Placeholder 3"/>
          <p:cNvSpPr>
            <a:spLocks noGrp="1"/>
          </p:cNvSpPr>
          <p:nvPr>
            <p:ph type="sldNum" sz="quarter" idx="5"/>
          </p:nvPr>
        </p:nvSpPr>
        <p:spPr/>
        <p:txBody>
          <a:bodyPr/>
          <a:lstStyle>
            <a:lvl1pPr defTabSz="916957" eaLnBrk="0" hangingPunct="0">
              <a:defRPr>
                <a:solidFill>
                  <a:schemeClr val="tx1"/>
                </a:solidFill>
                <a:latin typeface="Garamond" panose="02020404030301010803" pitchFamily="18" charset="0"/>
                <a:cs typeface="Arial" panose="020B0604020202020204" pitchFamily="34" charset="0"/>
              </a:defRPr>
            </a:lvl1pPr>
            <a:lvl2pPr marL="741167" indent="-285064" defTabSz="916957" eaLnBrk="0" hangingPunct="0">
              <a:defRPr>
                <a:solidFill>
                  <a:schemeClr val="tx1"/>
                </a:solidFill>
                <a:latin typeface="Garamond" panose="02020404030301010803" pitchFamily="18" charset="0"/>
                <a:cs typeface="Arial" panose="020B0604020202020204" pitchFamily="34" charset="0"/>
              </a:defRPr>
            </a:lvl2pPr>
            <a:lvl3pPr marL="1140257" indent="-228051" defTabSz="916957" eaLnBrk="0" hangingPunct="0">
              <a:defRPr>
                <a:solidFill>
                  <a:schemeClr val="tx1"/>
                </a:solidFill>
                <a:latin typeface="Garamond" panose="02020404030301010803" pitchFamily="18" charset="0"/>
                <a:cs typeface="Arial" panose="020B0604020202020204" pitchFamily="34" charset="0"/>
              </a:defRPr>
            </a:lvl3pPr>
            <a:lvl4pPr marL="1596360" indent="-228051" defTabSz="916957" eaLnBrk="0" hangingPunct="0">
              <a:defRPr>
                <a:solidFill>
                  <a:schemeClr val="tx1"/>
                </a:solidFill>
                <a:latin typeface="Garamond" panose="02020404030301010803" pitchFamily="18" charset="0"/>
                <a:cs typeface="Arial" panose="020B0604020202020204" pitchFamily="34" charset="0"/>
              </a:defRPr>
            </a:lvl4pPr>
            <a:lvl5pPr marL="2052462" indent="-228051" defTabSz="916957" eaLnBrk="0" hangingPunct="0">
              <a:defRPr>
                <a:solidFill>
                  <a:schemeClr val="tx1"/>
                </a:solidFill>
                <a:latin typeface="Garamond" panose="02020404030301010803" pitchFamily="18" charset="0"/>
                <a:cs typeface="Arial" panose="020B0604020202020204" pitchFamily="34" charset="0"/>
              </a:defRPr>
            </a:lvl5pPr>
            <a:lvl6pPr marL="2508565" indent="-228051" defTabSz="916957"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64668" indent="-228051" defTabSz="916957"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0770" indent="-228051" defTabSz="916957"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76873" indent="-228051" defTabSz="916957"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F356EA2C-56B2-4A2A-899B-28D53D125F35}" type="slidenum">
              <a:rPr lang="en-US" altLang="en-US">
                <a:latin typeface="Arial" panose="020B0604020202020204" pitchFamily="34" charset="0"/>
              </a:rPr>
              <a:pPr eaLnBrk="1" hangingPunct="1"/>
              <a:t>42</a:t>
            </a:fld>
            <a:endParaRPr lang="en-US" altLang="en-US">
              <a:latin typeface="Arial" panose="020B0604020202020204" pitchFamily="34" charset="0"/>
            </a:endParaRPr>
          </a:p>
        </p:txBody>
      </p:sp>
    </p:spTree>
    <p:extLst>
      <p:ext uri="{BB962C8B-B14F-4D97-AF65-F5344CB8AC3E}">
        <p14:creationId xmlns:p14="http://schemas.microsoft.com/office/powerpoint/2010/main" val="402100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pPr eaLnBrk="1" hangingPunct="1"/>
            <a:endParaRPr lang="en-US" altLang="en-US" dirty="0" smtClean="0">
              <a:latin typeface="Arial" panose="020B0604020202020204" pitchFamily="34" charset="0"/>
            </a:endParaRPr>
          </a:p>
        </p:txBody>
      </p:sp>
      <p:sp>
        <p:nvSpPr>
          <p:cNvPr id="104452" name="Slide Number Placeholder 3"/>
          <p:cNvSpPr txBox="1">
            <a:spLocks noGrp="1"/>
          </p:cNvSpPr>
          <p:nvPr/>
        </p:nvSpPr>
        <p:spPr bwMode="auto">
          <a:xfrm>
            <a:off x="3870538" y="8674933"/>
            <a:ext cx="2961033" cy="45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88" tIns="45495" rIns="90988" bIns="45495" anchor="b"/>
          <a:lstStyle>
            <a:lvl1pPr defTabSz="915988" eaLnBrk="0" hangingPunct="0">
              <a:defRPr>
                <a:solidFill>
                  <a:schemeClr val="tx1"/>
                </a:solidFill>
                <a:latin typeface="Garamond" panose="02020404030301010803" pitchFamily="18" charset="0"/>
                <a:cs typeface="Arial" panose="020B0604020202020204" pitchFamily="34" charset="0"/>
              </a:defRPr>
            </a:lvl1pPr>
            <a:lvl2pPr marL="742950" indent="-285750" defTabSz="915988" eaLnBrk="0" hangingPunct="0">
              <a:defRPr>
                <a:solidFill>
                  <a:schemeClr val="tx1"/>
                </a:solidFill>
                <a:latin typeface="Garamond" panose="02020404030301010803" pitchFamily="18" charset="0"/>
                <a:cs typeface="Arial" panose="020B0604020202020204" pitchFamily="34" charset="0"/>
              </a:defRPr>
            </a:lvl2pPr>
            <a:lvl3pPr marL="1143000" indent="-228600" defTabSz="915988" eaLnBrk="0" hangingPunct="0">
              <a:defRPr>
                <a:solidFill>
                  <a:schemeClr val="tx1"/>
                </a:solidFill>
                <a:latin typeface="Garamond" panose="02020404030301010803" pitchFamily="18" charset="0"/>
                <a:cs typeface="Arial" panose="020B0604020202020204" pitchFamily="34" charset="0"/>
              </a:defRPr>
            </a:lvl3pPr>
            <a:lvl4pPr marL="1600200" indent="-228600" defTabSz="915988" eaLnBrk="0" hangingPunct="0">
              <a:defRPr>
                <a:solidFill>
                  <a:schemeClr val="tx1"/>
                </a:solidFill>
                <a:latin typeface="Garamond" panose="02020404030301010803" pitchFamily="18" charset="0"/>
                <a:cs typeface="Arial" panose="020B0604020202020204" pitchFamily="34" charset="0"/>
              </a:defRPr>
            </a:lvl4pPr>
            <a:lvl5pPr marL="2057400" indent="-228600" defTabSz="915988" eaLnBrk="0" hangingPunct="0">
              <a:defRPr>
                <a:solidFill>
                  <a:schemeClr val="tx1"/>
                </a:solidFill>
                <a:latin typeface="Garamond" panose="02020404030301010803" pitchFamily="18"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fld id="{E59157C8-E7A8-4DB0-AA4B-B39220039DBE}" type="slidenum">
              <a:rPr lang="en-US" altLang="en-US" sz="1200">
                <a:latin typeface="Arial" panose="020B0604020202020204" pitchFamily="34" charset="0"/>
              </a:rPr>
              <a:pPr algn="r" eaLnBrk="1" hangingPunct="1"/>
              <a:t>43</a:t>
            </a:fld>
            <a:endParaRPr lang="en-US" altLang="en-US" sz="1200">
              <a:latin typeface="Arial" panose="020B0604020202020204" pitchFamily="34" charset="0"/>
            </a:endParaRPr>
          </a:p>
        </p:txBody>
      </p:sp>
    </p:spTree>
    <p:extLst>
      <p:ext uri="{BB962C8B-B14F-4D97-AF65-F5344CB8AC3E}">
        <p14:creationId xmlns:p14="http://schemas.microsoft.com/office/powerpoint/2010/main" val="869307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defTabSz="902703" eaLnBrk="0" hangingPunct="0">
              <a:defRPr>
                <a:solidFill>
                  <a:schemeClr val="tx1"/>
                </a:solidFill>
                <a:latin typeface="Garamond" panose="02020404030301010803" pitchFamily="18" charset="0"/>
                <a:cs typeface="Arial" panose="020B0604020202020204" pitchFamily="34" charset="0"/>
              </a:defRPr>
            </a:lvl1pPr>
            <a:lvl2pPr marL="741167" indent="-285064" defTabSz="902703" eaLnBrk="0" hangingPunct="0">
              <a:defRPr>
                <a:solidFill>
                  <a:schemeClr val="tx1"/>
                </a:solidFill>
                <a:latin typeface="Garamond" panose="02020404030301010803" pitchFamily="18" charset="0"/>
                <a:cs typeface="Arial" panose="020B0604020202020204" pitchFamily="34" charset="0"/>
              </a:defRPr>
            </a:lvl2pPr>
            <a:lvl3pPr marL="1140257" indent="-228051" defTabSz="902703" eaLnBrk="0" hangingPunct="0">
              <a:defRPr>
                <a:solidFill>
                  <a:schemeClr val="tx1"/>
                </a:solidFill>
                <a:latin typeface="Garamond" panose="02020404030301010803" pitchFamily="18" charset="0"/>
                <a:cs typeface="Arial" panose="020B0604020202020204" pitchFamily="34" charset="0"/>
              </a:defRPr>
            </a:lvl3pPr>
            <a:lvl4pPr marL="1596360" indent="-228051" defTabSz="902703" eaLnBrk="0" hangingPunct="0">
              <a:defRPr>
                <a:solidFill>
                  <a:schemeClr val="tx1"/>
                </a:solidFill>
                <a:latin typeface="Garamond" panose="02020404030301010803" pitchFamily="18" charset="0"/>
                <a:cs typeface="Arial" panose="020B0604020202020204" pitchFamily="34" charset="0"/>
              </a:defRPr>
            </a:lvl4pPr>
            <a:lvl5pPr marL="2052462" indent="-228051" defTabSz="902703" eaLnBrk="0" hangingPunct="0">
              <a:defRPr>
                <a:solidFill>
                  <a:schemeClr val="tx1"/>
                </a:solidFill>
                <a:latin typeface="Garamond" panose="02020404030301010803" pitchFamily="18" charset="0"/>
                <a:cs typeface="Arial" panose="020B0604020202020204" pitchFamily="34" charset="0"/>
              </a:defRPr>
            </a:lvl5pPr>
            <a:lvl6pPr marL="2508565" indent="-228051" defTabSz="90270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64668" indent="-228051" defTabSz="90270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0770" indent="-228051" defTabSz="90270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76873" indent="-228051" defTabSz="90270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4AB9E1BC-5F09-414B-A636-A3D4637A1C52}" type="slidenum">
              <a:rPr lang="en-US" altLang="en-US">
                <a:latin typeface="Arial" panose="020B0604020202020204" pitchFamily="34" charset="0"/>
              </a:rPr>
              <a:pPr eaLnBrk="1" hangingPunct="1"/>
              <a:t>44</a:t>
            </a:fld>
            <a:endParaRPr lang="en-US" altLang="en-US">
              <a:latin typeface="Arial" panose="020B0604020202020204" pitchFamily="34" charset="0"/>
            </a:endParaRPr>
          </a:p>
        </p:txBody>
      </p:sp>
    </p:spTree>
    <p:extLst>
      <p:ext uri="{BB962C8B-B14F-4D97-AF65-F5344CB8AC3E}">
        <p14:creationId xmlns:p14="http://schemas.microsoft.com/office/powerpoint/2010/main" val="932426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defTabSz="902703" eaLnBrk="0" hangingPunct="0">
              <a:defRPr>
                <a:solidFill>
                  <a:schemeClr val="tx1"/>
                </a:solidFill>
                <a:latin typeface="Garamond" panose="02020404030301010803" pitchFamily="18" charset="0"/>
                <a:cs typeface="Arial" panose="020B0604020202020204" pitchFamily="34" charset="0"/>
              </a:defRPr>
            </a:lvl1pPr>
            <a:lvl2pPr marL="741167" indent="-285064" defTabSz="902703" eaLnBrk="0" hangingPunct="0">
              <a:defRPr>
                <a:solidFill>
                  <a:schemeClr val="tx1"/>
                </a:solidFill>
                <a:latin typeface="Garamond" panose="02020404030301010803" pitchFamily="18" charset="0"/>
                <a:cs typeface="Arial" panose="020B0604020202020204" pitchFamily="34" charset="0"/>
              </a:defRPr>
            </a:lvl2pPr>
            <a:lvl3pPr marL="1140257" indent="-228051" defTabSz="902703" eaLnBrk="0" hangingPunct="0">
              <a:defRPr>
                <a:solidFill>
                  <a:schemeClr val="tx1"/>
                </a:solidFill>
                <a:latin typeface="Garamond" panose="02020404030301010803" pitchFamily="18" charset="0"/>
                <a:cs typeface="Arial" panose="020B0604020202020204" pitchFamily="34" charset="0"/>
              </a:defRPr>
            </a:lvl3pPr>
            <a:lvl4pPr marL="1596360" indent="-228051" defTabSz="902703" eaLnBrk="0" hangingPunct="0">
              <a:defRPr>
                <a:solidFill>
                  <a:schemeClr val="tx1"/>
                </a:solidFill>
                <a:latin typeface="Garamond" panose="02020404030301010803" pitchFamily="18" charset="0"/>
                <a:cs typeface="Arial" panose="020B0604020202020204" pitchFamily="34" charset="0"/>
              </a:defRPr>
            </a:lvl4pPr>
            <a:lvl5pPr marL="2052462" indent="-228051" defTabSz="902703" eaLnBrk="0" hangingPunct="0">
              <a:defRPr>
                <a:solidFill>
                  <a:schemeClr val="tx1"/>
                </a:solidFill>
                <a:latin typeface="Garamond" panose="02020404030301010803" pitchFamily="18" charset="0"/>
                <a:cs typeface="Arial" panose="020B0604020202020204" pitchFamily="34" charset="0"/>
              </a:defRPr>
            </a:lvl5pPr>
            <a:lvl6pPr marL="2508565" indent="-228051" defTabSz="90270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64668" indent="-228051" defTabSz="90270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0770" indent="-228051" defTabSz="90270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76873" indent="-228051" defTabSz="90270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D5C9DB56-D918-4D2B-8492-9341DBE8CE66}" type="slidenum">
              <a:rPr lang="en-US" altLang="en-US">
                <a:latin typeface="Arial" panose="020B0604020202020204" pitchFamily="34" charset="0"/>
              </a:rPr>
              <a:pPr eaLnBrk="1" hangingPunct="1"/>
              <a:t>45</a:t>
            </a:fld>
            <a:endParaRPr lang="en-US" altLang="en-US">
              <a:latin typeface="Arial" panose="020B0604020202020204" pitchFamily="34" charset="0"/>
            </a:endParaRPr>
          </a:p>
        </p:txBody>
      </p:sp>
    </p:spTree>
    <p:extLst>
      <p:ext uri="{BB962C8B-B14F-4D97-AF65-F5344CB8AC3E}">
        <p14:creationId xmlns:p14="http://schemas.microsoft.com/office/powerpoint/2010/main" val="2344749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46</a:t>
            </a:fld>
            <a:endParaRPr lang="en-US" dirty="0"/>
          </a:p>
        </p:txBody>
      </p:sp>
    </p:spTree>
    <p:extLst>
      <p:ext uri="{BB962C8B-B14F-4D97-AF65-F5344CB8AC3E}">
        <p14:creationId xmlns:p14="http://schemas.microsoft.com/office/powerpoint/2010/main" val="721477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47</a:t>
            </a:fld>
            <a:endParaRPr lang="en-US" dirty="0"/>
          </a:p>
        </p:txBody>
      </p:sp>
    </p:spTree>
    <p:extLst>
      <p:ext uri="{BB962C8B-B14F-4D97-AF65-F5344CB8AC3E}">
        <p14:creationId xmlns:p14="http://schemas.microsoft.com/office/powerpoint/2010/main" val="1365693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defTabSz="902703" eaLnBrk="0" hangingPunct="0">
              <a:defRPr>
                <a:solidFill>
                  <a:schemeClr val="tx1"/>
                </a:solidFill>
                <a:latin typeface="Garamond" panose="02020404030301010803" pitchFamily="18" charset="0"/>
                <a:cs typeface="Arial" panose="020B0604020202020204" pitchFamily="34" charset="0"/>
              </a:defRPr>
            </a:lvl1pPr>
            <a:lvl2pPr marL="741167" indent="-285064" defTabSz="902703" eaLnBrk="0" hangingPunct="0">
              <a:defRPr>
                <a:solidFill>
                  <a:schemeClr val="tx1"/>
                </a:solidFill>
                <a:latin typeface="Garamond" panose="02020404030301010803" pitchFamily="18" charset="0"/>
                <a:cs typeface="Arial" panose="020B0604020202020204" pitchFamily="34" charset="0"/>
              </a:defRPr>
            </a:lvl2pPr>
            <a:lvl3pPr marL="1140257" indent="-228051" defTabSz="902703" eaLnBrk="0" hangingPunct="0">
              <a:defRPr>
                <a:solidFill>
                  <a:schemeClr val="tx1"/>
                </a:solidFill>
                <a:latin typeface="Garamond" panose="02020404030301010803" pitchFamily="18" charset="0"/>
                <a:cs typeface="Arial" panose="020B0604020202020204" pitchFamily="34" charset="0"/>
              </a:defRPr>
            </a:lvl3pPr>
            <a:lvl4pPr marL="1596360" indent="-228051" defTabSz="902703" eaLnBrk="0" hangingPunct="0">
              <a:defRPr>
                <a:solidFill>
                  <a:schemeClr val="tx1"/>
                </a:solidFill>
                <a:latin typeface="Garamond" panose="02020404030301010803" pitchFamily="18" charset="0"/>
                <a:cs typeface="Arial" panose="020B0604020202020204" pitchFamily="34" charset="0"/>
              </a:defRPr>
            </a:lvl4pPr>
            <a:lvl5pPr marL="2052462" indent="-228051" defTabSz="902703" eaLnBrk="0" hangingPunct="0">
              <a:defRPr>
                <a:solidFill>
                  <a:schemeClr val="tx1"/>
                </a:solidFill>
                <a:latin typeface="Garamond" panose="02020404030301010803" pitchFamily="18" charset="0"/>
                <a:cs typeface="Arial" panose="020B0604020202020204" pitchFamily="34" charset="0"/>
              </a:defRPr>
            </a:lvl5pPr>
            <a:lvl6pPr marL="2508565" indent="-228051" defTabSz="90270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64668" indent="-228051" defTabSz="90270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0770" indent="-228051" defTabSz="90270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76873" indent="-228051" defTabSz="90270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E53837F7-E5CE-413D-9891-78C3560CDEAA}" type="slidenum">
              <a:rPr lang="en-US" altLang="en-US">
                <a:latin typeface="Arial" panose="020B0604020202020204" pitchFamily="34" charset="0"/>
              </a:rPr>
              <a:pPr eaLnBrk="1" hangingPunct="1"/>
              <a:t>48</a:t>
            </a:fld>
            <a:endParaRPr lang="en-US" altLang="en-US">
              <a:latin typeface="Arial" panose="020B0604020202020204" pitchFamily="34" charset="0"/>
            </a:endParaRPr>
          </a:p>
        </p:txBody>
      </p:sp>
    </p:spTree>
    <p:extLst>
      <p:ext uri="{BB962C8B-B14F-4D97-AF65-F5344CB8AC3E}">
        <p14:creationId xmlns:p14="http://schemas.microsoft.com/office/powerpoint/2010/main" val="4160210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49</a:t>
            </a:fld>
            <a:endParaRPr lang="en-US" dirty="0"/>
          </a:p>
        </p:txBody>
      </p:sp>
    </p:spTree>
    <p:extLst>
      <p:ext uri="{BB962C8B-B14F-4D97-AF65-F5344CB8AC3E}">
        <p14:creationId xmlns:p14="http://schemas.microsoft.com/office/powerpoint/2010/main" val="192253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7</a:t>
            </a:fld>
            <a:endParaRPr lang="en-US" dirty="0"/>
          </a:p>
        </p:txBody>
      </p:sp>
    </p:spTree>
    <p:extLst>
      <p:ext uri="{BB962C8B-B14F-4D97-AF65-F5344CB8AC3E}">
        <p14:creationId xmlns:p14="http://schemas.microsoft.com/office/powerpoint/2010/main" val="39043775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50</a:t>
            </a:fld>
            <a:endParaRPr lang="en-US" dirty="0"/>
          </a:p>
        </p:txBody>
      </p:sp>
    </p:spTree>
    <p:extLst>
      <p:ext uri="{BB962C8B-B14F-4D97-AF65-F5344CB8AC3E}">
        <p14:creationId xmlns:p14="http://schemas.microsoft.com/office/powerpoint/2010/main" val="2569214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51</a:t>
            </a:fld>
            <a:endParaRPr lang="en-US" dirty="0"/>
          </a:p>
        </p:txBody>
      </p:sp>
    </p:spTree>
    <p:extLst>
      <p:ext uri="{BB962C8B-B14F-4D97-AF65-F5344CB8AC3E}">
        <p14:creationId xmlns:p14="http://schemas.microsoft.com/office/powerpoint/2010/main" val="21783745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52</a:t>
            </a:fld>
            <a:endParaRPr lang="en-US" dirty="0"/>
          </a:p>
        </p:txBody>
      </p:sp>
    </p:spTree>
    <p:extLst>
      <p:ext uri="{BB962C8B-B14F-4D97-AF65-F5344CB8AC3E}">
        <p14:creationId xmlns:p14="http://schemas.microsoft.com/office/powerpoint/2010/main" val="6978175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53</a:t>
            </a:fld>
            <a:endParaRPr lang="en-US" dirty="0"/>
          </a:p>
        </p:txBody>
      </p:sp>
    </p:spTree>
    <p:extLst>
      <p:ext uri="{BB962C8B-B14F-4D97-AF65-F5344CB8AC3E}">
        <p14:creationId xmlns:p14="http://schemas.microsoft.com/office/powerpoint/2010/main" val="17347589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defTabSz="920124" eaLnBrk="0" hangingPunct="0">
              <a:defRPr>
                <a:solidFill>
                  <a:schemeClr val="tx1"/>
                </a:solidFill>
                <a:latin typeface="Garamond" panose="02020404030301010803" pitchFamily="18" charset="0"/>
                <a:cs typeface="Arial" panose="020B0604020202020204" pitchFamily="34" charset="0"/>
              </a:defRPr>
            </a:lvl1pPr>
            <a:lvl2pPr marL="741167" indent="-285064" defTabSz="920124" eaLnBrk="0" hangingPunct="0">
              <a:defRPr>
                <a:solidFill>
                  <a:schemeClr val="tx1"/>
                </a:solidFill>
                <a:latin typeface="Garamond" panose="02020404030301010803" pitchFamily="18" charset="0"/>
                <a:cs typeface="Arial" panose="020B0604020202020204" pitchFamily="34" charset="0"/>
              </a:defRPr>
            </a:lvl2pPr>
            <a:lvl3pPr marL="1140257" indent="-228051" defTabSz="920124" eaLnBrk="0" hangingPunct="0">
              <a:defRPr>
                <a:solidFill>
                  <a:schemeClr val="tx1"/>
                </a:solidFill>
                <a:latin typeface="Garamond" panose="02020404030301010803" pitchFamily="18" charset="0"/>
                <a:cs typeface="Arial" panose="020B0604020202020204" pitchFamily="34" charset="0"/>
              </a:defRPr>
            </a:lvl3pPr>
            <a:lvl4pPr marL="1596360" indent="-228051" defTabSz="920124" eaLnBrk="0" hangingPunct="0">
              <a:defRPr>
                <a:solidFill>
                  <a:schemeClr val="tx1"/>
                </a:solidFill>
                <a:latin typeface="Garamond" panose="02020404030301010803" pitchFamily="18" charset="0"/>
                <a:cs typeface="Arial" panose="020B0604020202020204" pitchFamily="34" charset="0"/>
              </a:defRPr>
            </a:lvl4pPr>
            <a:lvl5pPr marL="2052462" indent="-228051" defTabSz="920124" eaLnBrk="0" hangingPunct="0">
              <a:defRPr>
                <a:solidFill>
                  <a:schemeClr val="tx1"/>
                </a:solidFill>
                <a:latin typeface="Garamond" panose="02020404030301010803" pitchFamily="18" charset="0"/>
                <a:cs typeface="Arial" panose="020B0604020202020204" pitchFamily="34" charset="0"/>
              </a:defRPr>
            </a:lvl5pPr>
            <a:lvl6pPr marL="2508565" indent="-228051" defTabSz="920124"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64668" indent="-228051" defTabSz="920124"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0770" indent="-228051" defTabSz="920124"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76873" indent="-228051" defTabSz="920124"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039F67D3-7664-49EA-9E6F-AC5487A86366}" type="slidenum">
              <a:rPr lang="en-US" altLang="en-US">
                <a:latin typeface="Arial" panose="020B0604020202020204" pitchFamily="34" charset="0"/>
              </a:rPr>
              <a:pPr eaLnBrk="1" hangingPunct="1"/>
              <a:t>54</a:t>
            </a:fld>
            <a:endParaRPr lang="en-US" altLang="en-US">
              <a:latin typeface="Arial" panose="020B0604020202020204" pitchFamily="34" charset="0"/>
            </a:endParaRPr>
          </a:p>
        </p:txBody>
      </p:sp>
    </p:spTree>
    <p:extLst>
      <p:ext uri="{BB962C8B-B14F-4D97-AF65-F5344CB8AC3E}">
        <p14:creationId xmlns:p14="http://schemas.microsoft.com/office/powerpoint/2010/main" val="1083599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55</a:t>
            </a:fld>
            <a:endParaRPr lang="en-US" dirty="0"/>
          </a:p>
        </p:txBody>
      </p:sp>
    </p:spTree>
    <p:extLst>
      <p:ext uri="{BB962C8B-B14F-4D97-AF65-F5344CB8AC3E}">
        <p14:creationId xmlns:p14="http://schemas.microsoft.com/office/powerpoint/2010/main" val="3967915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56</a:t>
            </a:fld>
            <a:endParaRPr lang="en-US" dirty="0"/>
          </a:p>
        </p:txBody>
      </p:sp>
    </p:spTree>
    <p:extLst>
      <p:ext uri="{BB962C8B-B14F-4D97-AF65-F5344CB8AC3E}">
        <p14:creationId xmlns:p14="http://schemas.microsoft.com/office/powerpoint/2010/main" val="12306834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57</a:t>
            </a:fld>
            <a:endParaRPr lang="en-US" dirty="0"/>
          </a:p>
        </p:txBody>
      </p:sp>
    </p:spTree>
    <p:extLst>
      <p:ext uri="{BB962C8B-B14F-4D97-AF65-F5344CB8AC3E}">
        <p14:creationId xmlns:p14="http://schemas.microsoft.com/office/powerpoint/2010/main" val="9807508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58</a:t>
            </a:fld>
            <a:endParaRPr lang="en-US" dirty="0"/>
          </a:p>
        </p:txBody>
      </p:sp>
    </p:spTree>
    <p:extLst>
      <p:ext uri="{BB962C8B-B14F-4D97-AF65-F5344CB8AC3E}">
        <p14:creationId xmlns:p14="http://schemas.microsoft.com/office/powerpoint/2010/main" val="28511725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59</a:t>
            </a:fld>
            <a:endParaRPr lang="en-US" dirty="0"/>
          </a:p>
        </p:txBody>
      </p:sp>
    </p:spTree>
    <p:extLst>
      <p:ext uri="{BB962C8B-B14F-4D97-AF65-F5344CB8AC3E}">
        <p14:creationId xmlns:p14="http://schemas.microsoft.com/office/powerpoint/2010/main" val="2013930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8</a:t>
            </a:fld>
            <a:endParaRPr lang="en-US" dirty="0"/>
          </a:p>
        </p:txBody>
      </p:sp>
    </p:spTree>
    <p:extLst>
      <p:ext uri="{BB962C8B-B14F-4D97-AF65-F5344CB8AC3E}">
        <p14:creationId xmlns:p14="http://schemas.microsoft.com/office/powerpoint/2010/main" val="13309623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60</a:t>
            </a:fld>
            <a:endParaRPr lang="en-US" dirty="0"/>
          </a:p>
        </p:txBody>
      </p:sp>
    </p:spTree>
    <p:extLst>
      <p:ext uri="{BB962C8B-B14F-4D97-AF65-F5344CB8AC3E}">
        <p14:creationId xmlns:p14="http://schemas.microsoft.com/office/powerpoint/2010/main" val="26689593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61</a:t>
            </a:fld>
            <a:endParaRPr lang="en-US" dirty="0"/>
          </a:p>
        </p:txBody>
      </p:sp>
    </p:spTree>
    <p:extLst>
      <p:ext uri="{BB962C8B-B14F-4D97-AF65-F5344CB8AC3E}">
        <p14:creationId xmlns:p14="http://schemas.microsoft.com/office/powerpoint/2010/main" val="14678260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62</a:t>
            </a:fld>
            <a:endParaRPr lang="en-US" dirty="0"/>
          </a:p>
        </p:txBody>
      </p:sp>
    </p:spTree>
    <p:extLst>
      <p:ext uri="{BB962C8B-B14F-4D97-AF65-F5344CB8AC3E}">
        <p14:creationId xmlns:p14="http://schemas.microsoft.com/office/powerpoint/2010/main" val="14166108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63</a:t>
            </a:fld>
            <a:endParaRPr lang="en-US" dirty="0"/>
          </a:p>
        </p:txBody>
      </p:sp>
    </p:spTree>
    <p:extLst>
      <p:ext uri="{BB962C8B-B14F-4D97-AF65-F5344CB8AC3E}">
        <p14:creationId xmlns:p14="http://schemas.microsoft.com/office/powerpoint/2010/main" val="7236397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64</a:t>
            </a:fld>
            <a:endParaRPr lang="en-US" dirty="0"/>
          </a:p>
        </p:txBody>
      </p:sp>
    </p:spTree>
    <p:extLst>
      <p:ext uri="{BB962C8B-B14F-4D97-AF65-F5344CB8AC3E}">
        <p14:creationId xmlns:p14="http://schemas.microsoft.com/office/powerpoint/2010/main" val="34555609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65</a:t>
            </a:fld>
            <a:endParaRPr lang="en-US" dirty="0"/>
          </a:p>
        </p:txBody>
      </p:sp>
    </p:spTree>
    <p:extLst>
      <p:ext uri="{BB962C8B-B14F-4D97-AF65-F5344CB8AC3E}">
        <p14:creationId xmlns:p14="http://schemas.microsoft.com/office/powerpoint/2010/main" val="41364585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66</a:t>
            </a:fld>
            <a:endParaRPr lang="en-US" dirty="0"/>
          </a:p>
        </p:txBody>
      </p:sp>
    </p:spTree>
    <p:extLst>
      <p:ext uri="{BB962C8B-B14F-4D97-AF65-F5344CB8AC3E}">
        <p14:creationId xmlns:p14="http://schemas.microsoft.com/office/powerpoint/2010/main" val="41616152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67</a:t>
            </a:fld>
            <a:endParaRPr lang="en-US" dirty="0"/>
          </a:p>
        </p:txBody>
      </p:sp>
    </p:spTree>
    <p:extLst>
      <p:ext uri="{BB962C8B-B14F-4D97-AF65-F5344CB8AC3E}">
        <p14:creationId xmlns:p14="http://schemas.microsoft.com/office/powerpoint/2010/main" val="3223368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68</a:t>
            </a:fld>
            <a:endParaRPr lang="en-US" dirty="0"/>
          </a:p>
        </p:txBody>
      </p:sp>
    </p:spTree>
    <p:extLst>
      <p:ext uri="{BB962C8B-B14F-4D97-AF65-F5344CB8AC3E}">
        <p14:creationId xmlns:p14="http://schemas.microsoft.com/office/powerpoint/2010/main" val="11572085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69</a:t>
            </a:fld>
            <a:endParaRPr lang="en-US" dirty="0"/>
          </a:p>
        </p:txBody>
      </p:sp>
    </p:spTree>
    <p:extLst>
      <p:ext uri="{BB962C8B-B14F-4D97-AF65-F5344CB8AC3E}">
        <p14:creationId xmlns:p14="http://schemas.microsoft.com/office/powerpoint/2010/main" val="2611557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9</a:t>
            </a:fld>
            <a:endParaRPr lang="en-US" dirty="0"/>
          </a:p>
        </p:txBody>
      </p:sp>
    </p:spTree>
    <p:extLst>
      <p:ext uri="{BB962C8B-B14F-4D97-AF65-F5344CB8AC3E}">
        <p14:creationId xmlns:p14="http://schemas.microsoft.com/office/powerpoint/2010/main" val="20345142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70</a:t>
            </a:fld>
            <a:endParaRPr lang="en-US" dirty="0"/>
          </a:p>
        </p:txBody>
      </p:sp>
    </p:spTree>
    <p:extLst>
      <p:ext uri="{BB962C8B-B14F-4D97-AF65-F5344CB8AC3E}">
        <p14:creationId xmlns:p14="http://schemas.microsoft.com/office/powerpoint/2010/main" val="35453585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31629-F365-49C0-A4EC-CCC81691B1E0}" type="slidenum">
              <a:rPr lang="en-US" smtClean="0"/>
              <a:t>71</a:t>
            </a:fld>
            <a:endParaRPr lang="en-US" dirty="0"/>
          </a:p>
        </p:txBody>
      </p:sp>
    </p:spTree>
    <p:extLst>
      <p:ext uri="{BB962C8B-B14F-4D97-AF65-F5344CB8AC3E}">
        <p14:creationId xmlns:p14="http://schemas.microsoft.com/office/powerpoint/2010/main" val="24504516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72</a:t>
            </a:fld>
            <a:endParaRPr lang="en-US" dirty="0"/>
          </a:p>
        </p:txBody>
      </p:sp>
    </p:spTree>
    <p:extLst>
      <p:ext uri="{BB962C8B-B14F-4D97-AF65-F5344CB8AC3E}">
        <p14:creationId xmlns:p14="http://schemas.microsoft.com/office/powerpoint/2010/main" val="10750058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73</a:t>
            </a:fld>
            <a:endParaRPr lang="en-US" dirty="0"/>
          </a:p>
        </p:txBody>
      </p:sp>
    </p:spTree>
    <p:extLst>
      <p:ext uri="{BB962C8B-B14F-4D97-AF65-F5344CB8AC3E}">
        <p14:creationId xmlns:p14="http://schemas.microsoft.com/office/powerpoint/2010/main" val="20919761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37220" name="Slide Number Placeholder 3"/>
          <p:cNvSpPr>
            <a:spLocks noGrp="1"/>
          </p:cNvSpPr>
          <p:nvPr>
            <p:ph type="sldNum" sz="quarter" idx="5"/>
          </p:nvPr>
        </p:nvSpPr>
        <p:spPr>
          <a:noFill/>
        </p:spPr>
        <p:txBody>
          <a:bodyPr/>
          <a:lstStyle>
            <a:lvl1pPr defTabSz="909038">
              <a:spcBef>
                <a:spcPct val="30000"/>
              </a:spcBef>
              <a:defRPr sz="1200">
                <a:solidFill>
                  <a:schemeClr val="tx1"/>
                </a:solidFill>
                <a:latin typeface="Arial" panose="020B0604020202020204" pitchFamily="34" charset="0"/>
              </a:defRPr>
            </a:lvl1pPr>
            <a:lvl2pPr marL="741167" indent="-285064" defTabSz="909038">
              <a:spcBef>
                <a:spcPct val="30000"/>
              </a:spcBef>
              <a:defRPr sz="1200">
                <a:solidFill>
                  <a:schemeClr val="tx1"/>
                </a:solidFill>
                <a:latin typeface="Arial" panose="020B0604020202020204" pitchFamily="34" charset="0"/>
              </a:defRPr>
            </a:lvl2pPr>
            <a:lvl3pPr marL="1140257" indent="-228051" defTabSz="909038">
              <a:spcBef>
                <a:spcPct val="30000"/>
              </a:spcBef>
              <a:defRPr sz="1200">
                <a:solidFill>
                  <a:schemeClr val="tx1"/>
                </a:solidFill>
                <a:latin typeface="Arial" panose="020B0604020202020204" pitchFamily="34" charset="0"/>
              </a:defRPr>
            </a:lvl3pPr>
            <a:lvl4pPr marL="1596360" indent="-228051" defTabSz="909038">
              <a:spcBef>
                <a:spcPct val="30000"/>
              </a:spcBef>
              <a:defRPr sz="1200">
                <a:solidFill>
                  <a:schemeClr val="tx1"/>
                </a:solidFill>
                <a:latin typeface="Arial" panose="020B0604020202020204" pitchFamily="34" charset="0"/>
              </a:defRPr>
            </a:lvl4pPr>
            <a:lvl5pPr marL="2052462" indent="-228051" defTabSz="909038">
              <a:spcBef>
                <a:spcPct val="30000"/>
              </a:spcBef>
              <a:defRPr sz="1200">
                <a:solidFill>
                  <a:schemeClr val="tx1"/>
                </a:solidFill>
                <a:latin typeface="Arial" panose="020B0604020202020204" pitchFamily="34" charset="0"/>
              </a:defRPr>
            </a:lvl5pPr>
            <a:lvl6pPr marL="2508565" indent="-228051" defTabSz="909038" eaLnBrk="0" fontAlgn="base" hangingPunct="0">
              <a:spcBef>
                <a:spcPct val="30000"/>
              </a:spcBef>
              <a:spcAft>
                <a:spcPct val="0"/>
              </a:spcAft>
              <a:defRPr sz="1200">
                <a:solidFill>
                  <a:schemeClr val="tx1"/>
                </a:solidFill>
                <a:latin typeface="Arial" panose="020B0604020202020204" pitchFamily="34" charset="0"/>
              </a:defRPr>
            </a:lvl6pPr>
            <a:lvl7pPr marL="2964668" indent="-228051" defTabSz="909038" eaLnBrk="0" fontAlgn="base" hangingPunct="0">
              <a:spcBef>
                <a:spcPct val="30000"/>
              </a:spcBef>
              <a:spcAft>
                <a:spcPct val="0"/>
              </a:spcAft>
              <a:defRPr sz="1200">
                <a:solidFill>
                  <a:schemeClr val="tx1"/>
                </a:solidFill>
                <a:latin typeface="Arial" panose="020B0604020202020204" pitchFamily="34" charset="0"/>
              </a:defRPr>
            </a:lvl7pPr>
            <a:lvl8pPr marL="3420770" indent="-228051" defTabSz="909038" eaLnBrk="0" fontAlgn="base" hangingPunct="0">
              <a:spcBef>
                <a:spcPct val="30000"/>
              </a:spcBef>
              <a:spcAft>
                <a:spcPct val="0"/>
              </a:spcAft>
              <a:defRPr sz="1200">
                <a:solidFill>
                  <a:schemeClr val="tx1"/>
                </a:solidFill>
                <a:latin typeface="Arial" panose="020B0604020202020204" pitchFamily="34" charset="0"/>
              </a:defRPr>
            </a:lvl8pPr>
            <a:lvl9pPr marL="3876873" indent="-228051" defTabSz="9090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6D334B-5ABD-4C73-B584-1DE07A6D5FB5}" type="slidenum">
              <a:rPr lang="en-US" altLang="en-US"/>
              <a:pPr>
                <a:spcBef>
                  <a:spcPct val="0"/>
                </a:spcBef>
              </a:pPr>
              <a:t>74</a:t>
            </a:fld>
            <a:endParaRPr lang="en-US" altLang="en-US"/>
          </a:p>
        </p:txBody>
      </p:sp>
    </p:spTree>
    <p:extLst>
      <p:ext uri="{BB962C8B-B14F-4D97-AF65-F5344CB8AC3E}">
        <p14:creationId xmlns:p14="http://schemas.microsoft.com/office/powerpoint/2010/main" val="9586052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defTabSz="902703" eaLnBrk="0" hangingPunct="0">
              <a:defRPr>
                <a:solidFill>
                  <a:schemeClr val="tx1"/>
                </a:solidFill>
                <a:latin typeface="Garamond" panose="02020404030301010803" pitchFamily="18" charset="0"/>
                <a:cs typeface="Arial" panose="020B0604020202020204" pitchFamily="34" charset="0"/>
              </a:defRPr>
            </a:lvl1pPr>
            <a:lvl2pPr marL="741167" indent="-285064" defTabSz="902703" eaLnBrk="0" hangingPunct="0">
              <a:defRPr>
                <a:solidFill>
                  <a:schemeClr val="tx1"/>
                </a:solidFill>
                <a:latin typeface="Garamond" panose="02020404030301010803" pitchFamily="18" charset="0"/>
                <a:cs typeface="Arial" panose="020B0604020202020204" pitchFamily="34" charset="0"/>
              </a:defRPr>
            </a:lvl2pPr>
            <a:lvl3pPr marL="1140257" indent="-228051" defTabSz="902703" eaLnBrk="0" hangingPunct="0">
              <a:defRPr>
                <a:solidFill>
                  <a:schemeClr val="tx1"/>
                </a:solidFill>
                <a:latin typeface="Garamond" panose="02020404030301010803" pitchFamily="18" charset="0"/>
                <a:cs typeface="Arial" panose="020B0604020202020204" pitchFamily="34" charset="0"/>
              </a:defRPr>
            </a:lvl3pPr>
            <a:lvl4pPr marL="1596360" indent="-228051" defTabSz="902703" eaLnBrk="0" hangingPunct="0">
              <a:defRPr>
                <a:solidFill>
                  <a:schemeClr val="tx1"/>
                </a:solidFill>
                <a:latin typeface="Garamond" panose="02020404030301010803" pitchFamily="18" charset="0"/>
                <a:cs typeface="Arial" panose="020B0604020202020204" pitchFamily="34" charset="0"/>
              </a:defRPr>
            </a:lvl4pPr>
            <a:lvl5pPr marL="2052462" indent="-228051" defTabSz="902703" eaLnBrk="0" hangingPunct="0">
              <a:defRPr>
                <a:solidFill>
                  <a:schemeClr val="tx1"/>
                </a:solidFill>
                <a:latin typeface="Garamond" panose="02020404030301010803" pitchFamily="18" charset="0"/>
                <a:cs typeface="Arial" panose="020B0604020202020204" pitchFamily="34" charset="0"/>
              </a:defRPr>
            </a:lvl5pPr>
            <a:lvl6pPr marL="2508565" indent="-228051" defTabSz="90270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64668" indent="-228051" defTabSz="90270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0770" indent="-228051" defTabSz="90270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76873" indent="-228051" defTabSz="90270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0DFBF865-59A5-4295-A228-D847862222D5}" type="slidenum">
              <a:rPr lang="en-US" altLang="en-US">
                <a:latin typeface="Arial" panose="020B0604020202020204" pitchFamily="34" charset="0"/>
              </a:rPr>
              <a:pPr eaLnBrk="1" hangingPunct="1"/>
              <a:t>75</a:t>
            </a:fld>
            <a:endParaRPr lang="en-US" altLang="en-US">
              <a:latin typeface="Arial" panose="020B0604020202020204" pitchFamily="34" charset="0"/>
            </a:endParaRPr>
          </a:p>
        </p:txBody>
      </p:sp>
    </p:spTree>
    <p:extLst>
      <p:ext uri="{BB962C8B-B14F-4D97-AF65-F5344CB8AC3E}">
        <p14:creationId xmlns:p14="http://schemas.microsoft.com/office/powerpoint/2010/main" val="1862870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11</a:t>
            </a:fld>
            <a:endParaRPr lang="en-US" dirty="0"/>
          </a:p>
        </p:txBody>
      </p:sp>
    </p:spTree>
    <p:extLst>
      <p:ext uri="{BB962C8B-B14F-4D97-AF65-F5344CB8AC3E}">
        <p14:creationId xmlns:p14="http://schemas.microsoft.com/office/powerpoint/2010/main" val="329402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13</a:t>
            </a:fld>
            <a:endParaRPr lang="en-US" dirty="0"/>
          </a:p>
        </p:txBody>
      </p:sp>
    </p:spTree>
    <p:extLst>
      <p:ext uri="{BB962C8B-B14F-4D97-AF65-F5344CB8AC3E}">
        <p14:creationId xmlns:p14="http://schemas.microsoft.com/office/powerpoint/2010/main" val="1163704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14</a:t>
            </a:fld>
            <a:endParaRPr lang="en-US" dirty="0"/>
          </a:p>
        </p:txBody>
      </p:sp>
    </p:spTree>
    <p:extLst>
      <p:ext uri="{BB962C8B-B14F-4D97-AF65-F5344CB8AC3E}">
        <p14:creationId xmlns:p14="http://schemas.microsoft.com/office/powerpoint/2010/main" val="1611054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F7F09B6-EF5C-4DFB-8DDD-088E9EDB3AEB}" type="datetime1">
              <a:rPr lang="en-US" smtClean="0"/>
              <a:t>2/9/2018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02111984F56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05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EB616-C0DE-4780-B3C3-FEE0F6FBFF21}" type="datetime1">
              <a:rPr lang="en-US" smtClean="0"/>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5966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0B71E5-0949-4C4F-8DB2-A36A295C2AD2}"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79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5A6CED-D243-4188-A3B6-6926303222B1}"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85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AC32D-620E-42BF-A22B-FC23EE7102E8}"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87964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01596-62CE-4542-A6FD-995CC525983E}"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375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AB6BB-4999-4699-AE2B-E0B9CCCB6BA1}"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1268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1E0DB3-EA33-4655-B258-D65C7200C06D}"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881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2BF486-2CD3-433D-BECF-8F10D7986E9E}"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34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82B241-0EBF-4023-BB47-8EABDC9F76F4}" type="datetime1">
              <a:rPr lang="en-US" smtClean="0"/>
              <a:t>2/9/2018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00713AD-CE13-402E-AFF6-6E0B7847FFFD}" type="slidenum">
              <a:rPr lang="en-US" altLang="en-US"/>
              <a:pPr/>
              <a:t>‹#›</a:t>
            </a:fld>
            <a:endParaRPr lang="en-US" altLang="en-US"/>
          </a:p>
        </p:txBody>
      </p:sp>
    </p:spTree>
    <p:extLst>
      <p:ext uri="{BB962C8B-B14F-4D97-AF65-F5344CB8AC3E}">
        <p14:creationId xmlns:p14="http://schemas.microsoft.com/office/powerpoint/2010/main" val="35967985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AFAC05-A73A-4C1A-9452-68B1BC266E32}"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6897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DE79C5-8AC5-4F45-AD3F-CE9B1ABFD08F}"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71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BCDAB0-C40A-4902-A19E-04F941AB921A}" type="datetime1">
              <a:rPr lang="en-US" smtClean="0"/>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1947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0BF28E-25B9-40B2-AFA7-FBAB4FD5F0E4}" type="datetime1">
              <a:rPr lang="en-US" smtClean="0"/>
              <a:t>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98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569718-20B1-442E-A86C-6BC4A3A0322C}" type="datetime1">
              <a:rPr lang="en-US" smtClean="0"/>
              <a:t>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18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575C5-E13F-49CC-B684-B8F2FC2C858A}" type="datetime1">
              <a:rPr lang="en-US" smtClean="0"/>
              <a:t>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1610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DB0DE-8C9A-4910-AA48-D28A52856184}" type="datetime1">
              <a:rPr lang="en-US" smtClean="0"/>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227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3A89F-2702-40E7-9846-D304277870F4}" type="datetime1">
              <a:rPr lang="en-US" smtClean="0"/>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228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891225-45A1-4F0C-8D56-BCC5B6C6D690}" type="datetime1">
              <a:rPr lang="en-US" smtClean="0"/>
              <a:t>2/9/2018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2385176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www.myalabamataxes.alabama.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tavares.mathews@revenue.alabama.go"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mailto:veronica.jennings@revenue.alabama.gov" TargetMode="External"/><Relationship Id="rId5" Type="http://schemas.openxmlformats.org/officeDocument/2006/relationships/hyperlink" Target="mailto:nicci.adams@revenue.alabama.gov" TargetMode="External"/><Relationship Id="rId4" Type="http://schemas.openxmlformats.org/officeDocument/2006/relationships/hyperlink" Target="mailto:melissa.gillis@revenue.alabama.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0" y="274638"/>
            <a:ext cx="8229600" cy="1418238"/>
          </a:xfrm>
        </p:spPr>
        <p:txBody>
          <a:bodyPr rtlCol="0">
            <a:normAutofit fontScale="90000"/>
          </a:bodyPr>
          <a:lstStyle/>
          <a:p>
            <a:pPr>
              <a:defRPr/>
            </a:pPr>
            <a:r>
              <a:rPr lang="en-US" sz="3700" dirty="0"/>
              <a:t>	</a:t>
            </a:r>
            <a:r>
              <a:rPr lang="en-US" sz="3700" dirty="0" smtClean="0"/>
              <a:t/>
            </a:r>
            <a:br>
              <a:rPr lang="en-US" sz="3700" dirty="0" smtClean="0"/>
            </a:br>
            <a:r>
              <a:rPr lang="en-US" sz="4000" b="1" dirty="0" smtClean="0">
                <a:latin typeface="Times New Roman" panose="02020603050405020304" pitchFamily="18" charset="0"/>
                <a:cs typeface="Times New Roman" panose="02020603050405020304" pitchFamily="18" charset="0"/>
              </a:rPr>
              <a:t>Alabama </a:t>
            </a:r>
            <a:r>
              <a:rPr lang="en-US" sz="4000" b="1" dirty="0">
                <a:latin typeface="Times New Roman" panose="02020603050405020304" pitchFamily="18" charset="0"/>
                <a:cs typeface="Times New Roman" panose="02020603050405020304" pitchFamily="18" charset="0"/>
              </a:rPr>
              <a:t>Department of Revenue</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Individual &amp; Corporate Tax Division</a:t>
            </a:r>
          </a:p>
        </p:txBody>
      </p:sp>
      <p:sp>
        <p:nvSpPr>
          <p:cNvPr id="10243" name="Rectangle 3"/>
          <p:cNvSpPr>
            <a:spLocks noGrp="1" noChangeArrowheads="1"/>
          </p:cNvSpPr>
          <p:nvPr>
            <p:ph type="subTitle" idx="4294967295"/>
          </p:nvPr>
        </p:nvSpPr>
        <p:spPr>
          <a:xfrm>
            <a:off x="6553200" y="1222218"/>
            <a:ext cx="5638800" cy="5404919"/>
          </a:xfrm>
        </p:spPr>
        <p:txBody>
          <a:bodyPr>
            <a:normAutofit/>
          </a:bodyPr>
          <a:lstStyle/>
          <a:p>
            <a:pPr marL="0" indent="0" algn="ctr">
              <a:lnSpc>
                <a:spcPct val="90000"/>
              </a:lnSpc>
              <a:buNone/>
              <a:defRPr/>
            </a:pPr>
            <a:r>
              <a:rPr lang="en-US" sz="2800" b="1" dirty="0" smtClean="0">
                <a:solidFill>
                  <a:schemeClr val="accent5"/>
                </a:solidFill>
              </a:rPr>
              <a:t>       </a:t>
            </a:r>
          </a:p>
          <a:p>
            <a:pPr marL="0" indent="0" algn="ctr">
              <a:lnSpc>
                <a:spcPct val="90000"/>
              </a:lnSpc>
              <a:buNone/>
              <a:defRPr/>
            </a:pPr>
            <a:r>
              <a:rPr lang="en-US" sz="2800" b="1" u="sng" dirty="0" smtClean="0">
                <a:solidFill>
                  <a:schemeClr val="accent5"/>
                </a:solidFill>
                <a:latin typeface="Times New Roman" panose="02020603050405020304" pitchFamily="18" charset="0"/>
                <a:cs typeface="Times New Roman" panose="02020603050405020304" pitchFamily="18" charset="0"/>
              </a:rPr>
              <a:t>2017 CPE Training</a:t>
            </a:r>
          </a:p>
          <a:p>
            <a:pPr marL="0" indent="0" algn="ctr">
              <a:lnSpc>
                <a:spcPct val="90000"/>
              </a:lnSpc>
              <a:buNone/>
              <a:defRPr/>
            </a:pPr>
            <a:r>
              <a:rPr lang="en-US" sz="2800" b="1" smtClean="0">
                <a:solidFill>
                  <a:schemeClr val="accent5"/>
                </a:solidFill>
                <a:latin typeface="Times New Roman" panose="02020603050405020304" pitchFamily="18" charset="0"/>
                <a:cs typeface="Times New Roman" panose="02020603050405020304" pitchFamily="18" charset="0"/>
              </a:rPr>
              <a:t>February 01, </a:t>
            </a:r>
            <a:r>
              <a:rPr lang="en-US" sz="2800" b="1" dirty="0" smtClean="0">
                <a:solidFill>
                  <a:schemeClr val="accent5"/>
                </a:solidFill>
                <a:latin typeface="Times New Roman" panose="02020603050405020304" pitchFamily="18" charset="0"/>
                <a:cs typeface="Times New Roman" panose="02020603050405020304" pitchFamily="18" charset="0"/>
              </a:rPr>
              <a:t>2018</a:t>
            </a:r>
          </a:p>
          <a:p>
            <a:pPr marL="0" indent="0" algn="ctr">
              <a:lnSpc>
                <a:spcPct val="90000"/>
              </a:lnSpc>
              <a:buNone/>
              <a:defRPr/>
            </a:pPr>
            <a:endParaRPr lang="en-US" sz="2800" b="1" dirty="0">
              <a:solidFill>
                <a:schemeClr val="accent5"/>
              </a:solidFill>
              <a:latin typeface="Times New Roman" panose="02020603050405020304" pitchFamily="18" charset="0"/>
              <a:cs typeface="Times New Roman" panose="02020603050405020304" pitchFamily="18" charset="0"/>
            </a:endParaRPr>
          </a:p>
          <a:p>
            <a:pPr marL="0" indent="0" algn="ctr">
              <a:lnSpc>
                <a:spcPct val="90000"/>
              </a:lnSpc>
              <a:buNone/>
              <a:defRPr/>
            </a:pPr>
            <a:r>
              <a:rPr lang="en-US" sz="2000" b="1" dirty="0" smtClean="0">
                <a:solidFill>
                  <a:schemeClr val="accent5"/>
                </a:solidFill>
                <a:latin typeface="Times New Roman" panose="02020603050405020304" pitchFamily="18" charset="0"/>
                <a:cs typeface="Times New Roman" panose="02020603050405020304" pitchFamily="18" charset="0"/>
              </a:rPr>
              <a:t>Lynn Schoener, CPA, FAS II</a:t>
            </a:r>
          </a:p>
          <a:p>
            <a:pPr marL="0" indent="0" algn="ctr">
              <a:lnSpc>
                <a:spcPct val="90000"/>
              </a:lnSpc>
              <a:buNone/>
              <a:defRPr/>
            </a:pPr>
            <a:r>
              <a:rPr lang="en-US" sz="2000" b="1" dirty="0" smtClean="0">
                <a:solidFill>
                  <a:schemeClr val="accent5"/>
                </a:solidFill>
                <a:latin typeface="Times New Roman" panose="02020603050405020304" pitchFamily="18" charset="0"/>
                <a:cs typeface="Times New Roman" panose="02020603050405020304" pitchFamily="18" charset="0"/>
              </a:rPr>
              <a:t>(334) 353-8045</a:t>
            </a:r>
          </a:p>
          <a:p>
            <a:pPr marL="0" indent="0" algn="ctr">
              <a:lnSpc>
                <a:spcPct val="90000"/>
              </a:lnSpc>
              <a:buNone/>
              <a:defRPr/>
            </a:pPr>
            <a:r>
              <a:rPr lang="en-US" sz="2000" b="1" dirty="0" smtClean="0">
                <a:solidFill>
                  <a:schemeClr val="accent5"/>
                </a:solidFill>
                <a:latin typeface="Times New Roman" panose="02020603050405020304" pitchFamily="18" charset="0"/>
                <a:cs typeface="Times New Roman" panose="02020603050405020304" pitchFamily="18" charset="0"/>
              </a:rPr>
              <a:t>lynn.schoener@revenue.alabama.gov</a:t>
            </a:r>
          </a:p>
          <a:p>
            <a:pPr marL="0" indent="0" algn="ctr">
              <a:lnSpc>
                <a:spcPct val="90000"/>
              </a:lnSpc>
              <a:buNone/>
              <a:defRPr/>
            </a:pPr>
            <a:endParaRPr lang="en-US" sz="2000" b="1" dirty="0" smtClean="0">
              <a:solidFill>
                <a:schemeClr val="accent5"/>
              </a:solidFill>
              <a:latin typeface="Times New Roman" panose="02020603050405020304" pitchFamily="18" charset="0"/>
              <a:cs typeface="Times New Roman" panose="02020603050405020304" pitchFamily="18" charset="0"/>
            </a:endParaRPr>
          </a:p>
          <a:p>
            <a:pPr marL="0" indent="0" algn="ctr">
              <a:lnSpc>
                <a:spcPct val="90000"/>
              </a:lnSpc>
              <a:buNone/>
              <a:defRPr/>
            </a:pPr>
            <a:r>
              <a:rPr lang="en-US" sz="2000" b="1" dirty="0" smtClean="0">
                <a:solidFill>
                  <a:schemeClr val="accent5"/>
                </a:solidFill>
                <a:latin typeface="Times New Roman" panose="02020603050405020304" pitchFamily="18" charset="0"/>
                <a:cs typeface="Times New Roman" panose="02020603050405020304" pitchFamily="18" charset="0"/>
              </a:rPr>
              <a:t>Andrea Wyatt, Revenue Examiner III</a:t>
            </a:r>
          </a:p>
          <a:p>
            <a:pPr marL="0" indent="0" algn="ctr">
              <a:lnSpc>
                <a:spcPct val="90000"/>
              </a:lnSpc>
              <a:buNone/>
              <a:defRPr/>
            </a:pPr>
            <a:r>
              <a:rPr lang="en-US" sz="2000" b="1" dirty="0" smtClean="0">
                <a:solidFill>
                  <a:schemeClr val="accent5"/>
                </a:solidFill>
                <a:latin typeface="Times New Roman" panose="02020603050405020304" pitchFamily="18" charset="0"/>
                <a:cs typeface="Times New Roman" panose="02020603050405020304" pitchFamily="18" charset="0"/>
              </a:rPr>
              <a:t>(334) 353-9447</a:t>
            </a:r>
          </a:p>
          <a:p>
            <a:pPr marL="0" indent="0" algn="ctr">
              <a:lnSpc>
                <a:spcPct val="90000"/>
              </a:lnSpc>
              <a:buNone/>
              <a:defRPr/>
            </a:pPr>
            <a:r>
              <a:rPr lang="en-US" sz="2000" b="1" dirty="0" smtClean="0">
                <a:solidFill>
                  <a:schemeClr val="accent5"/>
                </a:solidFill>
                <a:latin typeface="Times New Roman" panose="02020603050405020304" pitchFamily="18" charset="0"/>
                <a:cs typeface="Times New Roman" panose="02020603050405020304" pitchFamily="18" charset="0"/>
              </a:rPr>
              <a:t>andrea.wyatt@revenue.alabama.gov</a:t>
            </a:r>
            <a:endParaRPr lang="en-US" sz="2000" b="1" dirty="0">
              <a:solidFill>
                <a:schemeClr val="accent5"/>
              </a:solidFill>
              <a:latin typeface="Times New Roman" panose="02020603050405020304" pitchFamily="18" charset="0"/>
              <a:cs typeface="Times New Roman" panose="02020603050405020304" pitchFamily="18" charset="0"/>
            </a:endParaRPr>
          </a:p>
          <a:p>
            <a:pPr marL="0" indent="0">
              <a:lnSpc>
                <a:spcPct val="90000"/>
              </a:lnSpc>
              <a:buNone/>
              <a:defRPr/>
            </a:pPr>
            <a:endParaRPr lang="en-US" sz="1600" b="1" dirty="0" smtClean="0"/>
          </a:p>
          <a:p>
            <a:pPr marL="0" indent="0">
              <a:lnSpc>
                <a:spcPct val="90000"/>
              </a:lnSpc>
              <a:buNone/>
              <a:defRPr/>
            </a:pPr>
            <a:endParaRPr lang="en-US" sz="1800" dirty="0" smtClean="0"/>
          </a:p>
          <a:p>
            <a:pPr marL="0" indent="0" algn="ctr">
              <a:lnSpc>
                <a:spcPct val="90000"/>
              </a:lnSpc>
              <a:buNone/>
              <a:defRPr/>
            </a:pPr>
            <a:endParaRPr lang="en-US" sz="3600" dirty="0"/>
          </a:p>
          <a:p>
            <a:pPr marL="0" indent="0">
              <a:lnSpc>
                <a:spcPct val="90000"/>
              </a:lnSpc>
              <a:buNone/>
              <a:defRPr/>
            </a:pPr>
            <a:endParaRPr lang="en-US" sz="3600" dirty="0"/>
          </a:p>
          <a:p>
            <a:pPr marL="0" indent="0" algn="ctr">
              <a:lnSpc>
                <a:spcPct val="90000"/>
              </a:lnSpc>
              <a:buNone/>
              <a:defRPr/>
            </a:pPr>
            <a:endParaRPr lang="en-US" sz="2800" dirty="0"/>
          </a:p>
          <a:p>
            <a:pPr marL="0" indent="0" algn="ctr">
              <a:lnSpc>
                <a:spcPct val="90000"/>
              </a:lnSpc>
              <a:buNone/>
              <a:defRPr/>
            </a:pPr>
            <a:endParaRPr lang="en-US" sz="3600" dirty="0"/>
          </a:p>
          <a:p>
            <a:pPr marL="0" indent="0" algn="ctr">
              <a:lnSpc>
                <a:spcPct val="90000"/>
              </a:lnSpc>
              <a:buNone/>
              <a:defRPr/>
            </a:pPr>
            <a:endParaRPr lang="en-US" sz="3600" dirty="0"/>
          </a:p>
          <a:p>
            <a:pPr marL="0" indent="0" algn="ctr">
              <a:lnSpc>
                <a:spcPct val="90000"/>
              </a:lnSpc>
              <a:buNone/>
              <a:defRPr/>
            </a:pPr>
            <a:endParaRPr lang="en-US" sz="3600" dirty="0"/>
          </a:p>
        </p:txBody>
      </p:sp>
      <p:pic>
        <p:nvPicPr>
          <p:cNvPr id="10244"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6156" y="2358188"/>
            <a:ext cx="5427044" cy="333996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29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b="1" dirty="0">
                <a:latin typeface="Times New Roman" panose="02020603050405020304" pitchFamily="18" charset="0"/>
                <a:cs typeface="Times New Roman" panose="02020603050405020304" pitchFamily="18" charset="0"/>
              </a:rPr>
              <a:t>Act 2017-227 (</a:t>
            </a:r>
            <a:r>
              <a:rPr lang="en-US" b="1" dirty="0" smtClean="0">
                <a:latin typeface="Times New Roman" panose="02020603050405020304" pitchFamily="18" charset="0"/>
                <a:cs typeface="Times New Roman" panose="02020603050405020304" pitchFamily="18" charset="0"/>
              </a:rPr>
              <a:t>HB87</a:t>
            </a:r>
            <a:r>
              <a:rPr lang="en-US" b="1" dirty="0">
                <a:latin typeface="Times New Roman" panose="02020603050405020304" pitchFamily="18" charset="0"/>
                <a:cs typeface="Times New Roman" panose="02020603050405020304" pitchFamily="18" charset="0"/>
              </a:rPr>
              <a:t>)</a:t>
            </a:r>
            <a:br>
              <a:rPr lang="en-US" b="1"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Dishonored EFT Payments</a:t>
            </a:r>
            <a:endParaRPr lang="en-US" b="1" dirty="0"/>
          </a:p>
        </p:txBody>
      </p:sp>
      <p:sp>
        <p:nvSpPr>
          <p:cNvPr id="3" name="Content Placeholder 2"/>
          <p:cNvSpPr>
            <a:spLocks noGrp="1"/>
          </p:cNvSpPr>
          <p:nvPr>
            <p:ph idx="1"/>
          </p:nvPr>
        </p:nvSpPr>
        <p:spPr>
          <a:xfrm>
            <a:off x="997019" y="2377440"/>
            <a:ext cx="10303040" cy="4774130"/>
          </a:xfrm>
        </p:spPr>
        <p:txBody>
          <a:bodyPr>
            <a:noAutofit/>
          </a:bodyPr>
          <a:lstStyle/>
          <a:p>
            <a:pPr>
              <a:lnSpc>
                <a:spcPct val="120000"/>
              </a:lnSpc>
              <a:buFont typeface="Arial" panose="020B0604020202020204" pitchFamily="34" charset="0"/>
              <a:buChar char="•"/>
            </a:pPr>
            <a:r>
              <a:rPr lang="en-US" sz="1800" dirty="0" smtClean="0">
                <a:solidFill>
                  <a:schemeClr val="tx1"/>
                </a:solidFill>
                <a:latin typeface="Times New Roman" panose="02020603050405020304" pitchFamily="18" charset="0"/>
                <a:cs typeface="Times New Roman" panose="02020603050405020304" pitchFamily="18" charset="0"/>
              </a:rPr>
              <a:t>Act </a:t>
            </a:r>
            <a:r>
              <a:rPr lang="en-US" sz="1800" dirty="0">
                <a:solidFill>
                  <a:schemeClr val="tx1"/>
                </a:solidFill>
                <a:latin typeface="Times New Roman" panose="02020603050405020304" pitchFamily="18" charset="0"/>
                <a:cs typeface="Times New Roman" panose="02020603050405020304" pitchFamily="18" charset="0"/>
              </a:rPr>
              <a:t>2017-227 </a:t>
            </a:r>
            <a:r>
              <a:rPr lang="en-US" sz="1800" dirty="0" smtClean="0">
                <a:solidFill>
                  <a:schemeClr val="tx1"/>
                </a:solidFill>
                <a:latin typeface="Times New Roman" panose="02020603050405020304" pitchFamily="18" charset="0"/>
                <a:cs typeface="Times New Roman" panose="02020603050405020304" pitchFamily="18" charset="0"/>
              </a:rPr>
              <a:t>amends Code Section 40-29-70 relating to dishonored payments. </a:t>
            </a:r>
          </a:p>
          <a:p>
            <a:pPr>
              <a:lnSpc>
                <a:spcPct val="120000"/>
              </a:lnSpc>
              <a:buFont typeface="Arial" panose="020B0604020202020204" pitchFamily="34" charset="0"/>
              <a:buChar char="•"/>
            </a:pPr>
            <a:r>
              <a:rPr lang="en-US" sz="1800" dirty="0">
                <a:solidFill>
                  <a:schemeClr val="tx1"/>
                </a:solidFill>
                <a:latin typeface="Times New Roman" panose="02020603050405020304" pitchFamily="18" charset="0"/>
                <a:cs typeface="Times New Roman" panose="02020603050405020304" pitchFamily="18" charset="0"/>
              </a:rPr>
              <a:t>40-29-70 previously </a:t>
            </a:r>
            <a:r>
              <a:rPr lang="en-US" sz="1800" dirty="0" smtClean="0">
                <a:solidFill>
                  <a:schemeClr val="tx1"/>
                </a:solidFill>
                <a:latin typeface="Times New Roman" panose="02020603050405020304" pitchFamily="18" charset="0"/>
                <a:cs typeface="Times New Roman" panose="02020603050405020304" pitchFamily="18" charset="0"/>
              </a:rPr>
              <a:t>mentions only checks</a:t>
            </a:r>
            <a:r>
              <a:rPr lang="en-US" sz="1800" dirty="0">
                <a:solidFill>
                  <a:schemeClr val="tx1"/>
                </a:solidFill>
                <a:latin typeface="Times New Roman" panose="02020603050405020304" pitchFamily="18" charset="0"/>
                <a:cs typeface="Times New Roman" panose="02020603050405020304" pitchFamily="18" charset="0"/>
              </a:rPr>
              <a:t>. This expands the code section to cover other forms of </a:t>
            </a:r>
            <a:r>
              <a:rPr lang="en-US" sz="1800" dirty="0" smtClean="0">
                <a:solidFill>
                  <a:schemeClr val="tx1"/>
                </a:solidFill>
                <a:latin typeface="Times New Roman" panose="02020603050405020304" pitchFamily="18" charset="0"/>
                <a:cs typeface="Times New Roman" panose="02020603050405020304" pitchFamily="18" charset="0"/>
              </a:rPr>
              <a:t>non-payment such as EFT and Money orders. </a:t>
            </a:r>
          </a:p>
          <a:p>
            <a:pPr>
              <a:lnSpc>
                <a:spcPct val="120000"/>
              </a:lnSpc>
              <a:buFont typeface="Arial" panose="020B0604020202020204" pitchFamily="34" charset="0"/>
              <a:buChar char="•"/>
            </a:pPr>
            <a:r>
              <a:rPr lang="en-US" sz="1800" dirty="0" smtClean="0">
                <a:solidFill>
                  <a:schemeClr val="tx1"/>
                </a:solidFill>
                <a:latin typeface="Times New Roman" panose="02020603050405020304" pitchFamily="18" charset="0"/>
                <a:cs typeface="Times New Roman" panose="02020603050405020304" pitchFamily="18" charset="0"/>
              </a:rPr>
              <a:t>The </a:t>
            </a:r>
            <a:r>
              <a:rPr lang="en-US" sz="1800" dirty="0">
                <a:solidFill>
                  <a:schemeClr val="tx1"/>
                </a:solidFill>
                <a:latin typeface="Times New Roman" panose="02020603050405020304" pitchFamily="18" charset="0"/>
                <a:cs typeface="Times New Roman" panose="02020603050405020304" pitchFamily="18" charset="0"/>
              </a:rPr>
              <a:t>verbiage “Dishonored Payment Penalty” has replaced “Bad Check Penalty” on RITS </a:t>
            </a:r>
            <a:r>
              <a:rPr lang="en-US" sz="1800" dirty="0" smtClean="0">
                <a:solidFill>
                  <a:schemeClr val="tx1"/>
                </a:solidFill>
                <a:latin typeface="Times New Roman" panose="02020603050405020304" pitchFamily="18" charset="0"/>
                <a:cs typeface="Times New Roman" panose="02020603050405020304" pitchFamily="18" charset="0"/>
              </a:rPr>
              <a:t>letters btL043 and btL050.  </a:t>
            </a:r>
            <a:endParaRPr lang="en-US" sz="1800" dirty="0">
              <a:solidFill>
                <a:schemeClr val="tx1"/>
              </a:solidFill>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en-US" sz="1800" dirty="0" smtClean="0">
                <a:solidFill>
                  <a:schemeClr val="tx1"/>
                </a:solidFill>
                <a:latin typeface="Times New Roman" panose="02020603050405020304" pitchFamily="18" charset="0"/>
                <a:cs typeface="Times New Roman" panose="02020603050405020304" pitchFamily="18" charset="0"/>
              </a:rPr>
              <a:t>Provides penalties to taxpayers who present non-payable electronic funds or money orders to the Department in payment of </a:t>
            </a:r>
            <a:r>
              <a:rPr lang="en-US" sz="1800" dirty="0">
                <a:solidFill>
                  <a:schemeClr val="tx1"/>
                </a:solidFill>
                <a:latin typeface="Times New Roman" panose="02020603050405020304" pitchFamily="18" charset="0"/>
                <a:cs typeface="Times New Roman" panose="02020603050405020304" pitchFamily="18" charset="0"/>
              </a:rPr>
              <a:t>t</a:t>
            </a:r>
            <a:r>
              <a:rPr lang="en-US" sz="1800" dirty="0" smtClean="0">
                <a:solidFill>
                  <a:schemeClr val="tx1"/>
                </a:solidFill>
                <a:latin typeface="Times New Roman" panose="02020603050405020304" pitchFamily="18" charset="0"/>
                <a:cs typeface="Times New Roman" panose="02020603050405020304" pitchFamily="18" charset="0"/>
              </a:rPr>
              <a:t>ax liabilities. </a:t>
            </a:r>
          </a:p>
          <a:p>
            <a:pPr>
              <a:lnSpc>
                <a:spcPct val="120000"/>
              </a:lnSpc>
              <a:buFont typeface="Arial" panose="020B0604020202020204" pitchFamily="34" charset="0"/>
              <a:buChar char="•"/>
            </a:pPr>
            <a:r>
              <a:rPr lang="en-US" sz="1800" dirty="0" smtClean="0">
                <a:solidFill>
                  <a:schemeClr val="tx1"/>
                </a:solidFill>
                <a:latin typeface="Times New Roman" panose="02020603050405020304" pitchFamily="18" charset="0"/>
                <a:cs typeface="Times New Roman" panose="02020603050405020304" pitchFamily="18" charset="0"/>
              </a:rPr>
              <a:t>Like checks, if unpaid within 10 days, the penalty is </a:t>
            </a:r>
            <a:r>
              <a:rPr lang="en-US" sz="1800" dirty="0">
                <a:latin typeface="Times New Roman" panose="02020603050405020304" pitchFamily="18" charset="0"/>
                <a:cs typeface="Times New Roman" panose="02020603050405020304" pitchFamily="18" charset="0"/>
              </a:rPr>
              <a:t>10 percent of the amount of </a:t>
            </a:r>
            <a:r>
              <a:rPr lang="en-US" sz="1800" dirty="0" smtClean="0">
                <a:latin typeface="Times New Roman" panose="02020603050405020304" pitchFamily="18" charset="0"/>
                <a:cs typeface="Times New Roman" panose="02020603050405020304" pitchFamily="18" charset="0"/>
              </a:rPr>
              <a:t>the dishonored payment, </a:t>
            </a:r>
            <a:r>
              <a:rPr lang="en-US" sz="1800" dirty="0">
                <a:latin typeface="Times New Roman" panose="02020603050405020304" pitchFamily="18" charset="0"/>
                <a:cs typeface="Times New Roman" panose="02020603050405020304" pitchFamily="18" charset="0"/>
              </a:rPr>
              <a:t>except that if the amount of  </a:t>
            </a:r>
            <a:r>
              <a:rPr lang="en-US" sz="1800" dirty="0" smtClean="0">
                <a:latin typeface="Times New Roman" panose="02020603050405020304" pitchFamily="18" charset="0"/>
                <a:cs typeface="Times New Roman" panose="02020603050405020304" pitchFamily="18" charset="0"/>
              </a:rPr>
              <a:t>the payment was less </a:t>
            </a:r>
            <a:r>
              <a:rPr lang="en-US" sz="1800" dirty="0">
                <a:latin typeface="Times New Roman" panose="02020603050405020304" pitchFamily="18" charset="0"/>
                <a:cs typeface="Times New Roman" panose="02020603050405020304" pitchFamily="18" charset="0"/>
              </a:rPr>
              <a:t>than $500, the penalty </a:t>
            </a:r>
            <a:r>
              <a:rPr lang="en-US" sz="1800" dirty="0" smtClean="0">
                <a:latin typeface="Times New Roman" panose="02020603050405020304" pitchFamily="18" charset="0"/>
                <a:cs typeface="Times New Roman" panose="02020603050405020304" pitchFamily="18" charset="0"/>
              </a:rPr>
              <a:t>would be $10 </a:t>
            </a:r>
            <a:r>
              <a:rPr lang="en-US" sz="1800" dirty="0">
                <a:latin typeface="Times New Roman" panose="02020603050405020304" pitchFamily="18" charset="0"/>
                <a:cs typeface="Times New Roman" panose="02020603050405020304" pitchFamily="18" charset="0"/>
              </a:rPr>
              <a:t>or the amount of </a:t>
            </a:r>
            <a:r>
              <a:rPr lang="en-US" sz="1800" dirty="0" smtClean="0">
                <a:latin typeface="Times New Roman" panose="02020603050405020304" pitchFamily="18" charset="0"/>
                <a:cs typeface="Times New Roman" panose="02020603050405020304" pitchFamily="18" charset="0"/>
              </a:rPr>
              <a:t>the payment, </a:t>
            </a:r>
            <a:r>
              <a:rPr lang="en-US" sz="1800" dirty="0">
                <a:latin typeface="Times New Roman" panose="02020603050405020304" pitchFamily="18" charset="0"/>
                <a:cs typeface="Times New Roman" panose="02020603050405020304" pitchFamily="18" charset="0"/>
              </a:rPr>
              <a:t>whichever is </a:t>
            </a:r>
            <a:r>
              <a:rPr lang="en-US" sz="1800" dirty="0" smtClean="0">
                <a:latin typeface="Times New Roman" panose="02020603050405020304" pitchFamily="18" charset="0"/>
                <a:cs typeface="Times New Roman" panose="02020603050405020304" pitchFamily="18" charset="0"/>
              </a:rPr>
              <a:t>less. </a:t>
            </a:r>
            <a:endParaRPr lang="en-US" sz="1800" dirty="0" smtClean="0">
              <a:solidFill>
                <a:schemeClr val="tx1"/>
              </a:solidFill>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endParaRPr lang="en-US" sz="2600" dirty="0">
              <a:solidFill>
                <a:schemeClr val="tx1"/>
              </a:solidFill>
              <a:latin typeface="Times New Roman" panose="02020603050405020304" pitchFamily="18" charset="0"/>
              <a:cs typeface="Times New Roman" panose="02020603050405020304" pitchFamily="18" charset="0"/>
            </a:endParaRPr>
          </a:p>
          <a:p>
            <a:pPr marL="347663" lvl="1" indent="-347663">
              <a:buFont typeface="Arial" panose="020B0604020202020204" pitchFamily="34" charset="0"/>
              <a:buChar char="•"/>
            </a:pPr>
            <a:endParaRPr lang="en-US" sz="1400" dirty="0">
              <a:solidFill>
                <a:schemeClr val="tx1"/>
              </a:solidFill>
              <a:latin typeface="Times New Roman" panose="02020603050405020304" pitchFamily="18" charset="0"/>
              <a:cs typeface="Times New Roman" panose="02020603050405020304" pitchFamily="18" charset="0"/>
            </a:endParaRPr>
          </a:p>
          <a:p>
            <a:pPr marL="347663" lvl="1" indent="-347663">
              <a:buFont typeface="Arial" panose="020B0604020202020204" pitchFamily="34" charset="0"/>
              <a:buChar char="•"/>
            </a:pPr>
            <a:endParaRPr lang="en-US" sz="1200" dirty="0" smtClean="0">
              <a:solidFill>
                <a:schemeClr val="tx1"/>
              </a:solidFill>
              <a:latin typeface="Times New Roman" panose="02020603050405020304" pitchFamily="18" charset="0"/>
              <a:cs typeface="Times New Roman" panose="02020603050405020304" pitchFamily="18" charset="0"/>
            </a:endParaRPr>
          </a:p>
          <a:p>
            <a:pPr marL="347663" lvl="1" indent="-347663">
              <a:buFont typeface="Arial" panose="020B0604020202020204" pitchFamily="34" charset="0"/>
              <a:buChar char="•"/>
            </a:pPr>
            <a:endParaRPr lang="en-US" sz="1200" dirty="0">
              <a:solidFill>
                <a:schemeClr val="tx1"/>
              </a:solidFill>
              <a:latin typeface="Times New Roman" panose="02020603050405020304" pitchFamily="18" charset="0"/>
              <a:cs typeface="Times New Roman" panose="02020603050405020304" pitchFamily="18" charset="0"/>
            </a:endParaRPr>
          </a:p>
          <a:p>
            <a:pPr marL="0" lvl="1" indent="0">
              <a:buNone/>
            </a:pPr>
            <a:endParaRPr lang="en-US" sz="12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6280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9175" y="2666199"/>
            <a:ext cx="8614610" cy="1982804"/>
          </a:xfrm>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Act 2017-227 (HB87)</a:t>
            </a:r>
            <a:r>
              <a:rPr lang="en-US" b="1" dirty="0" smtClean="0"/>
              <a:t/>
            </a:r>
            <a:br>
              <a:rPr lang="en-US" b="1" dirty="0" smtClean="0"/>
            </a:br>
            <a:r>
              <a:rPr lang="en-US" b="1" dirty="0" smtClean="0"/>
              <a:t/>
            </a:r>
            <a:br>
              <a:rPr lang="en-US" b="1" dirty="0" smtClean="0"/>
            </a:br>
            <a:r>
              <a:rPr lang="en-US" b="1" dirty="0">
                <a:latin typeface="Times New Roman" panose="02020603050405020304" pitchFamily="18" charset="0"/>
                <a:cs typeface="Times New Roman" panose="02020603050405020304" pitchFamily="18" charset="0"/>
              </a:rPr>
              <a:t>Filing Standardization</a:t>
            </a:r>
            <a:endParaRPr lang="en-US" b="1" dirty="0"/>
          </a:p>
        </p:txBody>
      </p:sp>
      <p:sp>
        <p:nvSpPr>
          <p:cNvPr id="3" name="Subtitle 2"/>
          <p:cNvSpPr>
            <a:spLocks noGrp="1"/>
          </p:cNvSpPr>
          <p:nvPr>
            <p:ph type="subTitle" idx="1"/>
          </p:nvPr>
        </p:nvSpPr>
        <p:spPr>
          <a:xfrm flipH="1">
            <a:off x="10153606" y="2542904"/>
            <a:ext cx="2038393" cy="400594"/>
          </a:xfrm>
        </p:spPr>
        <p:txBody>
          <a:bodyPr>
            <a:noAutofit/>
          </a:bodyPr>
          <a:lstStyle/>
          <a:p>
            <a:pPr algn="ctr"/>
            <a:endParaRPr lang="en-US" sz="4800" dirty="0" smtClean="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670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Act 2017-227 (</a:t>
            </a:r>
            <a:r>
              <a:rPr lang="en-US" b="1" dirty="0" smtClean="0">
                <a:latin typeface="Times New Roman" panose="02020603050405020304" pitchFamily="18" charset="0"/>
                <a:cs typeface="Times New Roman" panose="02020603050405020304" pitchFamily="18" charset="0"/>
              </a:rPr>
              <a:t>HB87</a:t>
            </a:r>
            <a:r>
              <a:rPr lang="en-US" b="1" dirty="0">
                <a:latin typeface="Times New Roman" panose="02020603050405020304" pitchFamily="18" charset="0"/>
                <a:cs typeface="Times New Roman" panose="02020603050405020304" pitchFamily="18" charset="0"/>
              </a:rPr>
              <a:t>)</a:t>
            </a:r>
            <a:br>
              <a:rPr lang="en-US" b="1"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Filing Standardization</a:t>
            </a:r>
            <a:endParaRPr lang="en-US" b="1" dirty="0"/>
          </a:p>
        </p:txBody>
      </p:sp>
      <p:sp>
        <p:nvSpPr>
          <p:cNvPr id="3" name="Content Placeholder 2"/>
          <p:cNvSpPr>
            <a:spLocks noGrp="1"/>
          </p:cNvSpPr>
          <p:nvPr>
            <p:ph idx="1"/>
          </p:nvPr>
        </p:nvSpPr>
        <p:spPr/>
        <p:txBody>
          <a:bodyPr>
            <a:normAutofit fontScale="25000" lnSpcReduction="20000"/>
          </a:bodyPr>
          <a:lstStyle/>
          <a:p>
            <a:pPr marL="398463" lvl="1" indent="-398463">
              <a:buFont typeface="Arial" panose="020B0604020202020204" pitchFamily="34" charset="0"/>
              <a:buChar char="•"/>
            </a:pPr>
            <a:r>
              <a:rPr lang="en-US" sz="11200" dirty="0" smtClean="0">
                <a:solidFill>
                  <a:schemeClr val="tx1"/>
                </a:solidFill>
                <a:latin typeface="Times New Roman" panose="02020603050405020304" pitchFamily="18" charset="0"/>
                <a:cs typeface="Times New Roman" panose="02020603050405020304" pitchFamily="18" charset="0"/>
              </a:rPr>
              <a:t>Act 2017-227 amends Code Section 40-30-7 relating to the </a:t>
            </a:r>
            <a:r>
              <a:rPr lang="en-US" sz="11200" smtClean="0">
                <a:solidFill>
                  <a:schemeClr val="tx1"/>
                </a:solidFill>
                <a:latin typeface="Times New Roman" panose="02020603050405020304" pitchFamily="18" charset="0"/>
                <a:cs typeface="Times New Roman" panose="02020603050405020304" pitchFamily="18" charset="0"/>
              </a:rPr>
              <a:t>filing of </a:t>
            </a:r>
            <a:r>
              <a:rPr lang="en-US" sz="11200" dirty="0" smtClean="0">
                <a:solidFill>
                  <a:schemeClr val="tx1"/>
                </a:solidFill>
                <a:latin typeface="Times New Roman" panose="02020603050405020304" pitchFamily="18" charset="0"/>
                <a:cs typeface="Times New Roman" panose="02020603050405020304" pitchFamily="18" charset="0"/>
              </a:rPr>
              <a:t>returns, license applications, and methods of payments. </a:t>
            </a:r>
          </a:p>
          <a:p>
            <a:pPr marL="398463" lvl="1" indent="-398463">
              <a:buFont typeface="Arial" panose="020B0604020202020204" pitchFamily="34" charset="0"/>
              <a:buChar char="•"/>
            </a:pPr>
            <a:r>
              <a:rPr lang="en-US" sz="11200" dirty="0" smtClean="0">
                <a:solidFill>
                  <a:schemeClr val="tx1"/>
                </a:solidFill>
                <a:latin typeface="Times New Roman" panose="02020603050405020304" pitchFamily="18" charset="0"/>
                <a:cs typeface="Times New Roman" panose="02020603050405020304" pitchFamily="18" charset="0"/>
              </a:rPr>
              <a:t>In order to standardize processes, Act 2017-227 authorizes the Department to prescribe by administrative rules the method of filing tax returns, license applications, and other information as well as the method of payment for such taxes and licenses. </a:t>
            </a:r>
          </a:p>
          <a:p>
            <a:pPr marL="398463" lvl="1" indent="-398463">
              <a:buFont typeface="Arial" panose="020B0604020202020204" pitchFamily="34" charset="0"/>
              <a:buChar char="•"/>
            </a:pPr>
            <a:r>
              <a:rPr lang="en-US" sz="11200" dirty="0" smtClean="0">
                <a:solidFill>
                  <a:schemeClr val="tx1"/>
                </a:solidFill>
                <a:latin typeface="Times New Roman" panose="02020603050405020304" pitchFamily="18" charset="0"/>
                <a:cs typeface="Times New Roman" panose="02020603050405020304" pitchFamily="18" charset="0"/>
              </a:rPr>
              <a:t>These rules shall be reviewed every five years in accordance                     with the Red Tape Reduction Act of 2013.          </a:t>
            </a:r>
          </a:p>
          <a:p>
            <a:pPr marL="803275" lvl="2" indent="-744538"/>
            <a:endParaRPr lang="en-US" dirty="0">
              <a:latin typeface="Times New Roman" panose="02020603050405020304" pitchFamily="18" charset="0"/>
              <a:cs typeface="Times New Roman" panose="02020603050405020304" pitchFamily="18" charset="0"/>
            </a:endParaRPr>
          </a:p>
          <a:p>
            <a:pPr marL="58737" lvl="2" indent="0">
              <a:buNone/>
            </a:pPr>
            <a:endParaRPr lang="en-US" dirty="0" smtClean="0">
              <a:latin typeface="Times New Roman" panose="02020603050405020304" pitchFamily="18" charset="0"/>
              <a:cs typeface="Times New Roman" panose="02020603050405020304" pitchFamily="18" charset="0"/>
            </a:endParaRPr>
          </a:p>
          <a:p>
            <a:pPr marL="803275" lvl="2" indent="-346075">
              <a:buFont typeface="Wingdings" panose="05000000000000000000" pitchFamily="2" charset="2"/>
              <a:buChar char="ü"/>
            </a:pPr>
            <a:endParaRPr lang="en-US" dirty="0" smtClean="0">
              <a:latin typeface="Times New Roman" panose="02020603050405020304" pitchFamily="18" charset="0"/>
              <a:cs typeface="Times New Roman" panose="02020603050405020304" pitchFamily="18" charset="0"/>
            </a:endParaRPr>
          </a:p>
          <a:p>
            <a:pPr marL="346075" lvl="1" indent="-346075">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804862" lvl="2" indent="0">
              <a:buNone/>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7187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9175" y="2666199"/>
            <a:ext cx="8614610" cy="1982804"/>
          </a:xfrm>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Act 2017-227 (HB87)</a:t>
            </a:r>
            <a:r>
              <a:rPr lang="en-US" b="1" dirty="0" smtClean="0"/>
              <a:t/>
            </a:r>
            <a:br>
              <a:rPr lang="en-US" b="1" dirty="0" smtClean="0"/>
            </a:br>
            <a:r>
              <a:rPr lang="en-US" b="1" dirty="0" smtClean="0"/>
              <a:t/>
            </a:r>
            <a:br>
              <a:rPr lang="en-US" b="1" dirty="0" smtClean="0"/>
            </a:br>
            <a:r>
              <a:rPr lang="en-US" b="1" dirty="0">
                <a:latin typeface="Times New Roman" panose="02020603050405020304" pitchFamily="18" charset="0"/>
                <a:cs typeface="Times New Roman" panose="02020603050405020304" pitchFamily="18" charset="0"/>
              </a:rPr>
              <a:t>Overpayment of Tax</a:t>
            </a:r>
            <a:endParaRPr lang="en-US" b="1" dirty="0"/>
          </a:p>
        </p:txBody>
      </p:sp>
      <p:sp>
        <p:nvSpPr>
          <p:cNvPr id="3" name="Subtitle 2"/>
          <p:cNvSpPr>
            <a:spLocks noGrp="1"/>
          </p:cNvSpPr>
          <p:nvPr>
            <p:ph type="subTitle" idx="1"/>
          </p:nvPr>
        </p:nvSpPr>
        <p:spPr>
          <a:xfrm flipH="1">
            <a:off x="10153606" y="2542904"/>
            <a:ext cx="2038393" cy="400594"/>
          </a:xfrm>
        </p:spPr>
        <p:txBody>
          <a:bodyPr>
            <a:noAutofit/>
          </a:bodyPr>
          <a:lstStyle/>
          <a:p>
            <a:pPr algn="ctr"/>
            <a:endParaRPr lang="en-US" sz="4800" dirty="0" smtClean="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199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Act 2017-227 (</a:t>
            </a:r>
            <a:r>
              <a:rPr lang="en-US" b="1" dirty="0" smtClean="0">
                <a:latin typeface="Times New Roman" panose="02020603050405020304" pitchFamily="18" charset="0"/>
                <a:cs typeface="Times New Roman" panose="02020603050405020304" pitchFamily="18" charset="0"/>
              </a:rPr>
              <a:t>HB87</a:t>
            </a:r>
            <a:r>
              <a:rPr lang="en-US" b="1" dirty="0">
                <a:latin typeface="Times New Roman" panose="02020603050405020304" pitchFamily="18" charset="0"/>
                <a:cs typeface="Times New Roman" panose="02020603050405020304" pitchFamily="18" charset="0"/>
              </a:rPr>
              <a:t>)</a:t>
            </a:r>
            <a:br>
              <a:rPr lang="en-US" b="1"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Overpayment of Tax</a:t>
            </a:r>
            <a:endParaRPr lang="en-US" b="1" dirty="0"/>
          </a:p>
        </p:txBody>
      </p:sp>
      <p:sp>
        <p:nvSpPr>
          <p:cNvPr id="3" name="Content Placeholder 2"/>
          <p:cNvSpPr>
            <a:spLocks noGrp="1"/>
          </p:cNvSpPr>
          <p:nvPr>
            <p:ph idx="1"/>
          </p:nvPr>
        </p:nvSpPr>
        <p:spPr/>
        <p:txBody>
          <a:bodyPr>
            <a:normAutofit/>
          </a:bodyPr>
          <a:lstStyle/>
          <a:p>
            <a:r>
              <a:rPr lang="en-US" sz="2400" dirty="0" smtClean="0">
                <a:solidFill>
                  <a:schemeClr val="tx1"/>
                </a:solidFill>
                <a:latin typeface="Times New Roman" panose="02020603050405020304" pitchFamily="18" charset="0"/>
                <a:cs typeface="Times New Roman" panose="02020603050405020304" pitchFamily="18" charset="0"/>
              </a:rPr>
              <a:t>Act 2017-227 further amends Code Section 40-18-79 relating to overpayment of tax. </a:t>
            </a:r>
          </a:p>
          <a:p>
            <a:r>
              <a:rPr lang="en-US" dirty="0" smtClean="0">
                <a:solidFill>
                  <a:schemeClr val="tx1"/>
                </a:solidFill>
                <a:latin typeface="Times New Roman" panose="02020603050405020304" pitchFamily="18" charset="0"/>
                <a:cs typeface="Times New Roman" panose="02020603050405020304" pitchFamily="18" charset="0"/>
              </a:rPr>
              <a:t>Allows the Department to reimburse a bank or financial institution for a taxpayer’s refund that was erroneously reversed by the Department but credited to the taxpayer by the bank or financial institution. </a:t>
            </a:r>
          </a:p>
          <a:p>
            <a:r>
              <a:rPr lang="en-US" dirty="0" smtClean="0">
                <a:solidFill>
                  <a:schemeClr val="tx1"/>
                </a:solidFill>
                <a:latin typeface="Times New Roman" panose="02020603050405020304" pitchFamily="18" charset="0"/>
                <a:cs typeface="Times New Roman" panose="02020603050405020304" pitchFamily="18" charset="0"/>
              </a:rPr>
              <a:t>Any fees or costs associated with the reversal shall also be reimbursed to the bank or financial institution.  </a:t>
            </a:r>
          </a:p>
        </p:txBody>
      </p:sp>
    </p:spTree>
    <p:extLst>
      <p:ext uri="{BB962C8B-B14F-4D97-AF65-F5344CB8AC3E}">
        <p14:creationId xmlns:p14="http://schemas.microsoft.com/office/powerpoint/2010/main" val="2258500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9175" y="2666199"/>
            <a:ext cx="8614610" cy="1982804"/>
          </a:xfrm>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Act 2017-264 (HB193)</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FTI Background Checks</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flipH="1">
            <a:off x="10153606" y="2542904"/>
            <a:ext cx="2038393" cy="400594"/>
          </a:xfrm>
        </p:spPr>
        <p:txBody>
          <a:bodyPr>
            <a:noAutofit/>
          </a:bodyPr>
          <a:lstStyle/>
          <a:p>
            <a:pPr algn="ctr"/>
            <a:endParaRPr lang="en-US" sz="4800" dirty="0" smtClean="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001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Act </a:t>
            </a:r>
            <a:r>
              <a:rPr lang="en-US" b="1" dirty="0" smtClean="0">
                <a:latin typeface="Times New Roman" panose="02020603050405020304" pitchFamily="18" charset="0"/>
                <a:cs typeface="Times New Roman" panose="02020603050405020304" pitchFamily="18" charset="0"/>
              </a:rPr>
              <a:t>2017-264 </a:t>
            </a:r>
            <a:r>
              <a:rPr lang="en-US" b="1" dirty="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HB193)</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FTI Background Checks</a:t>
            </a:r>
            <a:endParaRPr lang="en-US" b="1" dirty="0"/>
          </a:p>
        </p:txBody>
      </p:sp>
      <p:sp>
        <p:nvSpPr>
          <p:cNvPr id="3" name="Content Placeholder 2"/>
          <p:cNvSpPr>
            <a:spLocks noGrp="1"/>
          </p:cNvSpPr>
          <p:nvPr>
            <p:ph idx="1"/>
          </p:nvPr>
        </p:nvSpPr>
        <p:spPr>
          <a:xfrm>
            <a:off x="750770" y="2675823"/>
            <a:ext cx="10481911" cy="3522846"/>
          </a:xfrm>
        </p:spPr>
        <p:txBody>
          <a:bodyPr>
            <a:normAutofit fontScale="85000" lnSpcReduction="20000"/>
          </a:bodyPr>
          <a:lstStyle/>
          <a:p>
            <a:r>
              <a:rPr lang="en-US" smtClean="0">
                <a:solidFill>
                  <a:schemeClr val="tx1"/>
                </a:solidFill>
                <a:latin typeface="Times New Roman" panose="02020603050405020304" pitchFamily="18" charset="0"/>
                <a:cs typeface="Times New Roman" panose="02020603050405020304" pitchFamily="18" charset="0"/>
              </a:rPr>
              <a:t>Act 2017-264 </a:t>
            </a:r>
            <a:r>
              <a:rPr lang="en-US" dirty="0" smtClean="0">
                <a:solidFill>
                  <a:schemeClr val="tx1"/>
                </a:solidFill>
                <a:latin typeface="Times New Roman" panose="02020603050405020304" pitchFamily="18" charset="0"/>
                <a:cs typeface="Times New Roman" panose="02020603050405020304" pitchFamily="18" charset="0"/>
              </a:rPr>
              <a:t>authorizes state departments and agencies that have access to federal tax information to perform background checks on their employees and any contract labor. </a:t>
            </a:r>
          </a:p>
          <a:p>
            <a:r>
              <a:rPr lang="en-US" dirty="0" smtClean="0">
                <a:solidFill>
                  <a:schemeClr val="tx1"/>
                </a:solidFill>
                <a:latin typeface="Times New Roman" panose="02020603050405020304" pitchFamily="18" charset="0"/>
                <a:cs typeface="Times New Roman" panose="02020603050405020304" pitchFamily="18" charset="0"/>
              </a:rPr>
              <a:t>Each applicant for employment with such an agency shall state whether they have ever been convicted of a crime or whether they have current criminal charges pending against them.</a:t>
            </a:r>
          </a:p>
          <a:p>
            <a:r>
              <a:rPr lang="en-US" dirty="0" smtClean="0">
                <a:solidFill>
                  <a:schemeClr val="tx1"/>
                </a:solidFill>
                <a:latin typeface="Times New Roman" panose="02020603050405020304" pitchFamily="18" charset="0"/>
                <a:cs typeface="Times New Roman" panose="02020603050405020304" pitchFamily="18" charset="0"/>
              </a:rPr>
              <a:t>Each applicant shall submit to fingerprinting and a state and national criminal history records check. </a:t>
            </a:r>
          </a:p>
          <a:p>
            <a:r>
              <a:rPr lang="en-US" dirty="0" smtClean="0">
                <a:solidFill>
                  <a:schemeClr val="tx1"/>
                </a:solidFill>
                <a:latin typeface="Times New Roman" panose="02020603050405020304" pitchFamily="18" charset="0"/>
                <a:cs typeface="Times New Roman" panose="02020603050405020304" pitchFamily="18" charset="0"/>
              </a:rPr>
              <a:t>The Alabama Law Enforcement Agency (ALEA) will perform the fingerprinting and background check as requested by the Department and shall submit the fingerprints or other positive identifying information to the FBI for a national criminal history records check. </a:t>
            </a:r>
          </a:p>
          <a:p>
            <a:r>
              <a:rPr lang="en-US" dirty="0" smtClean="0">
                <a:solidFill>
                  <a:schemeClr val="tx1"/>
                </a:solidFill>
                <a:latin typeface="Times New Roman" panose="02020603050405020304" pitchFamily="18" charset="0"/>
                <a:cs typeface="Times New Roman" panose="02020603050405020304" pitchFamily="18" charset="0"/>
              </a:rPr>
              <a:t>The results of the state and national criminal history records check shall be returned to the department or agency by ALEA. </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140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9175" y="2666198"/>
            <a:ext cx="8614610" cy="2622081"/>
          </a:xfrm>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Act 2017-294 (HB 75)</a:t>
            </a:r>
            <a:br>
              <a:rPr lang="en-US" b="1"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Wholesale to Retail Accountability Program</a:t>
            </a:r>
          </a:p>
        </p:txBody>
      </p:sp>
      <p:sp>
        <p:nvSpPr>
          <p:cNvPr id="3" name="Subtitle 2"/>
          <p:cNvSpPr>
            <a:spLocks noGrp="1"/>
          </p:cNvSpPr>
          <p:nvPr>
            <p:ph type="subTitle" idx="1"/>
          </p:nvPr>
        </p:nvSpPr>
        <p:spPr>
          <a:xfrm flipH="1">
            <a:off x="10153606" y="2542904"/>
            <a:ext cx="2038393" cy="400594"/>
          </a:xfrm>
        </p:spPr>
        <p:txBody>
          <a:bodyPr>
            <a:noAutofit/>
          </a:bodyPr>
          <a:lstStyle/>
          <a:p>
            <a:pPr algn="ctr"/>
            <a:endParaRPr lang="en-US" sz="4800" dirty="0" smtClean="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01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latin typeface="Times New Roman" panose="02020603050405020304" pitchFamily="18" charset="0"/>
                <a:cs typeface="Times New Roman" panose="02020603050405020304" pitchFamily="18" charset="0"/>
              </a:rPr>
              <a:t>Act 2017-294 (HB 75)</a:t>
            </a:r>
            <a:br>
              <a:rPr lang="en-US" sz="3800" b="1" dirty="0" smtClean="0">
                <a:latin typeface="Times New Roman" panose="02020603050405020304" pitchFamily="18" charset="0"/>
                <a:cs typeface="Times New Roman" panose="02020603050405020304" pitchFamily="18" charset="0"/>
              </a:rPr>
            </a:br>
            <a:r>
              <a:rPr lang="en-US" sz="3800" b="1" dirty="0" smtClean="0">
                <a:latin typeface="Times New Roman" panose="02020603050405020304" pitchFamily="18" charset="0"/>
                <a:cs typeface="Times New Roman" panose="02020603050405020304" pitchFamily="18" charset="0"/>
              </a:rPr>
              <a:t>Wholesale to Retail Accountability Program</a:t>
            </a:r>
            <a:endParaRPr lang="en-US" sz="3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rPr>
              <a:t>Act 2017-294 Wholesale to Retail Accountability Program or “WRAP” was established to standardize reporting of sellers of tobacco products and distributors of beer and wine for sales tax purposes and 1099K reporting for income tax purposes as defined in IRC 6050W.</a:t>
            </a:r>
          </a:p>
          <a:p>
            <a:r>
              <a:rPr lang="en-US" dirty="0" smtClean="0">
                <a:latin typeface="Times New Roman" panose="02020603050405020304" pitchFamily="18" charset="0"/>
                <a:cs typeface="Times New Roman" panose="02020603050405020304" pitchFamily="18" charset="0"/>
              </a:rPr>
              <a:t>For Department purposes, the Act requires third party payment settlement entities (PSE’s/ think credit card processors) to electronically file duplicate form 1099Ks for those payees with an Alabama address.  These forms must be filed within 30 days of filing the federal forms with the IRS.</a:t>
            </a:r>
          </a:p>
          <a:p>
            <a:r>
              <a:rPr lang="en-US" dirty="0" smtClean="0">
                <a:latin typeface="Times New Roman" panose="02020603050405020304" pitchFamily="18" charset="0"/>
                <a:cs typeface="Times New Roman" panose="02020603050405020304" pitchFamily="18" charset="0"/>
              </a:rPr>
              <a:t>Will require a new access point in MAT for the PSE’s to file these 1099K information returns. </a:t>
            </a:r>
          </a:p>
          <a:p>
            <a:r>
              <a:rPr lang="en-US" dirty="0" smtClean="0">
                <a:latin typeface="Times New Roman" panose="02020603050405020304" pitchFamily="18" charset="0"/>
                <a:cs typeface="Times New Roman" panose="02020603050405020304" pitchFamily="18" charset="0"/>
              </a:rPr>
              <a:t>Penalties up to $1,000 are provided for each month of non-compliance or failing to file these informational reports with the Department.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778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9175" y="2666199"/>
            <a:ext cx="8614610" cy="1982804"/>
          </a:xfrm>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Act 2017-314 (HB574)</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Alabama Jobs Act</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flipH="1">
            <a:off x="10153606" y="2542904"/>
            <a:ext cx="2038393" cy="400594"/>
          </a:xfrm>
        </p:spPr>
        <p:txBody>
          <a:bodyPr>
            <a:noAutofit/>
          </a:bodyPr>
          <a:lstStyle/>
          <a:p>
            <a:pPr algn="ctr"/>
            <a:endParaRPr lang="en-US" sz="4800" dirty="0" smtClean="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529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anose="02020603050405020304" pitchFamily="18" charset="0"/>
                <a:cs typeface="Times New Roman" panose="02020603050405020304" pitchFamily="18" charset="0"/>
              </a:rPr>
              <a:t>What’s </a:t>
            </a:r>
            <a:r>
              <a:rPr lang="en-US" b="1" dirty="0">
                <a:latin typeface="Times New Roman" panose="02020603050405020304" pitchFamily="18" charset="0"/>
                <a:cs typeface="Times New Roman" panose="02020603050405020304" pitchFamily="18" charset="0"/>
              </a:rPr>
              <a:t>N</a:t>
            </a:r>
            <a:r>
              <a:rPr lang="en-US" b="1" dirty="0" smtClean="0">
                <a:latin typeface="Times New Roman" panose="02020603050405020304" pitchFamily="18" charset="0"/>
                <a:cs typeface="Times New Roman" panose="02020603050405020304" pitchFamily="18" charset="0"/>
              </a:rPr>
              <a:t>ew in I.D. Theft Prevention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70560" y="2392680"/>
            <a:ext cx="6827520" cy="4130040"/>
          </a:xfrm>
        </p:spPr>
        <p:txBody>
          <a:bodyPr>
            <a:noAutofit/>
          </a:bodyPr>
          <a:lstStyle/>
          <a:p>
            <a:r>
              <a:rPr lang="en-US" sz="1700" b="1" dirty="0" smtClean="0">
                <a:latin typeface="Times New Roman" panose="02020603050405020304" pitchFamily="18" charset="0"/>
                <a:cs typeface="Times New Roman" panose="02020603050405020304" pitchFamily="18" charset="0"/>
              </a:rPr>
              <a:t>State partners with </a:t>
            </a:r>
            <a:r>
              <a:rPr lang="en-US" sz="1700" b="1" dirty="0" err="1" smtClean="0">
                <a:latin typeface="Times New Roman" panose="02020603050405020304" pitchFamily="18" charset="0"/>
                <a:cs typeface="Times New Roman" panose="02020603050405020304" pitchFamily="18" charset="0"/>
              </a:rPr>
              <a:t>MorphoTrust</a:t>
            </a:r>
            <a:r>
              <a:rPr lang="en-US" sz="1700" b="1" dirty="0" smtClean="0">
                <a:latin typeface="Times New Roman" panose="02020603050405020304" pitchFamily="18" charset="0"/>
                <a:cs typeface="Times New Roman" panose="02020603050405020304" pitchFamily="18" charset="0"/>
              </a:rPr>
              <a:t> USA to use a selfie to authenticate your identity when filing your income tax returns. </a:t>
            </a:r>
          </a:p>
          <a:p>
            <a:r>
              <a:rPr lang="en-US" sz="1700" b="1" dirty="0" smtClean="0">
                <a:latin typeface="Times New Roman" panose="02020603050405020304" pitchFamily="18" charset="0"/>
                <a:cs typeface="Times New Roman" panose="02020603050405020304" pitchFamily="18" charset="0"/>
              </a:rPr>
              <a:t>Steps to participate:</a:t>
            </a:r>
          </a:p>
          <a:p>
            <a:pPr marL="1146175" indent="-576263">
              <a:buFont typeface="Wingdings" panose="05000000000000000000" pitchFamily="2" charset="2"/>
              <a:buChar char="ü"/>
              <a:tabLst>
                <a:tab pos="569913" algn="l"/>
              </a:tabLst>
            </a:pPr>
            <a:r>
              <a:rPr lang="en-US" sz="1700" b="1" dirty="0" smtClean="0">
                <a:latin typeface="Times New Roman" panose="02020603050405020304" pitchFamily="18" charset="0"/>
                <a:cs typeface="Times New Roman" panose="02020603050405020304" pitchFamily="18" charset="0"/>
              </a:rPr>
              <a:t>Users will download the free app to their smartphone.</a:t>
            </a:r>
          </a:p>
          <a:p>
            <a:pPr marL="1146175" indent="-576263">
              <a:buFont typeface="Wingdings" panose="05000000000000000000" pitchFamily="2" charset="2"/>
              <a:buChar char="ü"/>
              <a:tabLst>
                <a:tab pos="914400" algn="l"/>
              </a:tabLst>
            </a:pPr>
            <a:r>
              <a:rPr lang="en-US" sz="1700" b="1" dirty="0" smtClean="0">
                <a:latin typeface="Times New Roman" panose="02020603050405020304" pitchFamily="18" charset="0"/>
                <a:cs typeface="Times New Roman" panose="02020603050405020304" pitchFamily="18" charset="0"/>
              </a:rPr>
              <a:t>Take a photo of the bar code on the rear of their drivers license.</a:t>
            </a:r>
          </a:p>
          <a:p>
            <a:pPr marL="1146175" indent="-576263">
              <a:buFont typeface="Wingdings" panose="05000000000000000000" pitchFamily="2" charset="2"/>
              <a:buChar char="ü"/>
              <a:tabLst>
                <a:tab pos="914400" algn="l"/>
              </a:tabLst>
            </a:pPr>
            <a:r>
              <a:rPr lang="en-US" sz="1700" b="1" dirty="0" smtClean="0">
                <a:latin typeface="Times New Roman" panose="02020603050405020304" pitchFamily="18" charset="0"/>
                <a:cs typeface="Times New Roman" panose="02020603050405020304" pitchFamily="18" charset="0"/>
              </a:rPr>
              <a:t>Scan the front of their drivers license to authenticate it is actually issued by AL DMV.</a:t>
            </a:r>
          </a:p>
          <a:p>
            <a:pPr marL="1146175" indent="-576263">
              <a:buFont typeface="Wingdings" panose="05000000000000000000" pitchFamily="2" charset="2"/>
              <a:buChar char="ü"/>
              <a:tabLst>
                <a:tab pos="914400" algn="l"/>
              </a:tabLst>
            </a:pPr>
            <a:r>
              <a:rPr lang="en-US" sz="1700" b="1" dirty="0" smtClean="0">
                <a:latin typeface="Times New Roman" panose="02020603050405020304" pitchFamily="18" charset="0"/>
                <a:cs typeface="Times New Roman" panose="02020603050405020304" pitchFamily="18" charset="0"/>
              </a:rPr>
              <a:t>Take a selfie and submit.</a:t>
            </a:r>
          </a:p>
          <a:p>
            <a:pPr marL="1146175" indent="-577850">
              <a:buFont typeface="Wingdings" panose="05000000000000000000" pitchFamily="2" charset="2"/>
              <a:buChar char="ü"/>
              <a:tabLst>
                <a:tab pos="914400" algn="l"/>
              </a:tabLst>
            </a:pPr>
            <a:r>
              <a:rPr lang="en-US" sz="1700" b="1" dirty="0" smtClean="0">
                <a:latin typeface="Times New Roman" panose="02020603050405020304" pitchFamily="18" charset="0"/>
                <a:cs typeface="Times New Roman" panose="02020603050405020304" pitchFamily="18" charset="0"/>
              </a:rPr>
              <a:t>The information submitted is compared to the drivers license information on file and if there is a match, the user will be registered for the service.</a:t>
            </a:r>
          </a:p>
          <a:p>
            <a:endParaRPr lang="en-US" sz="18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46950" y="2499360"/>
            <a:ext cx="4265930" cy="3672840"/>
          </a:xfrm>
        </p:spPr>
      </p:pic>
    </p:spTree>
    <p:extLst>
      <p:ext uri="{BB962C8B-B14F-4D97-AF65-F5344CB8AC3E}">
        <p14:creationId xmlns:p14="http://schemas.microsoft.com/office/powerpoint/2010/main" val="3308541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Act </a:t>
            </a:r>
            <a:r>
              <a:rPr lang="en-US" b="1" dirty="0" smtClean="0">
                <a:latin typeface="Times New Roman" panose="02020603050405020304" pitchFamily="18" charset="0"/>
                <a:cs typeface="Times New Roman" panose="02020603050405020304" pitchFamily="18" charset="0"/>
              </a:rPr>
              <a:t>2017-314 </a:t>
            </a:r>
            <a:r>
              <a:rPr lang="en-US" b="1" dirty="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HB574)</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Alabama </a:t>
            </a:r>
            <a:r>
              <a:rPr lang="en-US" b="1" dirty="0" smtClean="0">
                <a:latin typeface="Times New Roman" panose="02020603050405020304" pitchFamily="18" charset="0"/>
                <a:cs typeface="Times New Roman" panose="02020603050405020304" pitchFamily="18" charset="0"/>
              </a:rPr>
              <a:t>Jobs </a:t>
            </a:r>
            <a:r>
              <a:rPr lang="en-US" b="1" dirty="0">
                <a:latin typeface="Times New Roman" panose="02020603050405020304" pitchFamily="18" charset="0"/>
                <a:cs typeface="Times New Roman" panose="02020603050405020304" pitchFamily="18" charset="0"/>
              </a:rPr>
              <a:t>Act</a:t>
            </a:r>
            <a:endParaRPr lang="en-US" b="1" dirty="0"/>
          </a:p>
        </p:txBody>
      </p:sp>
      <p:sp>
        <p:nvSpPr>
          <p:cNvPr id="4" name="Content Placeholder 3"/>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Act 2017-314 amends Code Sections 40-18-382 and 40-18-383 relating to the Alabama Jobs Act of 2015.</a:t>
            </a:r>
          </a:p>
          <a:p>
            <a:r>
              <a:rPr lang="en-US" dirty="0" smtClean="0">
                <a:latin typeface="Times New Roman" panose="02020603050405020304" pitchFamily="18" charset="0"/>
                <a:cs typeface="Times New Roman" panose="02020603050405020304" pitchFamily="18" charset="0"/>
              </a:rPr>
              <a:t>Code Section 40-18-382 is amended to extend the qualifying deadline date for project agreements from December 31, 2019 to December 31, 2020, unless extended further by an act of the legislature. </a:t>
            </a:r>
          </a:p>
          <a:p>
            <a:r>
              <a:rPr lang="en-US" dirty="0" smtClean="0">
                <a:latin typeface="Times New Roman" panose="02020603050405020304" pitchFamily="18" charset="0"/>
                <a:cs typeface="Times New Roman" panose="02020603050405020304" pitchFamily="18" charset="0"/>
              </a:rPr>
              <a:t>Code Section 40-18-383 is amended to revise the cap on outstanding job acts incentives from an aggregate amount of $850 million to an annual amount of $300 million.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391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9175" y="4215864"/>
            <a:ext cx="8614610" cy="933652"/>
          </a:xfrm>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Act 2017-349 (SB315)</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sz="4900" b="1" dirty="0">
                <a:latin typeface="Times New Roman" panose="02020603050405020304" pitchFamily="18" charset="0"/>
                <a:cs typeface="Times New Roman" panose="02020603050405020304" pitchFamily="18" charset="0"/>
              </a:rPr>
              <a:t>AL National Guard Member Educational Benefits</a:t>
            </a:r>
          </a:p>
        </p:txBody>
      </p:sp>
      <p:sp>
        <p:nvSpPr>
          <p:cNvPr id="3" name="Subtitle 2"/>
          <p:cNvSpPr>
            <a:spLocks noGrp="1"/>
          </p:cNvSpPr>
          <p:nvPr>
            <p:ph type="subTitle" idx="1"/>
          </p:nvPr>
        </p:nvSpPr>
        <p:spPr>
          <a:xfrm flipH="1">
            <a:off x="10153606" y="2542904"/>
            <a:ext cx="2038393" cy="400594"/>
          </a:xfrm>
        </p:spPr>
        <p:txBody>
          <a:bodyPr>
            <a:noAutofit/>
          </a:bodyPr>
          <a:lstStyle/>
          <a:p>
            <a:pPr algn="ctr"/>
            <a:endParaRPr lang="en-US" sz="4800" dirty="0" smtClean="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282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154676"/>
          </a:xfrm>
        </p:spPr>
        <p:txBody>
          <a:bodyPr>
            <a:normAutofit fontScale="90000"/>
          </a:bodyPr>
          <a:lstStyle/>
          <a:p>
            <a:r>
              <a:rPr lang="en-US" b="1" dirty="0">
                <a:latin typeface="Times New Roman" panose="02020603050405020304" pitchFamily="18" charset="0"/>
                <a:cs typeface="Times New Roman" panose="02020603050405020304" pitchFamily="18" charset="0"/>
              </a:rPr>
              <a:t>Act </a:t>
            </a:r>
            <a:r>
              <a:rPr lang="en-US" b="1" dirty="0" smtClean="0">
                <a:latin typeface="Times New Roman" panose="02020603050405020304" pitchFamily="18" charset="0"/>
                <a:cs typeface="Times New Roman" panose="02020603050405020304" pitchFamily="18" charset="0"/>
              </a:rPr>
              <a:t>2017-349 (SB315)</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AL National Guard Member Educational Benefits</a:t>
            </a:r>
            <a:endParaRPr lang="en-US" b="1" dirty="0"/>
          </a:p>
        </p:txBody>
      </p:sp>
      <p:sp>
        <p:nvSpPr>
          <p:cNvPr id="3" name="Content Placeholder 2"/>
          <p:cNvSpPr>
            <a:spLocks noGrp="1"/>
          </p:cNvSpPr>
          <p:nvPr>
            <p:ph idx="1"/>
          </p:nvPr>
        </p:nvSpPr>
        <p:spPr>
          <a:xfrm>
            <a:off x="163629" y="2589196"/>
            <a:ext cx="10973600" cy="3724976"/>
          </a:xfrm>
          <a:noFill/>
        </p:spPr>
        <p:txBody>
          <a:bodyPr>
            <a:normAutofit fontScale="25000" lnSpcReduction="20000"/>
          </a:bodyPr>
          <a:lstStyle/>
          <a:p>
            <a:pPr marL="1085850" lvl="1" indent="-342900">
              <a:buFont typeface="Arial" panose="020B0604020202020204" pitchFamily="34" charset="0"/>
              <a:buChar char="•"/>
            </a:pPr>
            <a:r>
              <a:rPr lang="en-US" sz="8000" dirty="0" smtClean="0">
                <a:latin typeface="Times New Roman" panose="02020603050405020304" pitchFamily="18" charset="0"/>
                <a:cs typeface="Times New Roman" panose="02020603050405020304" pitchFamily="18" charset="0"/>
              </a:rPr>
              <a:t>Amends code sections to set the tuition rate benefits for a member of the AL National Guard.</a:t>
            </a:r>
          </a:p>
          <a:p>
            <a:pPr marL="1085850" lvl="1" indent="-342900">
              <a:buFont typeface="Arial" panose="020B0604020202020204" pitchFamily="34" charset="0"/>
              <a:buChar char="•"/>
            </a:pPr>
            <a:r>
              <a:rPr lang="en-US" sz="8000" dirty="0" smtClean="0">
                <a:latin typeface="Times New Roman" panose="02020603050405020304" pitchFamily="18" charset="0"/>
                <a:cs typeface="Times New Roman" panose="02020603050405020304" pitchFamily="18" charset="0"/>
              </a:rPr>
              <a:t>In order to qualify for tuition benefits, the Department of Veterans Affairs must first determine the guard member’s residency. </a:t>
            </a:r>
          </a:p>
          <a:p>
            <a:pPr marL="1085850" lvl="1" indent="-342900">
              <a:buFont typeface="Arial" panose="020B0604020202020204" pitchFamily="34" charset="0"/>
              <a:buChar char="•"/>
            </a:pPr>
            <a:r>
              <a:rPr lang="en-US" sz="8000" dirty="0" smtClean="0">
                <a:latin typeface="Times New Roman" panose="02020603050405020304" pitchFamily="18" charset="0"/>
                <a:cs typeface="Times New Roman" panose="02020603050405020304" pitchFamily="18" charset="0"/>
              </a:rPr>
              <a:t>The Department of Veterans Affairs will request income tax return information from the Department of Revenue in order to determine residency if required.</a:t>
            </a:r>
          </a:p>
          <a:p>
            <a:pPr marL="1085850" lvl="1" indent="-342900">
              <a:buFont typeface="Arial" panose="020B0604020202020204" pitchFamily="34" charset="0"/>
              <a:buChar char="•"/>
            </a:pPr>
            <a:r>
              <a:rPr lang="en-US" sz="8000" dirty="0" smtClean="0">
                <a:latin typeface="Times New Roman" panose="02020603050405020304" pitchFamily="18" charset="0"/>
                <a:cs typeface="Times New Roman" panose="02020603050405020304" pitchFamily="18" charset="0"/>
              </a:rPr>
              <a:t>Can verify with the Department of Revenue for the past ten years whether the guard member filed an Alabama income tax return as a resident, the type of return they filed, and other return information as needed.</a:t>
            </a:r>
          </a:p>
          <a:p>
            <a:pPr marL="1085850" lvl="1" indent="-342900">
              <a:buFont typeface="Arial" panose="020B0604020202020204" pitchFamily="34" charset="0"/>
              <a:buChar char="•"/>
            </a:pPr>
            <a:r>
              <a:rPr lang="en-US" sz="8000" dirty="0" smtClean="0">
                <a:latin typeface="Times New Roman" panose="02020603050405020304" pitchFamily="18" charset="0"/>
                <a:cs typeface="Times New Roman" panose="02020603050405020304" pitchFamily="18" charset="0"/>
              </a:rPr>
              <a:t>The request for return information by the Department of Veterans Affairs shall be exempt from the confidentiality provisions of Code Section 40-2A-10, </a:t>
            </a:r>
            <a:r>
              <a:rPr lang="en-US" sz="8000" u="sng" dirty="0" smtClean="0">
                <a:latin typeface="Times New Roman" panose="02020603050405020304" pitchFamily="18" charset="0"/>
                <a:cs typeface="Times New Roman" panose="02020603050405020304" pitchFamily="18" charset="0"/>
              </a:rPr>
              <a:t>Code of Alabama 1975</a:t>
            </a:r>
            <a:r>
              <a:rPr lang="en-US" sz="8000" dirty="0" smtClean="0">
                <a:latin typeface="Times New Roman" panose="02020603050405020304" pitchFamily="18" charset="0"/>
                <a:cs typeface="Times New Roman" panose="02020603050405020304" pitchFamily="18" charset="0"/>
              </a:rPr>
              <a:t>. </a:t>
            </a:r>
          </a:p>
          <a:p>
            <a:pPr marL="1085850" lvl="1" indent="-342900">
              <a:buFont typeface="Arial" panose="020B0604020202020204" pitchFamily="34" charset="0"/>
              <a:buChar char="•"/>
            </a:pPr>
            <a:r>
              <a:rPr lang="en-US" sz="8000" dirty="0" smtClean="0">
                <a:latin typeface="Times New Roman" panose="02020603050405020304" pitchFamily="18" charset="0"/>
                <a:cs typeface="Times New Roman" panose="02020603050405020304" pitchFamily="18" charset="0"/>
              </a:rPr>
              <a:t>Will possibly need to develop a request </a:t>
            </a:r>
            <a:r>
              <a:rPr lang="en-US" sz="8000" dirty="0" smtClean="0">
                <a:latin typeface="Times New Roman" panose="02020603050405020304" pitchFamily="18" charset="0"/>
                <a:cs typeface="Times New Roman" panose="02020603050405020304" pitchFamily="18" charset="0"/>
              </a:rPr>
              <a:t>form </a:t>
            </a:r>
            <a:r>
              <a:rPr lang="en-US" sz="8000" dirty="0" smtClean="0">
                <a:latin typeface="Times New Roman" panose="02020603050405020304" pitchFamily="18" charset="0"/>
                <a:cs typeface="Times New Roman" panose="02020603050405020304" pitchFamily="18" charset="0"/>
              </a:rPr>
              <a:t>to be used by the Department of Veterans Affairs.</a:t>
            </a:r>
          </a:p>
          <a:p>
            <a:pPr marL="1085850" lvl="1" indent="-342900">
              <a:buFont typeface="Arial" panose="020B0604020202020204" pitchFamily="34" charset="0"/>
              <a:buChar char="•"/>
            </a:pPr>
            <a:endParaRPr lang="en-US" sz="6200" dirty="0" smtClean="0">
              <a:latin typeface="Times New Roman" panose="02020603050405020304" pitchFamily="18" charset="0"/>
              <a:cs typeface="Times New Roman" panose="02020603050405020304" pitchFamily="18" charset="0"/>
            </a:endParaRPr>
          </a:p>
          <a:p>
            <a:pPr marL="1085850" lvl="1"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1085850" lvl="1"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lvl="1" indent="0">
              <a:buNone/>
            </a:pP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93305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08634" y="3612528"/>
            <a:ext cx="7550590" cy="2362759"/>
          </a:xfrm>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Act 2017-352 (SB257)</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Irrigation and Reservoir System Credit</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flipH="1">
            <a:off x="10153606" y="2542904"/>
            <a:ext cx="2038393" cy="400594"/>
          </a:xfrm>
        </p:spPr>
        <p:txBody>
          <a:bodyPr>
            <a:noAutofit/>
          </a:bodyPr>
          <a:lstStyle/>
          <a:p>
            <a:pPr algn="ctr"/>
            <a:endParaRPr lang="en-US" sz="4800" dirty="0" smtClean="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427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1249378"/>
            <a:ext cx="9601196" cy="1167897"/>
          </a:xfrm>
        </p:spPr>
        <p:txBody>
          <a:bodyPr>
            <a:noAutofit/>
          </a:bodyPr>
          <a:lstStyle/>
          <a:p>
            <a:r>
              <a:rPr lang="en-US" sz="4000" b="1" dirty="0" smtClean="0">
                <a:latin typeface="Times New Roman" panose="02020603050405020304" pitchFamily="18" charset="0"/>
                <a:cs typeface="Times New Roman" panose="02020603050405020304" pitchFamily="18" charset="0"/>
              </a:rPr>
              <a:t>Act 2017-352 (SB257)</a:t>
            </a:r>
            <a:br>
              <a:rPr lang="en-US" sz="4000" b="1"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Irrigation and Reservoir System Credit</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4775" y="2829827"/>
            <a:ext cx="9991822" cy="3046041"/>
          </a:xfrm>
        </p:spPr>
        <p:txBody>
          <a:bodyPr>
            <a:normAutofit fontScale="32500" lnSpcReduction="20000"/>
          </a:bodyPr>
          <a:lstStyle/>
          <a:p>
            <a:pPr marL="628650" indent="-342900">
              <a:buFont typeface="Arial" panose="020B0604020202020204" pitchFamily="34" charset="0"/>
              <a:buChar char="•"/>
              <a:tabLst>
                <a:tab pos="515938" algn="l"/>
                <a:tab pos="687388" algn="l"/>
                <a:tab pos="914400" algn="l"/>
                <a:tab pos="1085850" algn="l"/>
              </a:tabLst>
            </a:pPr>
            <a:endParaRPr lang="en-US" sz="7700" dirty="0" smtClean="0">
              <a:latin typeface="Times New Roman" panose="02020603050405020304" pitchFamily="18" charset="0"/>
              <a:cs typeface="Times New Roman" panose="02020603050405020304" pitchFamily="18" charset="0"/>
            </a:endParaRPr>
          </a:p>
          <a:p>
            <a:pPr marL="628650" indent="-342900">
              <a:buFont typeface="Arial" panose="020B0604020202020204" pitchFamily="34" charset="0"/>
              <a:buChar char="•"/>
              <a:tabLst>
                <a:tab pos="515938" algn="l"/>
                <a:tab pos="687388" algn="l"/>
                <a:tab pos="914400" algn="l"/>
                <a:tab pos="1085850" algn="l"/>
              </a:tabLst>
            </a:pPr>
            <a:r>
              <a:rPr lang="en-US" sz="7700" dirty="0" smtClean="0">
                <a:latin typeface="Times New Roman" panose="02020603050405020304" pitchFamily="18" charset="0"/>
                <a:cs typeface="Times New Roman" panose="02020603050405020304" pitchFamily="18" charset="0"/>
              </a:rPr>
              <a:t>Prior to Act 2017-352, Code Section 40-18-342 allowed qualifying </a:t>
            </a:r>
            <a:r>
              <a:rPr lang="en-US" sz="7700" dirty="0">
                <a:latin typeface="Times New Roman" panose="02020603050405020304" pitchFamily="18" charset="0"/>
                <a:cs typeface="Times New Roman" panose="02020603050405020304" pitchFamily="18" charset="0"/>
              </a:rPr>
              <a:t>taxpayers </a:t>
            </a:r>
            <a:r>
              <a:rPr lang="en-US" sz="7700" dirty="0" smtClean="0">
                <a:latin typeface="Times New Roman" panose="02020603050405020304" pitchFamily="18" charset="0"/>
                <a:cs typeface="Times New Roman" panose="02020603050405020304" pitchFamily="18" charset="0"/>
              </a:rPr>
              <a:t>a one time purchase credit </a:t>
            </a:r>
            <a:r>
              <a:rPr lang="en-US" sz="7700" dirty="0">
                <a:latin typeface="Times New Roman" panose="02020603050405020304" pitchFamily="18" charset="0"/>
                <a:cs typeface="Times New Roman" panose="02020603050405020304" pitchFamily="18" charset="0"/>
              </a:rPr>
              <a:t>of 20% of their </a:t>
            </a:r>
            <a:r>
              <a:rPr lang="en-US" sz="7700" dirty="0" smtClean="0">
                <a:latin typeface="Times New Roman" panose="02020603050405020304" pitchFamily="18" charset="0"/>
                <a:cs typeface="Times New Roman" panose="02020603050405020304" pitchFamily="18" charset="0"/>
              </a:rPr>
              <a:t>irrigation or reservoir system costs </a:t>
            </a:r>
            <a:r>
              <a:rPr lang="en-US" sz="7700" dirty="0">
                <a:latin typeface="Times New Roman" panose="02020603050405020304" pitchFamily="18" charset="0"/>
                <a:cs typeface="Times New Roman" panose="02020603050405020304" pitchFamily="18" charset="0"/>
              </a:rPr>
              <a:t>up to $</a:t>
            </a:r>
            <a:r>
              <a:rPr lang="en-US" sz="7700" dirty="0" smtClean="0">
                <a:latin typeface="Times New Roman" panose="02020603050405020304" pitchFamily="18" charset="0"/>
                <a:cs typeface="Times New Roman" panose="02020603050405020304" pitchFamily="18" charset="0"/>
              </a:rPr>
              <a:t>10,000 with a 5 year carry forward of any credit remaining above their liability.  </a:t>
            </a:r>
          </a:p>
          <a:p>
            <a:pPr marL="628650" indent="-342900">
              <a:buFont typeface="Arial" panose="020B0604020202020204" pitchFamily="34" charset="0"/>
              <a:buChar char="•"/>
              <a:tabLst>
                <a:tab pos="515938" algn="l"/>
                <a:tab pos="687388" algn="l"/>
                <a:tab pos="914400" algn="l"/>
                <a:tab pos="1085850" algn="l"/>
              </a:tabLst>
            </a:pPr>
            <a:r>
              <a:rPr lang="en-US" sz="7700" dirty="0" smtClean="0">
                <a:latin typeface="Times New Roman" panose="02020603050405020304" pitchFamily="18" charset="0"/>
                <a:cs typeface="Times New Roman" panose="02020603050405020304" pitchFamily="18" charset="0"/>
              </a:rPr>
              <a:t>Amendment </a:t>
            </a:r>
            <a:r>
              <a:rPr lang="en-US" sz="7700" dirty="0">
                <a:latin typeface="Times New Roman" panose="02020603050405020304" pitchFamily="18" charset="0"/>
                <a:cs typeface="Times New Roman" panose="02020603050405020304" pitchFamily="18" charset="0"/>
              </a:rPr>
              <a:t>changes the current irrigation credit "beginning with tax year 2018 and ending with tax year 2022". </a:t>
            </a:r>
          </a:p>
          <a:p>
            <a:pPr indent="0">
              <a:buNone/>
              <a:tabLst>
                <a:tab pos="515938" algn="l"/>
                <a:tab pos="687388" algn="l"/>
                <a:tab pos="914400" algn="l"/>
                <a:tab pos="1085850" algn="l"/>
              </a:tabLst>
            </a:pPr>
            <a:endParaRPr lang="en-US" sz="7700" dirty="0">
              <a:latin typeface="Times New Roman" panose="02020603050405020304" pitchFamily="18" charset="0"/>
              <a:cs typeface="Times New Roman" panose="02020603050405020304" pitchFamily="18" charset="0"/>
            </a:endParaRPr>
          </a:p>
          <a:p>
            <a:pPr marL="628650" indent="-342900">
              <a:buFont typeface="Arial" panose="020B0604020202020204" pitchFamily="34" charset="0"/>
              <a:buChar char="•"/>
              <a:tabLst>
                <a:tab pos="515938" algn="l"/>
                <a:tab pos="687388" algn="l"/>
                <a:tab pos="914400" algn="l"/>
                <a:tab pos="1085850" algn="l"/>
              </a:tabLst>
            </a:pPr>
            <a:endParaRPr lang="en-US" sz="7700" dirty="0" smtClean="0">
              <a:latin typeface="Times New Roman" panose="02020603050405020304" pitchFamily="18" charset="0"/>
              <a:cs typeface="Times New Roman" panose="02020603050405020304" pitchFamily="18" charset="0"/>
            </a:endParaRPr>
          </a:p>
          <a:p>
            <a:pPr marL="628650" indent="-342900">
              <a:buFont typeface="Arial" panose="020B0604020202020204" pitchFamily="34" charset="0"/>
              <a:buChar char="•"/>
              <a:tabLst>
                <a:tab pos="515938" algn="l"/>
                <a:tab pos="687388" algn="l"/>
                <a:tab pos="914400" algn="l"/>
                <a:tab pos="1085850" algn="l"/>
              </a:tabLst>
            </a:pPr>
            <a:endParaRPr lang="en-US" dirty="0" smtClean="0">
              <a:latin typeface="Times New Roman" panose="02020603050405020304" pitchFamily="18" charset="0"/>
              <a:cs typeface="Times New Roman" panose="02020603050405020304" pitchFamily="18" charset="0"/>
            </a:endParaRPr>
          </a:p>
          <a:p>
            <a:pPr marL="628650" indent="-342900">
              <a:buFont typeface="Arial" panose="020B0604020202020204" pitchFamily="34" charset="0"/>
              <a:buChar char="•"/>
              <a:tabLst>
                <a:tab pos="515938" algn="l"/>
                <a:tab pos="687388" algn="l"/>
                <a:tab pos="914400" algn="l"/>
                <a:tab pos="1085850" algn="l"/>
              </a:tabLst>
            </a:pPr>
            <a:endParaRPr lang="en-US" dirty="0" smtClean="0">
              <a:latin typeface="Times New Roman" panose="02020603050405020304" pitchFamily="18" charset="0"/>
              <a:cs typeface="Times New Roman" panose="02020603050405020304" pitchFamily="18" charset="0"/>
            </a:endParaRPr>
          </a:p>
          <a:p>
            <a:pPr marL="628650" indent="-342900">
              <a:buFont typeface="Arial" panose="020B0604020202020204" pitchFamily="34" charset="0"/>
              <a:buChar char="•"/>
              <a:tabLst>
                <a:tab pos="515938" algn="l"/>
                <a:tab pos="687388" algn="l"/>
                <a:tab pos="914400" algn="l"/>
                <a:tab pos="1085850" algn="l"/>
              </a:tabLs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563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1249378"/>
            <a:ext cx="9601196" cy="1167897"/>
          </a:xfrm>
        </p:spPr>
        <p:txBody>
          <a:bodyPr>
            <a:noAutofit/>
          </a:bodyPr>
          <a:lstStyle/>
          <a:p>
            <a:r>
              <a:rPr lang="en-US" sz="4000" b="1" dirty="0" smtClean="0">
                <a:latin typeface="Times New Roman" panose="02020603050405020304" pitchFamily="18" charset="0"/>
                <a:cs typeface="Times New Roman" panose="02020603050405020304" pitchFamily="18" charset="0"/>
              </a:rPr>
              <a:t>Act 2017-352 (SB257)</a:t>
            </a:r>
            <a:br>
              <a:rPr lang="en-US" sz="4000" b="1"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Irrigation and Reservoir System Credit</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9272" y="2646947"/>
            <a:ext cx="10491535" cy="3228921"/>
          </a:xfrm>
        </p:spPr>
        <p:txBody>
          <a:bodyPr>
            <a:normAutofit fontScale="25000" lnSpcReduction="20000"/>
          </a:bodyPr>
          <a:lstStyle/>
          <a:p>
            <a:pPr marL="628650" indent="-342900">
              <a:buFont typeface="Arial" panose="020B0604020202020204" pitchFamily="34" charset="0"/>
              <a:buChar char="•"/>
              <a:tabLst>
                <a:tab pos="515938" algn="l"/>
                <a:tab pos="687388" algn="l"/>
                <a:tab pos="914400" algn="l"/>
                <a:tab pos="1085850" algn="l"/>
              </a:tabLst>
            </a:pPr>
            <a:r>
              <a:rPr lang="en-US" sz="9600" dirty="0" smtClean="0">
                <a:latin typeface="Times New Roman" panose="02020603050405020304" pitchFamily="18" charset="0"/>
                <a:cs typeface="Times New Roman" panose="02020603050405020304" pitchFamily="18" charset="0"/>
              </a:rPr>
              <a:t>Beginning with the 2018 tax year, Code Section 40-18-342 will allow taxpayers who qualify for the credit a choice to </a:t>
            </a:r>
            <a:r>
              <a:rPr lang="en-US" sz="9600" dirty="0">
                <a:latin typeface="Times New Roman" panose="02020603050405020304" pitchFamily="18" charset="0"/>
                <a:cs typeface="Times New Roman" panose="02020603050405020304" pitchFamily="18" charset="0"/>
              </a:rPr>
              <a:t>take the greater of 20% of </a:t>
            </a:r>
            <a:r>
              <a:rPr lang="en-US" sz="9600" dirty="0" smtClean="0">
                <a:latin typeface="Times New Roman" panose="02020603050405020304" pitchFamily="18" charset="0"/>
                <a:cs typeface="Times New Roman" panose="02020603050405020304" pitchFamily="18" charset="0"/>
              </a:rPr>
              <a:t>their </a:t>
            </a:r>
            <a:r>
              <a:rPr lang="en-US" sz="9600" dirty="0">
                <a:latin typeface="Times New Roman" panose="02020603050405020304" pitchFamily="18" charset="0"/>
                <a:cs typeface="Times New Roman" panose="02020603050405020304" pitchFamily="18" charset="0"/>
              </a:rPr>
              <a:t>irrigation system </a:t>
            </a:r>
            <a:r>
              <a:rPr lang="en-US" sz="9600" dirty="0" smtClean="0">
                <a:latin typeface="Times New Roman" panose="02020603050405020304" pitchFamily="18" charset="0"/>
                <a:cs typeface="Times New Roman" panose="02020603050405020304" pitchFamily="18" charset="0"/>
              </a:rPr>
              <a:t>cost </a:t>
            </a:r>
            <a:r>
              <a:rPr lang="en-US" sz="9600" dirty="0">
                <a:latin typeface="Times New Roman" panose="02020603050405020304" pitchFamily="18" charset="0"/>
                <a:cs typeface="Times New Roman" panose="02020603050405020304" pitchFamily="18" charset="0"/>
              </a:rPr>
              <a:t>up to $10,000 or as an alternative 10% of </a:t>
            </a:r>
            <a:r>
              <a:rPr lang="en-US" sz="9600" dirty="0" smtClean="0">
                <a:latin typeface="Times New Roman" panose="02020603050405020304" pitchFamily="18" charset="0"/>
                <a:cs typeface="Times New Roman" panose="02020603050405020304" pitchFamily="18" charset="0"/>
              </a:rPr>
              <a:t>their </a:t>
            </a:r>
            <a:r>
              <a:rPr lang="en-US" sz="9600" dirty="0">
                <a:latin typeface="Times New Roman" panose="02020603050405020304" pitchFamily="18" charset="0"/>
                <a:cs typeface="Times New Roman" panose="02020603050405020304" pitchFamily="18" charset="0"/>
              </a:rPr>
              <a:t>irrigation system </a:t>
            </a:r>
            <a:r>
              <a:rPr lang="en-US" sz="9600" dirty="0" smtClean="0">
                <a:latin typeface="Times New Roman" panose="02020603050405020304" pitchFamily="18" charset="0"/>
                <a:cs typeface="Times New Roman" panose="02020603050405020304" pitchFamily="18" charset="0"/>
              </a:rPr>
              <a:t>cost </a:t>
            </a:r>
            <a:r>
              <a:rPr lang="en-US" sz="9600" dirty="0">
                <a:latin typeface="Times New Roman" panose="02020603050405020304" pitchFamily="18" charset="0"/>
                <a:cs typeface="Times New Roman" panose="02020603050405020304" pitchFamily="18" charset="0"/>
              </a:rPr>
              <a:t>up to $</a:t>
            </a:r>
            <a:r>
              <a:rPr lang="en-US" sz="9600" dirty="0" smtClean="0">
                <a:latin typeface="Times New Roman" panose="02020603050405020304" pitchFamily="18" charset="0"/>
                <a:cs typeface="Times New Roman" panose="02020603050405020304" pitchFamily="18" charset="0"/>
              </a:rPr>
              <a:t>50,000, whichever is greater. </a:t>
            </a:r>
          </a:p>
          <a:p>
            <a:pPr marL="628650" indent="-342900">
              <a:buFont typeface="Arial" panose="020B0604020202020204" pitchFamily="34" charset="0"/>
              <a:buChar char="•"/>
              <a:tabLst>
                <a:tab pos="515938" algn="l"/>
                <a:tab pos="687388" algn="l"/>
                <a:tab pos="914400" algn="l"/>
                <a:tab pos="1085850" algn="l"/>
              </a:tabLst>
            </a:pPr>
            <a:r>
              <a:rPr lang="en-US" sz="9600" dirty="0" smtClean="0">
                <a:latin typeface="Times New Roman" panose="02020603050405020304" pitchFamily="18" charset="0"/>
                <a:cs typeface="Times New Roman" panose="02020603050405020304" pitchFamily="18" charset="0"/>
              </a:rPr>
              <a:t>As before, the credit is taken in the year the system is placed in service and any unused credit may be carried forward for an additional 5 years.</a:t>
            </a:r>
          </a:p>
          <a:p>
            <a:pPr marL="628650" indent="-342900">
              <a:buFont typeface="Arial" panose="020B0604020202020204" pitchFamily="34" charset="0"/>
              <a:buChar char="•"/>
              <a:tabLst>
                <a:tab pos="515938" algn="l"/>
                <a:tab pos="687388" algn="l"/>
                <a:tab pos="914400" algn="l"/>
                <a:tab pos="1085850" algn="l"/>
              </a:tabLst>
            </a:pPr>
            <a:r>
              <a:rPr lang="en-US" sz="9600" dirty="0" smtClean="0">
                <a:latin typeface="Times New Roman" panose="02020603050405020304" pitchFamily="18" charset="0"/>
                <a:cs typeface="Times New Roman" panose="02020603050405020304" pitchFamily="18" charset="0"/>
              </a:rPr>
              <a:t>Pro rata share of credit will be available to members of a pass through entity.</a:t>
            </a:r>
          </a:p>
          <a:p>
            <a:pPr marL="628650" indent="-342900">
              <a:buFont typeface="Arial" panose="020B0604020202020204" pitchFamily="34" charset="0"/>
              <a:buChar char="•"/>
              <a:tabLst>
                <a:tab pos="515938" algn="l"/>
                <a:tab pos="687388" algn="l"/>
                <a:tab pos="914400" algn="l"/>
                <a:tab pos="1085850" algn="l"/>
              </a:tabLst>
            </a:pPr>
            <a:r>
              <a:rPr lang="en-US" sz="9600" dirty="0" smtClean="0">
                <a:latin typeface="Times New Roman" panose="02020603050405020304" pitchFamily="18" charset="0"/>
                <a:cs typeface="Times New Roman" panose="02020603050405020304" pitchFamily="18" charset="0"/>
              </a:rPr>
              <a:t>For tax years beginning after December 31, 2022, the credit will revert </a:t>
            </a:r>
            <a:r>
              <a:rPr lang="en-US" sz="9600" dirty="0">
                <a:latin typeface="Times New Roman" panose="02020603050405020304" pitchFamily="18" charset="0"/>
                <a:cs typeface="Times New Roman" panose="02020603050405020304" pitchFamily="18" charset="0"/>
              </a:rPr>
              <a:t>back to </a:t>
            </a:r>
            <a:r>
              <a:rPr lang="en-US" sz="9600" dirty="0" smtClean="0">
                <a:latin typeface="Times New Roman" panose="02020603050405020304" pitchFamily="18" charset="0"/>
                <a:cs typeface="Times New Roman" panose="02020603050405020304" pitchFamily="18" charset="0"/>
              </a:rPr>
              <a:t>its original amount of </a:t>
            </a:r>
            <a:r>
              <a:rPr lang="en-US" sz="9600" dirty="0">
                <a:latin typeface="Times New Roman" panose="02020603050405020304" pitchFamily="18" charset="0"/>
                <a:cs typeface="Times New Roman" panose="02020603050405020304" pitchFamily="18" charset="0"/>
              </a:rPr>
              <a:t>20% of </a:t>
            </a:r>
            <a:r>
              <a:rPr lang="en-US" sz="9600" dirty="0" smtClean="0">
                <a:latin typeface="Times New Roman" panose="02020603050405020304" pitchFamily="18" charset="0"/>
                <a:cs typeface="Times New Roman" panose="02020603050405020304" pitchFamily="18" charset="0"/>
              </a:rPr>
              <a:t>the irrigation or reservoir system cost </a:t>
            </a:r>
            <a:r>
              <a:rPr lang="en-US" sz="9600" dirty="0">
                <a:latin typeface="Times New Roman" panose="02020603050405020304" pitchFamily="18" charset="0"/>
                <a:cs typeface="Times New Roman" panose="02020603050405020304" pitchFamily="18" charset="0"/>
              </a:rPr>
              <a:t>up to $</a:t>
            </a:r>
            <a:r>
              <a:rPr lang="en-US" sz="9600" dirty="0" smtClean="0">
                <a:latin typeface="Times New Roman" panose="02020603050405020304" pitchFamily="18" charset="0"/>
                <a:cs typeface="Times New Roman" panose="02020603050405020304" pitchFamily="18" charset="0"/>
              </a:rPr>
              <a:t>10,000.  </a:t>
            </a:r>
          </a:p>
          <a:p>
            <a:pPr marL="628650" indent="-342900">
              <a:buFont typeface="Arial" panose="020B0604020202020204" pitchFamily="34" charset="0"/>
              <a:buChar char="•"/>
              <a:tabLst>
                <a:tab pos="515938" algn="l"/>
                <a:tab pos="687388" algn="l"/>
                <a:tab pos="914400" algn="l"/>
                <a:tab pos="1085850" algn="l"/>
              </a:tabLst>
            </a:pPr>
            <a:endParaRPr lang="en-US" dirty="0" smtClean="0">
              <a:latin typeface="Times New Roman" panose="02020603050405020304" pitchFamily="18" charset="0"/>
              <a:cs typeface="Times New Roman" panose="02020603050405020304" pitchFamily="18" charset="0"/>
            </a:endParaRPr>
          </a:p>
          <a:p>
            <a:pPr marL="628650" indent="-342900">
              <a:buFont typeface="Arial" panose="020B0604020202020204" pitchFamily="34" charset="0"/>
              <a:buChar char="•"/>
              <a:tabLst>
                <a:tab pos="515938" algn="l"/>
                <a:tab pos="687388" algn="l"/>
                <a:tab pos="914400" algn="l"/>
                <a:tab pos="1085850" algn="l"/>
              </a:tabLst>
            </a:pPr>
            <a:endParaRPr lang="en-US" dirty="0" smtClean="0">
              <a:latin typeface="Times New Roman" panose="02020603050405020304" pitchFamily="18" charset="0"/>
              <a:cs typeface="Times New Roman" panose="02020603050405020304" pitchFamily="18" charset="0"/>
            </a:endParaRPr>
          </a:p>
          <a:p>
            <a:pPr marL="628650" indent="-342900">
              <a:buFont typeface="Arial" panose="020B0604020202020204" pitchFamily="34" charset="0"/>
              <a:buChar char="•"/>
              <a:tabLst>
                <a:tab pos="515938" algn="l"/>
                <a:tab pos="687388" algn="l"/>
                <a:tab pos="914400" algn="l"/>
                <a:tab pos="1085850" algn="l"/>
              </a:tabLs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793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8307" y="4562376"/>
            <a:ext cx="7968672" cy="1087654"/>
          </a:xfrm>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Act 2017-363 (HB46)</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sz="4900" b="1" dirty="0" smtClean="0">
                <a:latin typeface="Times New Roman" panose="02020603050405020304" pitchFamily="18" charset="0"/>
                <a:cs typeface="Times New Roman" panose="02020603050405020304" pitchFamily="18" charset="0"/>
              </a:rPr>
              <a:t>Alabama Taxpayer Protection and Assistance Act</a:t>
            </a:r>
            <a:r>
              <a:rPr lang="en-US" sz="4900" dirty="0">
                <a:latin typeface="Times New Roman" panose="02020603050405020304" pitchFamily="18" charset="0"/>
                <a:cs typeface="Times New Roman" panose="02020603050405020304" pitchFamily="18" charset="0"/>
              </a:rPr>
              <a:t/>
            </a:r>
            <a:br>
              <a:rPr lang="en-US" sz="4900" dirty="0">
                <a:latin typeface="Times New Roman" panose="02020603050405020304" pitchFamily="18" charset="0"/>
                <a:cs typeface="Times New Roman" panose="02020603050405020304" pitchFamily="18" charset="0"/>
              </a:rPr>
            </a:br>
            <a:endParaRPr lang="en-US" sz="4900" dirty="0"/>
          </a:p>
        </p:txBody>
      </p:sp>
      <p:sp>
        <p:nvSpPr>
          <p:cNvPr id="3" name="Subtitle 2"/>
          <p:cNvSpPr>
            <a:spLocks noGrp="1"/>
          </p:cNvSpPr>
          <p:nvPr>
            <p:ph type="subTitle" idx="1"/>
          </p:nvPr>
        </p:nvSpPr>
        <p:spPr>
          <a:xfrm flipH="1">
            <a:off x="10153606" y="2542904"/>
            <a:ext cx="2038393" cy="400594"/>
          </a:xfrm>
        </p:spPr>
        <p:txBody>
          <a:bodyPr>
            <a:noAutofit/>
          </a:bodyPr>
          <a:lstStyle/>
          <a:p>
            <a:pPr algn="ctr"/>
            <a:endParaRPr lang="en-US" sz="4800" dirty="0" smtClean="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5190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3651" y="982133"/>
            <a:ext cx="9962947" cy="1077674"/>
          </a:xfrm>
        </p:spPr>
        <p:txBody>
          <a:bodyPr>
            <a:normAutofit fontScale="90000"/>
          </a:bodyPr>
          <a:lstStyle/>
          <a:p>
            <a:r>
              <a:rPr lang="en-US" b="1" dirty="0">
                <a:latin typeface="Times New Roman" panose="02020603050405020304" pitchFamily="18" charset="0"/>
                <a:cs typeface="Times New Roman" panose="02020603050405020304" pitchFamily="18" charset="0"/>
              </a:rPr>
              <a:t>Act 2017-363 (</a:t>
            </a:r>
            <a:r>
              <a:rPr lang="en-US" b="1" dirty="0" smtClean="0">
                <a:latin typeface="Times New Roman" panose="02020603050405020304" pitchFamily="18" charset="0"/>
                <a:cs typeface="Times New Roman" panose="02020603050405020304" pitchFamily="18" charset="0"/>
              </a:rPr>
              <a:t>HB46)                          Alabama </a:t>
            </a:r>
            <a:r>
              <a:rPr lang="en-US" b="1" dirty="0">
                <a:latin typeface="Times New Roman" panose="02020603050405020304" pitchFamily="18" charset="0"/>
                <a:cs typeface="Times New Roman" panose="02020603050405020304" pitchFamily="18" charset="0"/>
              </a:rPr>
              <a:t>Taxpayer Protection and Assistance Act</a:t>
            </a:r>
          </a:p>
        </p:txBody>
      </p:sp>
      <p:sp>
        <p:nvSpPr>
          <p:cNvPr id="3" name="Content Placeholder 2"/>
          <p:cNvSpPr>
            <a:spLocks noGrp="1"/>
          </p:cNvSpPr>
          <p:nvPr>
            <p:ph idx="1"/>
          </p:nvPr>
        </p:nvSpPr>
        <p:spPr>
          <a:xfrm>
            <a:off x="1295400" y="2556932"/>
            <a:ext cx="9937281" cy="3318936"/>
          </a:xfrm>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Enacted to protect consumers by establishing a mechanism to ensure that only qualified individuals provide tax preparation services in Alabama. </a:t>
            </a:r>
          </a:p>
          <a:p>
            <a:r>
              <a:rPr lang="en-US" dirty="0" smtClean="0">
                <a:latin typeface="Times New Roman" panose="02020603050405020304" pitchFamily="18" charset="0"/>
                <a:cs typeface="Times New Roman" panose="02020603050405020304" pitchFamily="18" charset="0"/>
              </a:rPr>
              <a:t>Requires any person providing tax preparation services to provide their IRS issued PTIN (Preparer Tax Identification Number) when submitting a return and signing as a paid preparer. </a:t>
            </a:r>
          </a:p>
          <a:p>
            <a:r>
              <a:rPr lang="en-US" dirty="0" smtClean="0">
                <a:latin typeface="Times New Roman" panose="02020603050405020304" pitchFamily="18" charset="0"/>
                <a:cs typeface="Times New Roman" panose="02020603050405020304" pitchFamily="18" charset="0"/>
              </a:rPr>
              <a:t>Requires the Department to implement programs using the preparers PTIN as an oversight mechanism to assess returns, identify high error rates, patterns of fraud, and unsubstantiated basis for positions used by preparers.</a:t>
            </a:r>
          </a:p>
          <a:p>
            <a:r>
              <a:rPr lang="en-US" dirty="0" smtClean="0">
                <a:latin typeface="Times New Roman" panose="02020603050405020304" pitchFamily="18" charset="0"/>
                <a:cs typeface="Times New Roman" panose="02020603050405020304" pitchFamily="18" charset="0"/>
              </a:rPr>
              <a:t>Allows exchange of PTIN preparer information with the IRS and other agencies on preparers suspected of fraud or those that have been barred from filing with the IRS.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015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77674"/>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                 Act </a:t>
            </a:r>
            <a:r>
              <a:rPr lang="en-US" b="1" dirty="0">
                <a:latin typeface="Times New Roman" panose="02020603050405020304" pitchFamily="18" charset="0"/>
                <a:cs typeface="Times New Roman" panose="02020603050405020304" pitchFamily="18" charset="0"/>
              </a:rPr>
              <a:t>2017-363 (</a:t>
            </a:r>
            <a:r>
              <a:rPr lang="en-US" b="1" dirty="0" smtClean="0">
                <a:latin typeface="Times New Roman" panose="02020603050405020304" pitchFamily="18" charset="0"/>
                <a:cs typeface="Times New Roman" panose="02020603050405020304" pitchFamily="18" charset="0"/>
              </a:rPr>
              <a:t>HB46)					Alabama </a:t>
            </a:r>
            <a:r>
              <a:rPr lang="en-US" b="1" dirty="0">
                <a:latin typeface="Times New Roman" panose="02020603050405020304" pitchFamily="18" charset="0"/>
                <a:cs typeface="Times New Roman" panose="02020603050405020304" pitchFamily="18" charset="0"/>
              </a:rPr>
              <a:t>Taxpayer Protection and Assistance Act</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Preparers may be barred from filing returns with the Department for good cause, subject to the appeal rights under Chapter 2A of Title 40</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Provides a civil penalty of $50 per offense for failing to provide a PTIN unless the failure to provide a PTIN is due to reasonable cause and not willful neglect.</a:t>
            </a:r>
          </a:p>
          <a:p>
            <a:r>
              <a:rPr lang="en-US" dirty="0" smtClean="0">
                <a:latin typeface="Times New Roman" panose="02020603050405020304" pitchFamily="18" charset="0"/>
                <a:cs typeface="Times New Roman" panose="02020603050405020304" pitchFamily="18" charset="0"/>
              </a:rPr>
              <a:t>The total civil penalties shall not exceed $25,000 per calendar year per preparer.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118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77674"/>
          </a:xfrm>
        </p:spPr>
        <p:txBody>
          <a:bodyPr>
            <a:normAutofit fontScale="90000"/>
          </a:bodyPr>
          <a:lstStyle/>
          <a:p>
            <a:r>
              <a:rPr lang="en-US" b="1" dirty="0">
                <a:latin typeface="Times New Roman" panose="02020603050405020304" pitchFamily="18" charset="0"/>
                <a:cs typeface="Times New Roman" panose="02020603050405020304" pitchFamily="18" charset="0"/>
              </a:rPr>
              <a:t>Act 2017-363 (HB46)</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Alabama Taxpayer Protection and Assistance Act</a:t>
            </a:r>
          </a:p>
        </p:txBody>
      </p:sp>
      <p:sp>
        <p:nvSpPr>
          <p:cNvPr id="3" name="Content Placeholder 2"/>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Bill changes the title of the "Taxpayer Advocate" to "Taxpayer Assistance Officer or Officers" possibly allowing for more than one officer or for others to approve assistance orders in the absence of the taxpayer advocate.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Further house cleaning with Act 2017-363:</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Bill </a:t>
            </a:r>
            <a:r>
              <a:rPr lang="en-US" dirty="0">
                <a:latin typeface="Times New Roman" panose="02020603050405020304" pitchFamily="18" charset="0"/>
                <a:cs typeface="Times New Roman" panose="02020603050405020304" pitchFamily="18" charset="0"/>
              </a:rPr>
              <a:t>amends  40-14A-22 to ensure that </a:t>
            </a:r>
            <a:r>
              <a:rPr lang="en-US" dirty="0" smtClean="0">
                <a:latin typeface="Times New Roman" panose="02020603050405020304" pitchFamily="18" charset="0"/>
                <a:cs typeface="Times New Roman" panose="02020603050405020304" pitchFamily="18" charset="0"/>
              </a:rPr>
              <a:t>returns for members of a financial </a:t>
            </a:r>
            <a:r>
              <a:rPr lang="en-US" dirty="0">
                <a:latin typeface="Times New Roman" panose="02020603050405020304" pitchFamily="18" charset="0"/>
                <a:cs typeface="Times New Roman" panose="02020603050405020304" pitchFamily="18" charset="0"/>
              </a:rPr>
              <a:t>institution </a:t>
            </a:r>
            <a:r>
              <a:rPr lang="en-US" dirty="0" smtClean="0">
                <a:latin typeface="Times New Roman" panose="02020603050405020304" pitchFamily="18" charset="0"/>
                <a:cs typeface="Times New Roman" panose="02020603050405020304" pitchFamily="18" charset="0"/>
              </a:rPr>
              <a:t>group shall be due no later than the due </a:t>
            </a:r>
            <a:r>
              <a:rPr lang="en-US" dirty="0">
                <a:latin typeface="Times New Roman" panose="02020603050405020304" pitchFamily="18" charset="0"/>
                <a:cs typeface="Times New Roman" panose="02020603050405020304" pitchFamily="18" charset="0"/>
              </a:rPr>
              <a:t>date </a:t>
            </a:r>
            <a:r>
              <a:rPr lang="en-US" dirty="0" smtClean="0">
                <a:latin typeface="Times New Roman" panose="02020603050405020304" pitchFamily="18" charset="0"/>
                <a:cs typeface="Times New Roman" panose="02020603050405020304" pitchFamily="18" charset="0"/>
              </a:rPr>
              <a:t>for the corresponding Alabama financial institution excise </a:t>
            </a:r>
            <a:r>
              <a:rPr lang="en-US" dirty="0">
                <a:latin typeface="Times New Roman" panose="02020603050405020304" pitchFamily="18" charset="0"/>
                <a:cs typeface="Times New Roman" panose="02020603050405020304" pitchFamily="18" charset="0"/>
              </a:rPr>
              <a:t>tax return</a:t>
            </a:r>
            <a:r>
              <a:rPr lang="en-US"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Bill amends 40-14A-25 to ensure the BPT return due date is same as that of the corresponding federal </a:t>
            </a:r>
            <a:r>
              <a:rPr lang="en-US" dirty="0" smtClean="0">
                <a:latin typeface="Times New Roman" panose="02020603050405020304" pitchFamily="18" charset="0"/>
                <a:cs typeface="Times New Roman" panose="02020603050405020304" pitchFamily="18" charset="0"/>
              </a:rPr>
              <a:t>income tax return as required to be filed as provided under federal law.</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054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What’s New in I.D. Theft Prevention</a:t>
            </a:r>
            <a:endParaRPr lang="en-US" dirty="0"/>
          </a:p>
        </p:txBody>
      </p:sp>
      <p:sp>
        <p:nvSpPr>
          <p:cNvPr id="6" name="Content Placeholder 5"/>
          <p:cNvSpPr>
            <a:spLocks noGrp="1"/>
          </p:cNvSpPr>
          <p:nvPr>
            <p:ph sz="half" idx="1"/>
          </p:nvPr>
        </p:nvSpPr>
        <p:spPr>
          <a:xfrm>
            <a:off x="1298448" y="2392680"/>
            <a:ext cx="4718304" cy="3477768"/>
          </a:xfrm>
        </p:spPr>
        <p:txBody>
          <a:bodyPr>
            <a:noAutofit/>
          </a:bodyPr>
          <a:lstStyle/>
          <a:p>
            <a:r>
              <a:rPr lang="en-US" sz="2200" b="1" dirty="0">
                <a:latin typeface="Times New Roman" panose="02020603050405020304" pitchFamily="18" charset="0"/>
                <a:cs typeface="Times New Roman" panose="02020603050405020304" pitchFamily="18" charset="0"/>
              </a:rPr>
              <a:t>Each log in attempt or tax return submission requires a new selfie in lieu of a password to verify it is the actual taxpayer rather than a cyber criminal. Without an ID match the user cannot log in. </a:t>
            </a:r>
          </a:p>
          <a:p>
            <a:r>
              <a:rPr lang="en-US" sz="2200" b="1" dirty="0" smtClean="0">
                <a:latin typeface="Times New Roman" panose="02020603050405020304" pitchFamily="18" charset="0"/>
                <a:cs typeface="Times New Roman" panose="02020603050405020304" pitchFamily="18" charset="0"/>
              </a:rPr>
              <a:t>Now available for the Android for the 2017 filing season.</a:t>
            </a:r>
          </a:p>
          <a:p>
            <a:r>
              <a:rPr lang="en-US" sz="2200" b="1" dirty="0" smtClean="0">
                <a:latin typeface="Times New Roman" panose="02020603050405020304" pitchFamily="18" charset="0"/>
                <a:cs typeface="Times New Roman" panose="02020603050405020304" pitchFamily="18" charset="0"/>
              </a:rPr>
              <a:t>Previously only available to iPhone users.</a:t>
            </a:r>
          </a:p>
          <a:p>
            <a:endParaRPr lang="en-US" b="1" dirty="0">
              <a:latin typeface="Times New Roman" panose="02020603050405020304" pitchFamily="18" charset="0"/>
              <a:cs typeface="Times New Roman" panose="02020603050405020304" pitchFamily="18" charset="0"/>
            </a:endParaRPr>
          </a:p>
        </p:txBody>
      </p:sp>
      <p:pic>
        <p:nvPicPr>
          <p:cNvPr id="7"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08750" y="2628106"/>
            <a:ext cx="4814570" cy="3498374"/>
          </a:xfrm>
        </p:spPr>
      </p:pic>
    </p:spTree>
    <p:extLst>
      <p:ext uri="{BB962C8B-B14F-4D97-AF65-F5344CB8AC3E}">
        <p14:creationId xmlns:p14="http://schemas.microsoft.com/office/powerpoint/2010/main" val="3807700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78011" y="4129239"/>
            <a:ext cx="8008218" cy="1838426"/>
          </a:xfrm>
          <a:noFill/>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Act 2017-380 (HB345)</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Historic Rehabilitation Tax Credit</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flipH="1">
            <a:off x="10153606" y="2542904"/>
            <a:ext cx="2038393" cy="400594"/>
          </a:xfrm>
        </p:spPr>
        <p:txBody>
          <a:bodyPr>
            <a:noAutofit/>
          </a:bodyPr>
          <a:lstStyle/>
          <a:p>
            <a:pPr algn="ctr"/>
            <a:endParaRPr lang="en-US" sz="4800" dirty="0" smtClean="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911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1260909"/>
            <a:ext cx="9601196" cy="962526"/>
          </a:xfrm>
        </p:spPr>
        <p:txBody>
          <a:bodyPr>
            <a:normAutofit fontScale="90000"/>
          </a:bodyPr>
          <a:lstStyle/>
          <a:p>
            <a:r>
              <a:rPr lang="en-US" b="1" dirty="0">
                <a:latin typeface="Times New Roman" panose="02020603050405020304" pitchFamily="18" charset="0"/>
                <a:cs typeface="Times New Roman" panose="02020603050405020304" pitchFamily="18" charset="0"/>
              </a:rPr>
              <a:t>Act 2017-380 (HB345)</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Historic Rehabilitation Tax Credit</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367815"/>
            <a:ext cx="10004658" cy="3744227"/>
          </a:xfrm>
        </p:spPr>
        <p:txBody>
          <a:bodyPr>
            <a:noAutofit/>
          </a:bodyPr>
          <a:lstStyle/>
          <a:p>
            <a:r>
              <a:rPr lang="en-US" sz="2100" dirty="0" smtClean="0">
                <a:latin typeface="Times New Roman" panose="02020603050405020304" pitchFamily="18" charset="0"/>
                <a:cs typeface="Times New Roman" panose="02020603050405020304" pitchFamily="18" charset="0"/>
              </a:rPr>
              <a:t>To provide an income tax credit for the rehabilitation, preservation, and development of historical structures. This is an entirely new credit to replace the original which sunset.</a:t>
            </a:r>
          </a:p>
          <a:p>
            <a:r>
              <a:rPr lang="en-US" sz="2100" dirty="0" smtClean="0">
                <a:latin typeface="Times New Roman" panose="02020603050405020304" pitchFamily="18" charset="0"/>
                <a:cs typeface="Times New Roman" panose="02020603050405020304" pitchFamily="18" charset="0"/>
              </a:rPr>
              <a:t>The original Historic </a:t>
            </a:r>
            <a:r>
              <a:rPr lang="en-US" sz="2100" dirty="0">
                <a:latin typeface="Times New Roman" panose="02020603050405020304" pitchFamily="18" charset="0"/>
                <a:cs typeface="Times New Roman" panose="02020603050405020304" pitchFamily="18" charset="0"/>
              </a:rPr>
              <a:t>R</a:t>
            </a:r>
            <a:r>
              <a:rPr lang="en-US" sz="2100" dirty="0" smtClean="0">
                <a:latin typeface="Times New Roman" panose="02020603050405020304" pitchFamily="18" charset="0"/>
                <a:cs typeface="Times New Roman" panose="02020603050405020304" pitchFamily="18" charset="0"/>
              </a:rPr>
              <a:t>ehabilitation </a:t>
            </a:r>
            <a:r>
              <a:rPr lang="en-US" sz="2100" dirty="0">
                <a:latin typeface="Times New Roman" panose="02020603050405020304" pitchFamily="18" charset="0"/>
                <a:cs typeface="Times New Roman" panose="02020603050405020304" pitchFamily="18" charset="0"/>
              </a:rPr>
              <a:t>T</a:t>
            </a:r>
            <a:r>
              <a:rPr lang="en-US" sz="2100" dirty="0" smtClean="0">
                <a:latin typeface="Times New Roman" panose="02020603050405020304" pitchFamily="18" charset="0"/>
                <a:cs typeface="Times New Roman" panose="02020603050405020304" pitchFamily="18" charset="0"/>
              </a:rPr>
              <a:t>ax credit sunset in 2015. There is a 10 year carry forward on any original unused credit amount which we will see for some time in the future. </a:t>
            </a:r>
          </a:p>
          <a:p>
            <a:r>
              <a:rPr lang="en-US" sz="2100" dirty="0" smtClean="0">
                <a:latin typeface="Times New Roman" panose="02020603050405020304" pitchFamily="18" charset="0"/>
                <a:cs typeface="Times New Roman" panose="02020603050405020304" pitchFamily="18" charset="0"/>
              </a:rPr>
              <a:t>The Historic Tax Commission issues a tax credit certificate to the qualifying property owner in an amount equal to the lesser of the amount of the tax credit reserved for the taxpayer or 25% of the actual rehabilitation expenditures. </a:t>
            </a:r>
          </a:p>
          <a:p>
            <a:r>
              <a:rPr lang="en-US" sz="2100" dirty="0" smtClean="0">
                <a:latin typeface="Times New Roman" panose="02020603050405020304" pitchFamily="18" charset="0"/>
                <a:cs typeface="Times New Roman" panose="02020603050405020304" pitchFamily="18" charset="0"/>
              </a:rPr>
              <a:t>The taxpayer must file this credit certificate with their Alabama state income tax return due under Chapter 18. </a:t>
            </a:r>
          </a:p>
        </p:txBody>
      </p:sp>
    </p:spTree>
    <p:extLst>
      <p:ext uri="{BB962C8B-B14F-4D97-AF65-F5344CB8AC3E}">
        <p14:creationId xmlns:p14="http://schemas.microsoft.com/office/powerpoint/2010/main" val="3221275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1068404"/>
            <a:ext cx="9601196" cy="1155031"/>
          </a:xfrm>
        </p:spPr>
        <p:txBody>
          <a:bodyPr>
            <a:normAutofit fontScale="90000"/>
          </a:bodyPr>
          <a:lstStyle/>
          <a:p>
            <a:r>
              <a:rPr lang="en-US" b="1" dirty="0">
                <a:latin typeface="Times New Roman" panose="02020603050405020304" pitchFamily="18" charset="0"/>
                <a:cs typeface="Times New Roman" panose="02020603050405020304" pitchFamily="18" charset="0"/>
              </a:rPr>
              <a:t>Act 2017-380 (HB345)</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Historic Rehabilitation Tax Credit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295400" y="2367815"/>
            <a:ext cx="9783277" cy="3744227"/>
          </a:xfrm>
        </p:spPr>
        <p:txBody>
          <a:bodyPr>
            <a:noAutofit/>
          </a:bodyPr>
          <a:lstStyle/>
          <a:p>
            <a:r>
              <a:rPr lang="en-US" sz="2100" dirty="0" smtClean="0">
                <a:latin typeface="Times New Roman" panose="02020603050405020304" pitchFamily="18" charset="0"/>
                <a:cs typeface="Times New Roman" panose="02020603050405020304" pitchFamily="18" charset="0"/>
              </a:rPr>
              <a:t>The taxpayer must claim their credit in the year they place their historic structure in service. If the tax credit is larger than their tax liability for that year, the property owner will be entitled to a refund of the difference. </a:t>
            </a:r>
          </a:p>
          <a:p>
            <a:r>
              <a:rPr lang="en-US" sz="2100" dirty="0" smtClean="0">
                <a:latin typeface="Times New Roman" panose="02020603050405020304" pitchFamily="18" charset="0"/>
                <a:cs typeface="Times New Roman" panose="02020603050405020304" pitchFamily="18" charset="0"/>
              </a:rPr>
              <a:t>This historic tax credit is available to taxpayers who qualify between the tax years 2018 through 2022 only.</a:t>
            </a:r>
          </a:p>
          <a:p>
            <a:r>
              <a:rPr lang="en-US" sz="2100" dirty="0" smtClean="0">
                <a:latin typeface="Times New Roman" panose="02020603050405020304" pitchFamily="18" charset="0"/>
                <a:cs typeface="Times New Roman" panose="02020603050405020304" pitchFamily="18" charset="0"/>
              </a:rPr>
              <a:t>The Historic Tax Commission can reserve up to $20,000,000 a year in credits for </a:t>
            </a:r>
            <a:r>
              <a:rPr lang="en-US" sz="2100" smtClean="0">
                <a:latin typeface="Times New Roman" panose="02020603050405020304" pitchFamily="18" charset="0"/>
                <a:cs typeface="Times New Roman" panose="02020603050405020304" pitchFamily="18" charset="0"/>
              </a:rPr>
              <a:t>the five </a:t>
            </a:r>
            <a:r>
              <a:rPr lang="en-US" sz="2100" dirty="0" smtClean="0">
                <a:latin typeface="Times New Roman" panose="02020603050405020304" pitchFamily="18" charset="0"/>
                <a:cs typeface="Times New Roman" panose="02020603050405020304" pitchFamily="18" charset="0"/>
              </a:rPr>
              <a:t>calendar years. </a:t>
            </a:r>
          </a:p>
          <a:p>
            <a:r>
              <a:rPr lang="en-US" sz="2100" dirty="0" smtClean="0">
                <a:latin typeface="Times New Roman" panose="02020603050405020304" pitchFamily="18" charset="0"/>
                <a:cs typeface="Times New Roman" panose="02020603050405020304" pitchFamily="18" charset="0"/>
              </a:rPr>
              <a:t>The credit may be transferred once and the Department shall provide a form transfer statement to be filed by the transferor prior to the transfer. The transferor shall pay a fee of $1,000 per transferee listed on the transfer statement. </a:t>
            </a:r>
            <a:r>
              <a:rPr lang="en-US" sz="2100" dirty="0">
                <a:latin typeface="Times New Roman" panose="02020603050405020304" pitchFamily="18" charset="0"/>
                <a:cs typeface="Times New Roman" panose="02020603050405020304" pitchFamily="18" charset="0"/>
              </a:rPr>
              <a:t/>
            </a:r>
            <a:br>
              <a:rPr lang="en-US" sz="2100" dirty="0">
                <a:latin typeface="Times New Roman" panose="02020603050405020304" pitchFamily="18" charset="0"/>
                <a:cs typeface="Times New Roman" panose="02020603050405020304" pitchFamily="18" charset="0"/>
              </a:rPr>
            </a:br>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973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67815" y="3619098"/>
            <a:ext cx="7209322" cy="1876927"/>
          </a:xfrm>
          <a:noFill/>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Act 2017-405 (HB346)</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Individual Income Tax Simplified Short Form Filing </a:t>
            </a:r>
            <a:r>
              <a:rPr lang="en-US" sz="4000" b="1" dirty="0" smtClean="0">
                <a:latin typeface="Times New Roman" panose="02020603050405020304" pitchFamily="18" charset="0"/>
                <a:cs typeface="Times New Roman" panose="02020603050405020304" pitchFamily="18" charset="0"/>
              </a:rPr>
              <a:t>Act</a:t>
            </a: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endParaRPr lang="en-US" sz="4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flipH="1">
            <a:off x="10153606" y="2542904"/>
            <a:ext cx="2038393" cy="400594"/>
          </a:xfrm>
        </p:spPr>
        <p:txBody>
          <a:bodyPr>
            <a:noAutofit/>
          </a:bodyPr>
          <a:lstStyle/>
          <a:p>
            <a:pPr algn="ctr"/>
            <a:endParaRPr lang="en-US" sz="4800" dirty="0" smtClean="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977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520436"/>
          </a:xfrm>
        </p:spPr>
        <p:txBody>
          <a:bodyPr>
            <a:normAutofit fontScale="90000"/>
          </a:bodyPr>
          <a:lstStyle/>
          <a:p>
            <a:r>
              <a:rPr lang="en-US" b="1" dirty="0">
                <a:latin typeface="Times New Roman" panose="02020603050405020304" pitchFamily="18" charset="0"/>
                <a:cs typeface="Times New Roman" panose="02020603050405020304" pitchFamily="18" charset="0"/>
              </a:rPr>
              <a:t>Act 2017-405 (HB346)</a:t>
            </a:r>
            <a:r>
              <a:rPr lang="en-US" b="1" dirty="0"/>
              <a:t/>
            </a:r>
            <a:br>
              <a:rPr lang="en-US" b="1" dirty="0"/>
            </a:br>
            <a:r>
              <a:rPr lang="en-US" b="1" dirty="0">
                <a:latin typeface="Times New Roman" panose="02020603050405020304" pitchFamily="18" charset="0"/>
                <a:cs typeface="Times New Roman" panose="02020603050405020304" pitchFamily="18" charset="0"/>
              </a:rPr>
              <a:t>I</a:t>
            </a:r>
            <a:r>
              <a:rPr lang="en-US" b="1" dirty="0" smtClean="0">
                <a:latin typeface="Times New Roman" panose="02020603050405020304" pitchFamily="18" charset="0"/>
                <a:cs typeface="Times New Roman" panose="02020603050405020304" pitchFamily="18" charset="0"/>
              </a:rPr>
              <a:t>ndividual Income Tax Simplified Short Form Filing Act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295400" y="2598821"/>
            <a:ext cx="9783277" cy="3513221"/>
          </a:xfrm>
        </p:spPr>
        <p:txBody>
          <a:bodyPr>
            <a:noAutofit/>
          </a:bodyPr>
          <a:lstStyle/>
          <a:p>
            <a:r>
              <a:rPr lang="en-US" sz="2100" dirty="0" smtClean="0">
                <a:latin typeface="Times New Roman" panose="02020603050405020304" pitchFamily="18" charset="0"/>
                <a:cs typeface="Times New Roman" panose="02020603050405020304" pitchFamily="18" charset="0"/>
              </a:rPr>
              <a:t>Adds a new section 40-18-15.7 to the Code of Alabama 1975 and begins with the 2018 tax filing year.</a:t>
            </a:r>
          </a:p>
          <a:p>
            <a:r>
              <a:rPr lang="en-US" sz="2100" dirty="0" smtClean="0">
                <a:latin typeface="Times New Roman" panose="02020603050405020304" pitchFamily="18" charset="0"/>
                <a:cs typeface="Times New Roman" panose="02020603050405020304" pitchFamily="18" charset="0"/>
              </a:rPr>
              <a:t>Allows </a:t>
            </a:r>
            <a:r>
              <a:rPr lang="en-US" sz="2100" dirty="0">
                <a:latin typeface="Times New Roman" panose="02020603050405020304" pitchFamily="18" charset="0"/>
                <a:cs typeface="Times New Roman" panose="02020603050405020304" pitchFamily="18" charset="0"/>
              </a:rPr>
              <a:t>for individual </a:t>
            </a:r>
            <a:r>
              <a:rPr lang="en-US" sz="2100" dirty="0" smtClean="0">
                <a:latin typeface="Times New Roman" panose="02020603050405020304" pitchFamily="18" charset="0"/>
                <a:cs typeface="Times New Roman" panose="02020603050405020304" pitchFamily="18" charset="0"/>
              </a:rPr>
              <a:t>to report their income </a:t>
            </a:r>
            <a:r>
              <a:rPr lang="en-US" sz="2100" dirty="0">
                <a:latin typeface="Times New Roman" panose="02020603050405020304" pitchFamily="18" charset="0"/>
                <a:cs typeface="Times New Roman" panose="02020603050405020304" pitchFamily="18" charset="0"/>
              </a:rPr>
              <a:t>taxes </a:t>
            </a:r>
            <a:r>
              <a:rPr lang="en-US" sz="2100" dirty="0" smtClean="0">
                <a:latin typeface="Times New Roman" panose="02020603050405020304" pitchFamily="18" charset="0"/>
                <a:cs typeface="Times New Roman" panose="02020603050405020304" pitchFamily="18" charset="0"/>
              </a:rPr>
              <a:t>using </a:t>
            </a:r>
            <a:r>
              <a:rPr lang="en-US" sz="2100" dirty="0">
                <a:latin typeface="Times New Roman" panose="02020603050405020304" pitchFamily="18" charset="0"/>
                <a:cs typeface="Times New Roman" panose="02020603050405020304" pitchFamily="18" charset="0"/>
              </a:rPr>
              <a:t>a simplified short form. </a:t>
            </a:r>
            <a:endParaRPr lang="en-US" sz="2100" dirty="0" smtClean="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Taxpayers that choose to file using the optional increased standard deduction, must acknowledge that they are voluntarily foregoing other deductions, credits, and exemptions that may otherwise be available to </a:t>
            </a:r>
            <a:r>
              <a:rPr lang="en-US" sz="2100" dirty="0" smtClean="0">
                <a:latin typeface="Times New Roman" panose="02020603050405020304" pitchFamily="18" charset="0"/>
                <a:cs typeface="Times New Roman" panose="02020603050405020304" pitchFamily="18" charset="0"/>
              </a:rPr>
              <a:t>them including their federal income tax deduction. </a:t>
            </a:r>
          </a:p>
          <a:p>
            <a:r>
              <a:rPr lang="en-US" sz="2100" dirty="0" smtClean="0">
                <a:latin typeface="Times New Roman" panose="02020603050405020304" pitchFamily="18" charset="0"/>
                <a:cs typeface="Times New Roman" panose="02020603050405020304" pitchFamily="18" charset="0"/>
              </a:rPr>
              <a:t>The personal exemption and the increased optional standard deduction are the only exemptions or deductions allowed by a person filing this return. </a:t>
            </a:r>
          </a:p>
          <a:p>
            <a:endParaRPr lang="en-US" sz="2000" dirty="0" smtClean="0">
              <a:latin typeface="Times New Roman" panose="02020603050405020304" pitchFamily="18" charset="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020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520436"/>
          </a:xfrm>
        </p:spPr>
        <p:txBody>
          <a:bodyPr>
            <a:normAutofit fontScale="90000"/>
          </a:bodyPr>
          <a:lstStyle/>
          <a:p>
            <a:r>
              <a:rPr lang="en-US" b="1" dirty="0">
                <a:latin typeface="Times New Roman" panose="02020603050405020304" pitchFamily="18" charset="0"/>
                <a:cs typeface="Times New Roman" panose="02020603050405020304" pitchFamily="18" charset="0"/>
              </a:rPr>
              <a:t>Act 2017-405 (HB346)</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I</a:t>
            </a:r>
            <a:r>
              <a:rPr lang="en-US" b="1" dirty="0" smtClean="0">
                <a:latin typeface="Times New Roman" panose="02020603050405020304" pitchFamily="18" charset="0"/>
                <a:cs typeface="Times New Roman" panose="02020603050405020304" pitchFamily="18" charset="0"/>
              </a:rPr>
              <a:t>ndividual Income Tax Simplified Short Form Filing Act</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6274" y="2204185"/>
            <a:ext cx="10472286" cy="3907857"/>
          </a:xfrm>
        </p:spPr>
        <p:txBody>
          <a:bodyPr>
            <a:noAutofit/>
          </a:bodyPr>
          <a:lstStyle/>
          <a:p>
            <a:endParaRPr lang="en-US" sz="200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To qualify for the simplified short form, filers must be Alabama residents filing either single or married filing a joint return meeting the following requirements:</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 Alabama gross income of less than $100,000</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Zero dollars of non-wage income (interest, dividends, retirement, pension, rents, royalties, gains, etc.)</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No dependent deduction</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No itemized deductions</a:t>
            </a:r>
          </a:p>
          <a:p>
            <a:pPr marL="0" indent="0">
              <a:buNone/>
            </a:pPr>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4802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2310063"/>
            <a:ext cx="9601196" cy="192504"/>
          </a:xfrm>
        </p:spPr>
        <p:txBody>
          <a:bodyPr>
            <a:normAutofit fontScale="90000"/>
          </a:bodyPr>
          <a:lstStyle/>
          <a:p>
            <a:r>
              <a:rPr lang="en-US" b="1" dirty="0">
                <a:latin typeface="Times New Roman" panose="02020603050405020304" pitchFamily="18" charset="0"/>
                <a:cs typeface="Times New Roman" panose="02020603050405020304" pitchFamily="18" charset="0"/>
              </a:rPr>
              <a:t>Act 2017-405 (HB346)</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I</a:t>
            </a:r>
            <a:r>
              <a:rPr lang="en-US" b="1" dirty="0" smtClean="0">
                <a:latin typeface="Times New Roman" panose="02020603050405020304" pitchFamily="18" charset="0"/>
                <a:cs typeface="Times New Roman" panose="02020603050405020304" pitchFamily="18" charset="0"/>
              </a:rPr>
              <a:t>ndividual Income Tax Simplified Short Form Filing Act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295400" y="2502567"/>
            <a:ext cx="9783277" cy="3676852"/>
          </a:xfrm>
        </p:spPr>
        <p:txBody>
          <a:bodyPr>
            <a:noAutofit/>
          </a:bodyPr>
          <a:lstStyle/>
          <a:p>
            <a:pPr marL="0" indent="0">
              <a:buNone/>
            </a:pPr>
            <a:r>
              <a:rPr lang="en-US" sz="2800" dirty="0" smtClean="0">
                <a:latin typeface="Times New Roman" panose="02020603050405020304" pitchFamily="18" charset="0"/>
                <a:cs typeface="Times New Roman" panose="02020603050405020304" pitchFamily="18" charset="0"/>
              </a:rPr>
              <a:t>Continued:</a:t>
            </a:r>
          </a:p>
          <a:p>
            <a:pPr>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No </a:t>
            </a:r>
            <a:r>
              <a:rPr lang="en-US" sz="2800" dirty="0">
                <a:latin typeface="Times New Roman" panose="02020603050405020304" pitchFamily="18" charset="0"/>
                <a:cs typeface="Times New Roman" panose="02020603050405020304" pitchFamily="18" charset="0"/>
              </a:rPr>
              <a:t>adjustments to income</a:t>
            </a:r>
          </a:p>
          <a:p>
            <a:pPr>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No federal income tax deduction  </a:t>
            </a:r>
          </a:p>
          <a:p>
            <a:pPr>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No income tax credits</a:t>
            </a:r>
          </a:p>
          <a:p>
            <a:pPr>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Filer is not required to make estimated income tax payments</a:t>
            </a:r>
          </a:p>
          <a:p>
            <a:pPr>
              <a:buFont typeface="Wingdings" panose="05000000000000000000" pitchFamily="2" charset="2"/>
              <a:buChar char="ü"/>
            </a:pPr>
            <a:r>
              <a:rPr lang="en-US" sz="2800" dirty="0" smtClean="0">
                <a:latin typeface="Times New Roman" panose="02020603050405020304" pitchFamily="18" charset="0"/>
                <a:cs typeface="Times New Roman" panose="02020603050405020304" pitchFamily="18" charset="0"/>
              </a:rPr>
              <a:t>Not claiming any gains or losses</a:t>
            </a:r>
          </a:p>
          <a:p>
            <a:pPr>
              <a:buFont typeface="Wingdings" panose="05000000000000000000" pitchFamily="2" charset="2"/>
              <a:buChar char="ü"/>
            </a:pP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126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2310063"/>
            <a:ext cx="9601196" cy="192504"/>
          </a:xfrm>
        </p:spPr>
        <p:txBody>
          <a:bodyPr>
            <a:normAutofit fontScale="90000"/>
          </a:bodyPr>
          <a:lstStyle/>
          <a:p>
            <a:r>
              <a:rPr lang="en-US" b="1" dirty="0">
                <a:latin typeface="Times New Roman" panose="02020603050405020304" pitchFamily="18" charset="0"/>
                <a:cs typeface="Times New Roman" panose="02020603050405020304" pitchFamily="18" charset="0"/>
              </a:rPr>
              <a:t>Act 2017-405 (HB346)</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I</a:t>
            </a:r>
            <a:r>
              <a:rPr lang="en-US" b="1" dirty="0" smtClean="0">
                <a:latin typeface="Times New Roman" panose="02020603050405020304" pitchFamily="18" charset="0"/>
                <a:cs typeface="Times New Roman" panose="02020603050405020304" pitchFamily="18" charset="0"/>
              </a:rPr>
              <a:t>ndividual Income Tax Simplified Short Form Filing Act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295400" y="2502567"/>
            <a:ext cx="9783277" cy="3676852"/>
          </a:xfrm>
        </p:spPr>
        <p:txBody>
          <a:bodyPr>
            <a:noAutofit/>
          </a:bodyPr>
          <a:lstStyle/>
          <a:p>
            <a:pPr marL="0" indent="0">
              <a:buNone/>
            </a:pPr>
            <a:endParaRPr lang="en-US" sz="20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only deductions allowed a taxpayer using the simplified short form will be the standard deduction and a personal exemption as follows:</a:t>
            </a:r>
          </a:p>
          <a:p>
            <a:pPr>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The standard deduction allowed single filers will be the greater of $2,250 or the standard deduction allowed by 40-18-15.</a:t>
            </a:r>
          </a:p>
          <a:p>
            <a:pPr>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The standard deduction allowed taxpayers filing married filing joint will be the greater of $4,500 or the standard deduction allowed by 40-18-15.</a:t>
            </a:r>
          </a:p>
          <a:p>
            <a:pPr>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The personal exemption will be allowed in accordance with 40-18-19, $1500 for single filers and $3,000 for those filing married filing joint. </a:t>
            </a:r>
          </a:p>
          <a:p>
            <a:pPr>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847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1068404"/>
            <a:ext cx="9601196" cy="1217595"/>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Prior Year Credits </a:t>
            </a:r>
            <a:r>
              <a:rPr lang="en-US" b="1" dirty="0">
                <a:latin typeface="Times New Roman" panose="02020603050405020304" pitchFamily="18" charset="0"/>
                <a:cs typeface="Times New Roman" panose="02020603050405020304" pitchFamily="18" charset="0"/>
              </a:rPr>
              <a:t>A</a:t>
            </a:r>
            <a:r>
              <a:rPr lang="en-US" b="1" dirty="0" smtClean="0">
                <a:latin typeface="Times New Roman" panose="02020603050405020304" pitchFamily="18" charset="0"/>
                <a:cs typeface="Times New Roman" panose="02020603050405020304" pitchFamily="18" charset="0"/>
              </a:rPr>
              <a:t>ffecting </a:t>
            </a:r>
            <a:r>
              <a:rPr lang="en-US" b="1" u="sng" dirty="0" smtClean="0">
                <a:latin typeface="Times New Roman" panose="02020603050405020304" pitchFamily="18" charset="0"/>
                <a:cs typeface="Times New Roman" panose="02020603050405020304" pitchFamily="18" charset="0"/>
              </a:rPr>
              <a:t>2017</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Returns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25000" lnSpcReduction="20000"/>
          </a:bodyPr>
          <a:lstStyle/>
          <a:p>
            <a:r>
              <a:rPr lang="en-US" sz="9600" dirty="0" smtClean="0">
                <a:latin typeface="Times New Roman" panose="02020603050405020304" pitchFamily="18" charset="0"/>
                <a:cs typeface="Times New Roman" panose="02020603050405020304" pitchFamily="18" charset="0"/>
              </a:rPr>
              <a:t>Act 2011-551 Full Employment Act of 2011</a:t>
            </a:r>
          </a:p>
          <a:p>
            <a:r>
              <a:rPr lang="en-US" sz="9600" dirty="0" smtClean="0">
                <a:latin typeface="Times New Roman" panose="02020603050405020304" pitchFamily="18" charset="0"/>
                <a:cs typeface="Times New Roman" panose="02020603050405020304" pitchFamily="18" charset="0"/>
              </a:rPr>
              <a:t>Act 2011-689 Neighborhood Infrastructure Incentive Plan Credit</a:t>
            </a:r>
          </a:p>
          <a:p>
            <a:r>
              <a:rPr lang="en-US" sz="9600" dirty="0" smtClean="0">
                <a:latin typeface="Times New Roman" panose="02020603050405020304" pitchFamily="18" charset="0"/>
                <a:cs typeface="Times New Roman" panose="02020603050405020304" pitchFamily="18" charset="0"/>
              </a:rPr>
              <a:t>Act 2012-168 Heroes for Hire Tax Credit</a:t>
            </a:r>
          </a:p>
          <a:p>
            <a:r>
              <a:rPr lang="en-US" sz="9600" dirty="0" smtClean="0">
                <a:latin typeface="Times New Roman" panose="02020603050405020304" pitchFamily="18" charset="0"/>
                <a:cs typeface="Times New Roman" panose="02020603050405020304" pitchFamily="18" charset="0"/>
              </a:rPr>
              <a:t>Act 2012-391 Irrigation /Reservoir System Tax Credit</a:t>
            </a:r>
          </a:p>
          <a:p>
            <a:r>
              <a:rPr lang="en-US" sz="9600" dirty="0" smtClean="0">
                <a:latin typeface="Times New Roman" panose="02020603050405020304" pitchFamily="18" charset="0"/>
                <a:cs typeface="Times New Roman" panose="02020603050405020304" pitchFamily="18" charset="0"/>
              </a:rPr>
              <a:t>Act 2013-64 School Transfer Credit – AAA Credit and SGO Donation Credit – Scholarship Granting Organization</a:t>
            </a:r>
          </a:p>
          <a:p>
            <a:r>
              <a:rPr lang="en-US" sz="9600" dirty="0" smtClean="0">
                <a:latin typeface="Times New Roman" panose="02020603050405020304" pitchFamily="18" charset="0"/>
                <a:cs typeface="Times New Roman" panose="02020603050405020304" pitchFamily="18" charset="0"/>
              </a:rPr>
              <a:t>Act 2013-241 Historic Rehabilitation Tax Credit</a:t>
            </a:r>
          </a:p>
          <a:p>
            <a:r>
              <a:rPr lang="en-US" sz="9600" dirty="0" smtClean="0">
                <a:latin typeface="Times New Roman" panose="02020603050405020304" pitchFamily="18" charset="0"/>
                <a:cs typeface="Times New Roman" panose="02020603050405020304" pitchFamily="18" charset="0"/>
              </a:rPr>
              <a:t>2014-147 Career Technical Dual Enrollment Credit	</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1781740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1068404"/>
            <a:ext cx="9601196" cy="1217595"/>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Prior Year Credits Affecting </a:t>
            </a:r>
            <a:r>
              <a:rPr lang="en-US" b="1" u="sng" dirty="0" smtClean="0">
                <a:latin typeface="Times New Roman" panose="02020603050405020304" pitchFamily="18" charset="0"/>
                <a:cs typeface="Times New Roman" panose="02020603050405020304" pitchFamily="18" charset="0"/>
              </a:rPr>
              <a:t>2017</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Returns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Act 2014-413 Adoption Credit</a:t>
            </a:r>
          </a:p>
          <a:p>
            <a:r>
              <a:rPr lang="en-US" dirty="0" smtClean="0">
                <a:latin typeface="Times New Roman" panose="02020603050405020304" pitchFamily="18" charset="0"/>
                <a:cs typeface="Times New Roman" panose="02020603050405020304" pitchFamily="18" charset="0"/>
              </a:rPr>
              <a:t>Act 2015-027 Alabama Jobs Act Credit </a:t>
            </a:r>
          </a:p>
          <a:p>
            <a:r>
              <a:rPr lang="en-US" dirty="0" smtClean="0">
                <a:latin typeface="Times New Roman" panose="02020603050405020304" pitchFamily="18" charset="0"/>
                <a:cs typeface="Times New Roman" panose="02020603050405020304" pitchFamily="18" charset="0"/>
              </a:rPr>
              <a:t>Act 2016-102 Alabama Renewal Act (Port Credit and Growing Alabama Act Credit)</a:t>
            </a:r>
          </a:p>
          <a:p>
            <a:r>
              <a:rPr lang="en-US" dirty="0" smtClean="0">
                <a:latin typeface="Times New Roman" panose="02020603050405020304" pitchFamily="18" charset="0"/>
                <a:cs typeface="Times New Roman" panose="02020603050405020304" pitchFamily="18" charset="0"/>
              </a:rPr>
              <a:t>Act 2016-188 Alabama Small Business and Agribusiness Jobs Act</a:t>
            </a:r>
          </a:p>
          <a:p>
            <a:r>
              <a:rPr lang="en-US" dirty="0" smtClean="0">
                <a:latin typeface="Times New Roman" panose="02020603050405020304" pitchFamily="18" charset="0"/>
                <a:cs typeface="Times New Roman" panose="02020603050405020304" pitchFamily="18" charset="0"/>
              </a:rPr>
              <a:t>Act 2016-314 Apprenticeship Tax Credit of 2016</a:t>
            </a:r>
          </a:p>
          <a:p>
            <a:r>
              <a:rPr lang="en-US" dirty="0" smtClean="0">
                <a:latin typeface="Times New Roman" panose="02020603050405020304" pitchFamily="18" charset="0"/>
                <a:cs typeface="Times New Roman" panose="02020603050405020304" pitchFamily="18" charset="0"/>
              </a:rPr>
              <a:t>Act 2016-321 Alabama Jobs Act Credit of 2015	</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1145481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What’s New from the 2017 Regular Session of the Alabama Legislature?</a:t>
            </a:r>
            <a:endParaRPr lang="en-US"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5960" y="2557463"/>
            <a:ext cx="8510258" cy="3562680"/>
          </a:xfrm>
        </p:spPr>
      </p:pic>
    </p:spTree>
    <p:extLst>
      <p:ext uri="{BB962C8B-B14F-4D97-AF65-F5344CB8AC3E}">
        <p14:creationId xmlns:p14="http://schemas.microsoft.com/office/powerpoint/2010/main" val="3718405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1068404"/>
            <a:ext cx="9601196" cy="1217595"/>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Prior Year Acts Effective for </a:t>
            </a:r>
            <a:r>
              <a:rPr lang="en-US" b="1" u="sng" dirty="0" smtClean="0">
                <a:latin typeface="Times New Roman" panose="02020603050405020304" pitchFamily="18" charset="0"/>
                <a:cs typeface="Times New Roman" panose="02020603050405020304" pitchFamily="18" charset="0"/>
              </a:rPr>
              <a:t>2018</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Returns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Act 2016-345 Health Savings Account Contributions deductions (HSA’s)</a:t>
            </a:r>
          </a:p>
          <a:p>
            <a:r>
              <a:rPr lang="en-US" dirty="0" smtClean="0">
                <a:latin typeface="Times New Roman" panose="02020603050405020304" pitchFamily="18" charset="0"/>
                <a:cs typeface="Times New Roman" panose="02020603050405020304" pitchFamily="18" charset="0"/>
              </a:rPr>
              <a:t>Act 2017-352 </a:t>
            </a:r>
            <a:r>
              <a:rPr lang="en-US" dirty="0">
                <a:latin typeface="Times New Roman" panose="02020603050405020304" pitchFamily="18" charset="0"/>
                <a:cs typeface="Times New Roman" panose="02020603050405020304" pitchFamily="18" charset="0"/>
              </a:rPr>
              <a:t>Irrigation and Reservoir System Credit</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3348806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Act 2013-088</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Red Tape Reduction Act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298447" y="2560321"/>
            <a:ext cx="4986849" cy="3310127"/>
          </a:xfrm>
        </p:spPr>
        <p:txBody>
          <a:bodyPr>
            <a:noAutofit/>
          </a:bodyPr>
          <a:lstStyle/>
          <a:p>
            <a:r>
              <a:rPr lang="en-US" sz="1900" dirty="0" smtClean="0">
                <a:latin typeface="Times New Roman" panose="02020603050405020304" pitchFamily="18" charset="0"/>
                <a:cs typeface="Times New Roman" panose="02020603050405020304" pitchFamily="18" charset="0"/>
              </a:rPr>
              <a:t>Requires Business Rules be reviewed every 5 years</a:t>
            </a:r>
          </a:p>
          <a:p>
            <a:r>
              <a:rPr lang="en-US" sz="1900" dirty="0" smtClean="0">
                <a:latin typeface="Times New Roman" panose="02020603050405020304" pitchFamily="18" charset="0"/>
                <a:cs typeface="Times New Roman" panose="02020603050405020304" pitchFamily="18" charset="0"/>
              </a:rPr>
              <a:t>Steps currently underway to review all existing rules to bring the Department into compliance before the first deadline of July 2018. </a:t>
            </a:r>
          </a:p>
          <a:p>
            <a:r>
              <a:rPr lang="en-US" sz="1900" b="1" dirty="0" smtClean="0">
                <a:latin typeface="Times New Roman" panose="02020603050405020304" pitchFamily="18" charset="0"/>
                <a:cs typeface="Times New Roman" panose="02020603050405020304" pitchFamily="18" charset="0"/>
              </a:rPr>
              <a:t>Important</a:t>
            </a:r>
            <a:r>
              <a:rPr lang="en-US" sz="1900" dirty="0" smtClean="0">
                <a:latin typeface="Times New Roman" panose="02020603050405020304" pitchFamily="18" charset="0"/>
                <a:cs typeface="Times New Roman" panose="02020603050405020304" pitchFamily="18" charset="0"/>
              </a:rPr>
              <a:t>: Managers should be reviewing all business rules which apply to them and making the appropriate response in Lotus Notes as to whether they need to be amended, repealed, or no change (reviewed).</a:t>
            </a:r>
          </a:p>
          <a:p>
            <a:endParaRPr lang="en-US" sz="2000" dirty="0"/>
          </a:p>
        </p:txBody>
      </p:sp>
      <p:pic>
        <p:nvPicPr>
          <p:cNvPr id="5" name="Picture 2" descr="C:\Users\tamera.harrell\AppData\Local\Microsoft\Windows\Temporary Internet Files\Content.IE5\4V52HEQ1\MC900441740[1].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95034" y="2560321"/>
            <a:ext cx="3204926" cy="361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3836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524000" y="972152"/>
            <a:ext cx="8229600" cy="1336482"/>
          </a:xfrm>
        </p:spPr>
        <p:txBody>
          <a:bodyPr>
            <a:normAutofit fontScale="90000"/>
          </a:bodyPr>
          <a:lstStyle/>
          <a:p>
            <a:pPr eaLnBrk="1" hangingPunct="1"/>
            <a:r>
              <a:rPr lang="en-US" altLang="en-US" sz="4800" dirty="0"/>
              <a:t>  </a:t>
            </a:r>
            <a:r>
              <a:rPr lang="en-US" altLang="en-US" sz="5300" b="1" dirty="0">
                <a:latin typeface="Times New Roman" panose="02020603050405020304" pitchFamily="18" charset="0"/>
                <a:cs typeface="Times New Roman" panose="02020603050405020304" pitchFamily="18" charset="0"/>
              </a:rPr>
              <a:t>Electronic Filing Information</a:t>
            </a:r>
            <a:br>
              <a:rPr lang="en-US" altLang="en-US" sz="5300" b="1" dirty="0">
                <a:latin typeface="Times New Roman" panose="02020603050405020304" pitchFamily="18" charset="0"/>
                <a:cs typeface="Times New Roman" panose="02020603050405020304" pitchFamily="18" charset="0"/>
              </a:rPr>
            </a:br>
            <a:endParaRPr lang="en-US" altLang="en-US" sz="5300" b="1" dirty="0">
              <a:latin typeface="Times New Roman" panose="02020603050405020304" pitchFamily="18" charset="0"/>
              <a:cs typeface="Times New Roman" panose="02020603050405020304" pitchFamily="18" charset="0"/>
            </a:endParaRPr>
          </a:p>
        </p:txBody>
      </p:sp>
      <p:pic>
        <p:nvPicPr>
          <p:cNvPr id="573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267" y="2091867"/>
            <a:ext cx="59356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34994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4800" b="1" dirty="0">
                <a:latin typeface="Times New Roman" panose="02020603050405020304" pitchFamily="18" charset="0"/>
                <a:cs typeface="Times New Roman" panose="02020603050405020304" pitchFamily="18" charset="0"/>
              </a:rPr>
              <a:t>My Alabama Taxes</a:t>
            </a:r>
          </a:p>
        </p:txBody>
      </p:sp>
      <p:pic>
        <p:nvPicPr>
          <p:cNvPr id="15364"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53414" y="2492943"/>
            <a:ext cx="4178012" cy="3705726"/>
          </a:xfrm>
        </p:spPr>
      </p:pic>
      <p:sp>
        <p:nvSpPr>
          <p:cNvPr id="15363" name="Text Placeholder 2"/>
          <p:cNvSpPr>
            <a:spLocks noGrp="1"/>
          </p:cNvSpPr>
          <p:nvPr>
            <p:ph sz="half" idx="2"/>
          </p:nvPr>
        </p:nvSpPr>
        <p:spPr/>
        <p:txBody>
          <a:bodyPr>
            <a:normAutofit fontScale="85000" lnSpcReduction="20000"/>
          </a:bodyPr>
          <a:lstStyle/>
          <a:p>
            <a:r>
              <a:rPr lang="en-US" altLang="en-US" sz="2500" dirty="0" smtClean="0">
                <a:latin typeface="Times New Roman" panose="02020603050405020304" pitchFamily="18" charset="0"/>
                <a:cs typeface="Times New Roman" panose="02020603050405020304" pitchFamily="18" charset="0"/>
              </a:rPr>
              <a:t>ADOR continues to offer a FREE electronic filing option to individual Alabama taxpayers filing a state tax return.</a:t>
            </a:r>
          </a:p>
          <a:p>
            <a:r>
              <a:rPr lang="en-US" altLang="en-US" sz="2500" dirty="0" smtClean="0">
                <a:latin typeface="Times New Roman" panose="02020603050405020304" pitchFamily="18" charset="0"/>
                <a:cs typeface="Times New Roman" panose="02020603050405020304" pitchFamily="18" charset="0"/>
              </a:rPr>
              <a:t>No income limitations or other qualifications must be met to take advantage of this free online filing system.</a:t>
            </a:r>
          </a:p>
          <a:p>
            <a:r>
              <a:rPr lang="en-US" altLang="en-US" sz="2500" dirty="0" smtClean="0">
                <a:latin typeface="Times New Roman" panose="02020603050405020304" pitchFamily="18" charset="0"/>
                <a:cs typeface="Times New Roman" panose="02020603050405020304" pitchFamily="18" charset="0"/>
              </a:rPr>
              <a:t>Go to </a:t>
            </a:r>
            <a:r>
              <a:rPr lang="en-US" altLang="en-US" sz="2500" b="1" dirty="0" smtClean="0">
                <a:latin typeface="Times New Roman" panose="02020603050405020304" pitchFamily="18" charset="0"/>
                <a:cs typeface="Times New Roman" panose="02020603050405020304" pitchFamily="18" charset="0"/>
                <a:hlinkClick r:id="rId4"/>
              </a:rPr>
              <a:t>www.myalabamataxes.alabama.gov</a:t>
            </a:r>
            <a:r>
              <a:rPr lang="en-US" altLang="en-US" sz="2500" b="1" dirty="0" smtClean="0">
                <a:latin typeface="Times New Roman" panose="02020603050405020304" pitchFamily="18" charset="0"/>
                <a:cs typeface="Times New Roman" panose="02020603050405020304" pitchFamily="18" charset="0"/>
              </a:rPr>
              <a:t> </a:t>
            </a:r>
            <a:r>
              <a:rPr lang="en-US" altLang="en-US" sz="2500" dirty="0" smtClean="0">
                <a:latin typeface="Times New Roman" panose="02020603050405020304" pitchFamily="18" charset="0"/>
                <a:cs typeface="Times New Roman" panose="02020603050405020304" pitchFamily="18" charset="0"/>
              </a:rPr>
              <a:t>to sign up and efile. </a:t>
            </a:r>
          </a:p>
          <a:p>
            <a:endParaRPr lang="en-US" altLang="en-US" b="1" dirty="0" smtClean="0">
              <a:cs typeface="Arial" panose="020B0604020202020204" pitchFamily="34" charset="0"/>
            </a:endParaRPr>
          </a:p>
        </p:txBody>
      </p:sp>
    </p:spTree>
    <p:extLst>
      <p:ext uri="{BB962C8B-B14F-4D97-AF65-F5344CB8AC3E}">
        <p14:creationId xmlns:p14="http://schemas.microsoft.com/office/powerpoint/2010/main" val="1051951171"/>
      </p:ext>
    </p:extLst>
  </p:cSld>
  <p:clrMapOvr>
    <a:masterClrMapping/>
  </p:clrMapOvr>
  <p:transition spd="slow" advTm="1500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4210" name="Title 1"/>
          <p:cNvSpPr>
            <a:spLocks noGrp="1"/>
          </p:cNvSpPr>
          <p:nvPr>
            <p:ph type="title"/>
          </p:nvPr>
        </p:nvSpPr>
        <p:spPr/>
        <p:txBody>
          <a:bodyPr>
            <a:normAutofit fontScale="90000"/>
          </a:bodyPr>
          <a:lstStyle/>
          <a:p>
            <a:pPr eaLnBrk="1" hangingPunct="1"/>
            <a:r>
              <a:rPr lang="en-US" altLang="en-US" sz="4800" b="1" dirty="0">
                <a:solidFill>
                  <a:schemeClr val="tx1"/>
                </a:solidFill>
                <a:latin typeface="Times New Roman" panose="02020603050405020304" pitchFamily="18" charset="0"/>
                <a:cs typeface="Times New Roman" panose="02020603050405020304" pitchFamily="18" charset="0"/>
              </a:rPr>
              <a:t>Electronically Filed Returns</a:t>
            </a:r>
            <a:br>
              <a:rPr lang="en-US" altLang="en-US" sz="4800" b="1" dirty="0">
                <a:solidFill>
                  <a:schemeClr val="tx1"/>
                </a:solidFill>
                <a:latin typeface="Times New Roman" panose="02020603050405020304" pitchFamily="18" charset="0"/>
                <a:cs typeface="Times New Roman" panose="02020603050405020304" pitchFamily="18" charset="0"/>
              </a:rPr>
            </a:br>
            <a:r>
              <a:rPr lang="en-US" altLang="en-US" sz="3200" b="1" dirty="0">
                <a:solidFill>
                  <a:schemeClr val="tx1"/>
                </a:solidFill>
              </a:rPr>
              <a:t>  </a:t>
            </a:r>
            <a:endParaRPr lang="en-US" altLang="en-US" sz="3200" b="1" dirty="0">
              <a:solidFill>
                <a:srgbClr val="FF0000"/>
              </a:solidFill>
            </a:endParaRPr>
          </a:p>
        </p:txBody>
      </p:sp>
      <p:pic>
        <p:nvPicPr>
          <p:cNvPr id="94212"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98575" y="2883773"/>
            <a:ext cx="4718050" cy="2663667"/>
          </a:xfrm>
        </p:spPr>
      </p:pic>
      <p:sp>
        <p:nvSpPr>
          <p:cNvPr id="19459" name="Text Placeholder 2"/>
          <p:cNvSpPr>
            <a:spLocks noGrp="1"/>
          </p:cNvSpPr>
          <p:nvPr>
            <p:ph sz="half" idx="2"/>
          </p:nvPr>
        </p:nvSpPr>
        <p:spPr>
          <a:xfrm>
            <a:off x="6181344" y="2883772"/>
            <a:ext cx="4718304" cy="2986675"/>
          </a:xfrm>
        </p:spPr>
        <p:txBody>
          <a:bodyPr>
            <a:normAutofit/>
          </a:bodyPr>
          <a:lstStyle/>
          <a:p>
            <a:pPr marL="0" indent="0" algn="ctr">
              <a:spcBef>
                <a:spcPts val="580"/>
              </a:spcBef>
              <a:spcAft>
                <a:spcPts val="0"/>
              </a:spcAft>
              <a:buNone/>
              <a:defRPr/>
            </a:pPr>
            <a:r>
              <a:rPr lang="en-US" b="1" dirty="0" smtClean="0">
                <a:latin typeface="Times New Roman" panose="02020603050405020304" pitchFamily="18" charset="0"/>
                <a:cs typeface="Times New Roman" panose="02020603050405020304" pitchFamily="18" charset="0"/>
              </a:rPr>
              <a:t>As of  January 1, 2018-Individual Income Tax Returns:</a:t>
            </a:r>
          </a:p>
          <a:p>
            <a:pPr marL="303213" lvl="1" indent="0">
              <a:spcBef>
                <a:spcPts val="370"/>
              </a:spcBef>
              <a:spcAft>
                <a:spcPts val="0"/>
              </a:spcAft>
              <a:buNone/>
              <a:defRPr/>
            </a:pPr>
            <a:endParaRPr lang="en-US" dirty="0" smtClean="0">
              <a:solidFill>
                <a:srgbClr val="FF0000"/>
              </a:solidFill>
              <a:latin typeface="Times New Roman" panose="02020603050405020304" pitchFamily="18" charset="0"/>
              <a:cs typeface="Times New Roman" panose="02020603050405020304" pitchFamily="18" charset="0"/>
            </a:endParaRPr>
          </a:p>
          <a:p>
            <a:pPr marL="303213" lvl="1" indent="0">
              <a:spcBef>
                <a:spcPts val="370"/>
              </a:spcBef>
              <a:spcAft>
                <a:spcPts val="0"/>
              </a:spcAft>
              <a:buNone/>
              <a:defRPr/>
            </a:pPr>
            <a:r>
              <a:rPr lang="en-US" dirty="0" smtClean="0">
                <a:solidFill>
                  <a:schemeClr val="tx1"/>
                </a:solidFill>
                <a:latin typeface="Times New Roman" panose="02020603050405020304" pitchFamily="18" charset="0"/>
                <a:cs typeface="Times New Roman" panose="02020603050405020304" pitchFamily="18" charset="0"/>
              </a:rPr>
              <a:t>1,685,717 returns have been filed electronically</a:t>
            </a:r>
          </a:p>
          <a:p>
            <a:pPr marL="303213" lvl="1" indent="0">
              <a:spcBef>
                <a:spcPts val="370"/>
              </a:spcBef>
              <a:spcAft>
                <a:spcPts val="0"/>
              </a:spcAft>
              <a:buNone/>
              <a:defRPr/>
            </a:pPr>
            <a:endParaRPr lang="en-US" dirty="0">
              <a:solidFill>
                <a:schemeClr val="tx1"/>
              </a:solidFill>
              <a:latin typeface="Times New Roman" panose="02020603050405020304" pitchFamily="18" charset="0"/>
              <a:cs typeface="Times New Roman" panose="02020603050405020304" pitchFamily="18" charset="0"/>
            </a:endParaRPr>
          </a:p>
          <a:p>
            <a:pPr marL="262890" lvl="1" indent="0">
              <a:spcBef>
                <a:spcPts val="370"/>
              </a:spcBef>
              <a:spcAft>
                <a:spcPts val="0"/>
              </a:spcAft>
              <a:buNone/>
              <a:defRPr/>
            </a:pPr>
            <a:r>
              <a:rPr lang="en-US" dirty="0" smtClean="0">
                <a:solidFill>
                  <a:schemeClr val="tx1"/>
                </a:solidFill>
                <a:latin typeface="Times New Roman" panose="02020603050405020304" pitchFamily="18" charset="0"/>
                <a:cs typeface="Times New Roman" panose="02020603050405020304" pitchFamily="18" charset="0"/>
              </a:rPr>
              <a:t>65.459% of returns filed have been refund returns</a:t>
            </a:r>
          </a:p>
          <a:p>
            <a:pPr marL="274320" indent="-274320">
              <a:spcBef>
                <a:spcPts val="580"/>
              </a:spcBef>
              <a:spcAft>
                <a:spcPts val="0"/>
              </a:spcAft>
              <a:buFont typeface="Wingdings 2"/>
              <a:buChar char=""/>
              <a:defRPr/>
            </a:pPr>
            <a:endParaRPr lang="en-US" dirty="0" smtClean="0"/>
          </a:p>
        </p:txBody>
      </p:sp>
    </p:spTree>
    <p:extLst>
      <p:ext uri="{BB962C8B-B14F-4D97-AF65-F5344CB8AC3E}">
        <p14:creationId xmlns:p14="http://schemas.microsoft.com/office/powerpoint/2010/main" val="780148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1295402" y="757991"/>
            <a:ext cx="9601196" cy="842210"/>
          </a:xfrm>
        </p:spPr>
        <p:txBody>
          <a:bodyPr>
            <a:normAutofit fontScale="90000"/>
          </a:bodyPr>
          <a:lstStyle/>
          <a:p>
            <a:pPr>
              <a:defRPr/>
            </a:pPr>
            <a:r>
              <a:rPr lang="en-US" sz="3600" b="1" dirty="0">
                <a:solidFill>
                  <a:schemeClr val="tx1"/>
                </a:solidFill>
                <a:latin typeface="Candara" pitchFamily="34" charset="0"/>
              </a:rPr>
              <a:t/>
            </a:r>
            <a:br>
              <a:rPr lang="en-US" sz="3600" b="1" dirty="0">
                <a:solidFill>
                  <a:schemeClr val="tx1"/>
                </a:solidFill>
                <a:latin typeface="Candara" pitchFamily="34" charset="0"/>
              </a:rPr>
            </a:br>
            <a:r>
              <a:rPr lang="en-US" sz="3600" b="1" dirty="0">
                <a:solidFill>
                  <a:schemeClr val="tx1"/>
                </a:solidFill>
                <a:latin typeface="Times New Roman" panose="02020603050405020304" pitchFamily="18" charset="0"/>
                <a:cs typeface="Times New Roman" panose="02020603050405020304" pitchFamily="18" charset="0"/>
              </a:rPr>
              <a:t>Electronically Filed Business MeF </a:t>
            </a:r>
            <a:r>
              <a:rPr lang="en-US" sz="3600" b="1" dirty="0" smtClean="0">
                <a:solidFill>
                  <a:schemeClr val="tx1"/>
                </a:solidFill>
                <a:latin typeface="Times New Roman" panose="02020603050405020304" pitchFamily="18" charset="0"/>
                <a:cs typeface="Times New Roman" panose="02020603050405020304" pitchFamily="18" charset="0"/>
              </a:rPr>
              <a:t>Returns</a:t>
            </a:r>
            <a:r>
              <a:rPr lang="en-US" sz="3600" b="1" dirty="0">
                <a:solidFill>
                  <a:schemeClr val="tx1"/>
                </a:solidFill>
                <a:latin typeface="Times New Roman" panose="02020603050405020304" pitchFamily="18" charset="0"/>
                <a:cs typeface="Times New Roman" panose="02020603050405020304" pitchFamily="18" charset="0"/>
              </a:rPr>
              <a:t/>
            </a:r>
            <a:br>
              <a:rPr lang="en-US" sz="3600" b="1"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Candara" pitchFamily="34" charset="0"/>
              </a:rPr>
              <a:t/>
            </a:r>
            <a:br>
              <a:rPr lang="en-US" sz="3200" b="1" dirty="0">
                <a:solidFill>
                  <a:schemeClr val="tx1"/>
                </a:solidFill>
                <a:latin typeface="Candara" pitchFamily="34" charset="0"/>
              </a:rPr>
            </a:br>
            <a:endParaRPr lang="en-US" sz="3200" b="1" dirty="0">
              <a:solidFill>
                <a:schemeClr val="tx1"/>
              </a:solidFill>
              <a:latin typeface="Candara"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1959775"/>
              </p:ext>
            </p:extLst>
          </p:nvPr>
        </p:nvGraphicFramePr>
        <p:xfrm>
          <a:off x="1295401" y="1804736"/>
          <a:ext cx="9601197" cy="4054648"/>
        </p:xfrm>
        <a:graphic>
          <a:graphicData uri="http://schemas.openxmlformats.org/drawingml/2006/table">
            <a:tbl>
              <a:tblPr firstRow="1" bandRow="1">
                <a:tableStyleId>{5C22544A-7EE6-4342-B048-85BDC9FD1C3A}</a:tableStyleId>
              </a:tblPr>
              <a:tblGrid>
                <a:gridCol w="3200399"/>
                <a:gridCol w="3200399"/>
                <a:gridCol w="3200399"/>
              </a:tblGrid>
              <a:tr h="400459">
                <a:tc>
                  <a:txBody>
                    <a:bodyPr/>
                    <a:lstStyle/>
                    <a:p>
                      <a:r>
                        <a:rPr lang="en-US" dirty="0" smtClean="0"/>
                        <a:t>Form Type</a:t>
                      </a:r>
                      <a:endParaRPr lang="en-US" dirty="0"/>
                    </a:p>
                  </a:txBody>
                  <a:tcPr marL="163039" marR="163039">
                    <a:solidFill>
                      <a:srgbClr val="FFC000"/>
                    </a:solidFill>
                  </a:tcPr>
                </a:tc>
                <a:tc>
                  <a:txBody>
                    <a:bodyPr/>
                    <a:lstStyle/>
                    <a:p>
                      <a:r>
                        <a:rPr lang="en-US" dirty="0" smtClean="0"/>
                        <a:t>Total Received</a:t>
                      </a:r>
                      <a:endParaRPr lang="en-US" dirty="0"/>
                    </a:p>
                  </a:txBody>
                  <a:tcPr marL="163039" marR="163039">
                    <a:solidFill>
                      <a:srgbClr val="FFC000"/>
                    </a:solidFill>
                  </a:tcPr>
                </a:tc>
                <a:tc>
                  <a:txBody>
                    <a:bodyPr/>
                    <a:lstStyle/>
                    <a:p>
                      <a:r>
                        <a:rPr lang="en-US" dirty="0" smtClean="0"/>
                        <a:t>% e-filed</a:t>
                      </a:r>
                      <a:endParaRPr lang="en-US" dirty="0"/>
                    </a:p>
                  </a:txBody>
                  <a:tcPr marL="163039" marR="163039">
                    <a:solidFill>
                      <a:srgbClr val="FFC000"/>
                    </a:solidFill>
                  </a:tcPr>
                </a:tc>
              </a:tr>
              <a:tr h="406021">
                <a:tc>
                  <a:txBody>
                    <a:bodyPr/>
                    <a:lstStyle/>
                    <a:p>
                      <a:r>
                        <a:rPr lang="en-US" dirty="0" smtClean="0"/>
                        <a:t>20C</a:t>
                      </a:r>
                      <a:endParaRPr lang="en-US" dirty="0"/>
                    </a:p>
                  </a:txBody>
                  <a:tcPr marL="163039" marR="163039">
                    <a:solidFill>
                      <a:srgbClr val="FFC000"/>
                    </a:solidFill>
                  </a:tcPr>
                </a:tc>
                <a:tc>
                  <a:txBody>
                    <a:bodyPr/>
                    <a:lstStyle/>
                    <a:p>
                      <a:r>
                        <a:rPr lang="en-US" dirty="0" smtClean="0"/>
                        <a:t>24,081</a:t>
                      </a:r>
                      <a:endParaRPr lang="en-US" dirty="0"/>
                    </a:p>
                  </a:txBody>
                  <a:tcPr marL="163039" marR="163039">
                    <a:solidFill>
                      <a:srgbClr val="FFC000"/>
                    </a:solidFill>
                  </a:tcPr>
                </a:tc>
                <a:tc>
                  <a:txBody>
                    <a:bodyPr/>
                    <a:lstStyle/>
                    <a:p>
                      <a:r>
                        <a:rPr lang="en-US" dirty="0" smtClean="0"/>
                        <a:t>62.3%</a:t>
                      </a:r>
                      <a:endParaRPr lang="en-US" dirty="0"/>
                    </a:p>
                  </a:txBody>
                  <a:tcPr marL="163039" marR="163039">
                    <a:solidFill>
                      <a:srgbClr val="FFC000"/>
                    </a:solidFill>
                  </a:tcPr>
                </a:tc>
              </a:tr>
              <a:tr h="406021">
                <a:tc>
                  <a:txBody>
                    <a:bodyPr/>
                    <a:lstStyle/>
                    <a:p>
                      <a:r>
                        <a:rPr lang="en-US" dirty="0" smtClean="0"/>
                        <a:t>20CC</a:t>
                      </a:r>
                      <a:endParaRPr lang="en-US" dirty="0"/>
                    </a:p>
                  </a:txBody>
                  <a:tcPr marL="163039" marR="163039">
                    <a:solidFill>
                      <a:srgbClr val="FFC000"/>
                    </a:solidFill>
                  </a:tcPr>
                </a:tc>
                <a:tc>
                  <a:txBody>
                    <a:bodyPr/>
                    <a:lstStyle/>
                    <a:p>
                      <a:r>
                        <a:rPr lang="en-US" dirty="0" smtClean="0"/>
                        <a:t>91</a:t>
                      </a:r>
                      <a:endParaRPr lang="en-US" dirty="0"/>
                    </a:p>
                  </a:txBody>
                  <a:tcPr marL="163039" marR="163039">
                    <a:solidFill>
                      <a:srgbClr val="FFC000"/>
                    </a:solidFill>
                  </a:tcPr>
                </a:tc>
                <a:tc>
                  <a:txBody>
                    <a:bodyPr/>
                    <a:lstStyle/>
                    <a:p>
                      <a:r>
                        <a:rPr lang="en-US" dirty="0" smtClean="0"/>
                        <a:t>59.48%</a:t>
                      </a:r>
                      <a:endParaRPr lang="en-US" dirty="0"/>
                    </a:p>
                  </a:txBody>
                  <a:tcPr marL="163039" marR="163039">
                    <a:solidFill>
                      <a:srgbClr val="FFC000"/>
                    </a:solidFill>
                  </a:tcPr>
                </a:tc>
              </a:tr>
              <a:tr h="406021">
                <a:tc>
                  <a:txBody>
                    <a:bodyPr/>
                    <a:lstStyle/>
                    <a:p>
                      <a:r>
                        <a:rPr lang="en-US" dirty="0" smtClean="0"/>
                        <a:t>CPT</a:t>
                      </a:r>
                      <a:endParaRPr lang="en-US" dirty="0"/>
                    </a:p>
                  </a:txBody>
                  <a:tcPr marL="163039" marR="163039">
                    <a:solidFill>
                      <a:srgbClr val="FFC000"/>
                    </a:solidFill>
                  </a:tcPr>
                </a:tc>
                <a:tc>
                  <a:txBody>
                    <a:bodyPr/>
                    <a:lstStyle/>
                    <a:p>
                      <a:r>
                        <a:rPr lang="en-US" dirty="0" smtClean="0"/>
                        <a:t>15,755</a:t>
                      </a:r>
                      <a:endParaRPr lang="en-US" dirty="0"/>
                    </a:p>
                  </a:txBody>
                  <a:tcPr marL="163039" marR="163039">
                    <a:solidFill>
                      <a:srgbClr val="FFC000"/>
                    </a:solidFill>
                  </a:tcPr>
                </a:tc>
                <a:tc>
                  <a:txBody>
                    <a:bodyPr/>
                    <a:lstStyle/>
                    <a:p>
                      <a:r>
                        <a:rPr lang="en-US" dirty="0" smtClean="0"/>
                        <a:t>43.73%</a:t>
                      </a:r>
                      <a:endParaRPr lang="en-US" dirty="0"/>
                    </a:p>
                  </a:txBody>
                  <a:tcPr marL="163039" marR="163039">
                    <a:solidFill>
                      <a:srgbClr val="FFC000"/>
                    </a:solidFill>
                  </a:tcPr>
                </a:tc>
              </a:tr>
              <a:tr h="406021">
                <a:tc>
                  <a:txBody>
                    <a:bodyPr/>
                    <a:lstStyle/>
                    <a:p>
                      <a:r>
                        <a:rPr lang="en-US" dirty="0" smtClean="0"/>
                        <a:t>PPT</a:t>
                      </a:r>
                      <a:endParaRPr lang="en-US" dirty="0"/>
                    </a:p>
                  </a:txBody>
                  <a:tcPr marL="163039" marR="163039">
                    <a:solidFill>
                      <a:srgbClr val="FFC000"/>
                    </a:solidFill>
                  </a:tcPr>
                </a:tc>
                <a:tc>
                  <a:txBody>
                    <a:bodyPr/>
                    <a:lstStyle/>
                    <a:p>
                      <a:r>
                        <a:rPr lang="en-US" dirty="0" smtClean="0"/>
                        <a:t>90,276</a:t>
                      </a:r>
                      <a:endParaRPr lang="en-US" dirty="0"/>
                    </a:p>
                  </a:txBody>
                  <a:tcPr marL="163039" marR="163039">
                    <a:solidFill>
                      <a:srgbClr val="FFC000"/>
                    </a:solidFill>
                  </a:tcPr>
                </a:tc>
                <a:tc>
                  <a:txBody>
                    <a:bodyPr/>
                    <a:lstStyle/>
                    <a:p>
                      <a:r>
                        <a:rPr lang="en-US" dirty="0" smtClean="0"/>
                        <a:t>43.73%</a:t>
                      </a:r>
                      <a:endParaRPr lang="en-US" dirty="0"/>
                    </a:p>
                  </a:txBody>
                  <a:tcPr marL="163039" marR="163039">
                    <a:solidFill>
                      <a:srgbClr val="FFC000"/>
                    </a:solidFill>
                  </a:tcPr>
                </a:tc>
              </a:tr>
              <a:tr h="406021">
                <a:tc>
                  <a:txBody>
                    <a:bodyPr/>
                    <a:lstStyle/>
                    <a:p>
                      <a:r>
                        <a:rPr lang="en-US" dirty="0" smtClean="0"/>
                        <a:t>BPT</a:t>
                      </a:r>
                      <a:endParaRPr lang="en-US" dirty="0"/>
                    </a:p>
                  </a:txBody>
                  <a:tcPr marL="163039" marR="163039">
                    <a:solidFill>
                      <a:srgbClr val="FFC000"/>
                    </a:solidFill>
                  </a:tcPr>
                </a:tc>
                <a:tc>
                  <a:txBody>
                    <a:bodyPr/>
                    <a:lstStyle/>
                    <a:p>
                      <a:r>
                        <a:rPr lang="en-US" dirty="0" smtClean="0"/>
                        <a:t>100,885</a:t>
                      </a:r>
                      <a:endParaRPr lang="en-US" dirty="0"/>
                    </a:p>
                  </a:txBody>
                  <a:tcPr marL="163039" marR="163039">
                    <a:solidFill>
                      <a:srgbClr val="FFC000"/>
                    </a:solidFill>
                  </a:tcPr>
                </a:tc>
                <a:tc>
                  <a:txBody>
                    <a:bodyPr/>
                    <a:lstStyle/>
                    <a:p>
                      <a:r>
                        <a:rPr lang="en-US" dirty="0" smtClean="0"/>
                        <a:t>43.73%</a:t>
                      </a:r>
                      <a:endParaRPr lang="en-US" dirty="0"/>
                    </a:p>
                  </a:txBody>
                  <a:tcPr marL="163039" marR="163039">
                    <a:solidFill>
                      <a:srgbClr val="FFC000"/>
                    </a:solidFill>
                  </a:tcPr>
                </a:tc>
              </a:tr>
              <a:tr h="406021">
                <a:tc>
                  <a:txBody>
                    <a:bodyPr/>
                    <a:lstStyle/>
                    <a:p>
                      <a:r>
                        <a:rPr lang="en-US" dirty="0" smtClean="0"/>
                        <a:t>20S</a:t>
                      </a:r>
                      <a:endParaRPr lang="en-US" dirty="0"/>
                    </a:p>
                  </a:txBody>
                  <a:tcPr marL="163039" marR="163039">
                    <a:solidFill>
                      <a:srgbClr val="FFC000"/>
                    </a:solidFill>
                  </a:tcPr>
                </a:tc>
                <a:tc>
                  <a:txBody>
                    <a:bodyPr/>
                    <a:lstStyle/>
                    <a:p>
                      <a:r>
                        <a:rPr lang="en-US" dirty="0" smtClean="0"/>
                        <a:t>50,842</a:t>
                      </a:r>
                      <a:endParaRPr lang="en-US" dirty="0"/>
                    </a:p>
                  </a:txBody>
                  <a:tcPr marL="163039" marR="163039">
                    <a:solidFill>
                      <a:srgbClr val="FFC000"/>
                    </a:solidFill>
                  </a:tcPr>
                </a:tc>
                <a:tc>
                  <a:txBody>
                    <a:bodyPr/>
                    <a:lstStyle/>
                    <a:p>
                      <a:r>
                        <a:rPr lang="en-US" dirty="0" smtClean="0"/>
                        <a:t>77.84%</a:t>
                      </a:r>
                      <a:endParaRPr lang="en-US" dirty="0"/>
                    </a:p>
                  </a:txBody>
                  <a:tcPr marL="163039" marR="163039">
                    <a:solidFill>
                      <a:srgbClr val="FFC000"/>
                    </a:solidFill>
                  </a:tcPr>
                </a:tc>
              </a:tr>
              <a:tr h="406021">
                <a:tc>
                  <a:txBody>
                    <a:bodyPr/>
                    <a:lstStyle/>
                    <a:p>
                      <a:r>
                        <a:rPr lang="en-US" dirty="0" smtClean="0"/>
                        <a:t>PTEC</a:t>
                      </a:r>
                      <a:endParaRPr lang="en-US" dirty="0"/>
                    </a:p>
                  </a:txBody>
                  <a:tcPr marL="163039" marR="163039">
                    <a:solidFill>
                      <a:srgbClr val="FFC000"/>
                    </a:solidFill>
                  </a:tcPr>
                </a:tc>
                <a:tc>
                  <a:txBody>
                    <a:bodyPr/>
                    <a:lstStyle/>
                    <a:p>
                      <a:r>
                        <a:rPr lang="en-US" dirty="0" smtClean="0"/>
                        <a:t>11,619</a:t>
                      </a:r>
                      <a:endParaRPr lang="en-US" dirty="0"/>
                    </a:p>
                  </a:txBody>
                  <a:tcPr marL="163039" marR="163039">
                    <a:solidFill>
                      <a:srgbClr val="FFC000"/>
                    </a:solidFill>
                  </a:tcPr>
                </a:tc>
                <a:tc>
                  <a:txBody>
                    <a:bodyPr/>
                    <a:lstStyle/>
                    <a:p>
                      <a:r>
                        <a:rPr lang="en-US" dirty="0" smtClean="0"/>
                        <a:t>60.91%</a:t>
                      </a:r>
                      <a:endParaRPr lang="en-US" dirty="0"/>
                    </a:p>
                  </a:txBody>
                  <a:tcPr marL="163039" marR="163039">
                    <a:solidFill>
                      <a:srgbClr val="FFC000"/>
                    </a:solidFill>
                  </a:tcPr>
                </a:tc>
              </a:tr>
              <a:tr h="406021">
                <a:tc>
                  <a:txBody>
                    <a:bodyPr/>
                    <a:lstStyle/>
                    <a:p>
                      <a:r>
                        <a:rPr lang="en-US" dirty="0" smtClean="0"/>
                        <a:t>65</a:t>
                      </a:r>
                      <a:endParaRPr lang="en-US" dirty="0"/>
                    </a:p>
                  </a:txBody>
                  <a:tcPr marL="163039" marR="163039">
                    <a:solidFill>
                      <a:srgbClr val="FFC000"/>
                    </a:solidFill>
                  </a:tcPr>
                </a:tc>
                <a:tc>
                  <a:txBody>
                    <a:bodyPr/>
                    <a:lstStyle/>
                    <a:p>
                      <a:r>
                        <a:rPr lang="en-US" dirty="0" smtClean="0"/>
                        <a:t>46,641</a:t>
                      </a:r>
                      <a:endParaRPr lang="en-US" dirty="0"/>
                    </a:p>
                  </a:txBody>
                  <a:tcPr marL="163039" marR="163039">
                    <a:solidFill>
                      <a:srgbClr val="FFC000"/>
                    </a:solidFill>
                  </a:tcPr>
                </a:tc>
                <a:tc>
                  <a:txBody>
                    <a:bodyPr/>
                    <a:lstStyle/>
                    <a:p>
                      <a:r>
                        <a:rPr lang="en-US" dirty="0" smtClean="0"/>
                        <a:t>74.52%</a:t>
                      </a:r>
                      <a:endParaRPr lang="en-US" dirty="0"/>
                    </a:p>
                  </a:txBody>
                  <a:tcPr marL="163039" marR="163039">
                    <a:solidFill>
                      <a:srgbClr val="FFC000"/>
                    </a:solidFill>
                  </a:tcPr>
                </a:tc>
              </a:tr>
              <a:tr h="406021">
                <a:tc>
                  <a:txBody>
                    <a:bodyPr/>
                    <a:lstStyle/>
                    <a:p>
                      <a:r>
                        <a:rPr lang="en-US" dirty="0" smtClean="0"/>
                        <a:t>41</a:t>
                      </a:r>
                      <a:endParaRPr lang="en-US" dirty="0"/>
                    </a:p>
                  </a:txBody>
                  <a:tcPr marL="163039" marR="163039">
                    <a:solidFill>
                      <a:srgbClr val="FFC000"/>
                    </a:solidFill>
                  </a:tcPr>
                </a:tc>
                <a:tc>
                  <a:txBody>
                    <a:bodyPr/>
                    <a:lstStyle/>
                    <a:p>
                      <a:r>
                        <a:rPr lang="en-US" dirty="0" smtClean="0"/>
                        <a:t>19,146</a:t>
                      </a:r>
                      <a:endParaRPr lang="en-US" dirty="0"/>
                    </a:p>
                  </a:txBody>
                  <a:tcPr marL="163039" marR="163039">
                    <a:solidFill>
                      <a:srgbClr val="FFC000"/>
                    </a:solidFill>
                  </a:tcPr>
                </a:tc>
                <a:tc>
                  <a:txBody>
                    <a:bodyPr/>
                    <a:lstStyle/>
                    <a:p>
                      <a:r>
                        <a:rPr lang="en-US" smtClean="0"/>
                        <a:t>65.34%</a:t>
                      </a:r>
                      <a:endParaRPr lang="en-US" dirty="0"/>
                    </a:p>
                  </a:txBody>
                  <a:tcPr marL="163039" marR="163039">
                    <a:solidFill>
                      <a:srgbClr val="FFC000"/>
                    </a:solidFill>
                  </a:tcPr>
                </a:tc>
              </a:tr>
            </a:tbl>
          </a:graphicData>
        </a:graphic>
      </p:graphicFrame>
      <p:sp>
        <p:nvSpPr>
          <p:cNvPr id="95235" name="Text Placeholder 3"/>
          <p:cNvSpPr>
            <a:spLocks noGrp="1"/>
          </p:cNvSpPr>
          <p:nvPr>
            <p:ph type="body" sz="half" idx="4294967295"/>
          </p:nvPr>
        </p:nvSpPr>
        <p:spPr>
          <a:xfrm>
            <a:off x="1001026" y="1299412"/>
            <a:ext cx="9028498" cy="851652"/>
          </a:xfrm>
        </p:spPr>
        <p:txBody>
          <a:bodyPr/>
          <a:lstStyle/>
          <a:p>
            <a:pPr marL="0" indent="0" algn="ctr">
              <a:buNone/>
            </a:pPr>
            <a:r>
              <a:rPr lang="en-US" altLang="en-US" b="1" dirty="0" smtClean="0">
                <a:latin typeface="Times New Roman" panose="02020603050405020304" pitchFamily="18" charset="0"/>
                <a:cs typeface="Times New Roman" panose="02020603050405020304" pitchFamily="18" charset="0"/>
              </a:rPr>
              <a:t>Information as of January 1, 2018: </a:t>
            </a:r>
          </a:p>
        </p:txBody>
      </p:sp>
      <p:sp>
        <p:nvSpPr>
          <p:cNvPr id="10" name="Text Placeholder 3"/>
          <p:cNvSpPr txBox="1">
            <a:spLocks/>
          </p:cNvSpPr>
          <p:nvPr/>
        </p:nvSpPr>
        <p:spPr>
          <a:xfrm>
            <a:off x="2954955" y="5859385"/>
            <a:ext cx="6545179" cy="48125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altLang="en-US" sz="1800" smtClean="0">
                <a:latin typeface="Times New Roman" panose="02020603050405020304" pitchFamily="18" charset="0"/>
                <a:cs typeface="Times New Roman" panose="02020603050405020304" pitchFamily="18" charset="0"/>
              </a:rPr>
              <a:t>    .</a:t>
            </a:r>
            <a:endParaRPr lang="en-US" altLang="en-US"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182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82946" name="Title 1"/>
          <p:cNvSpPr>
            <a:spLocks noGrp="1"/>
          </p:cNvSpPr>
          <p:nvPr>
            <p:ph type="title"/>
          </p:nvPr>
        </p:nvSpPr>
        <p:spPr>
          <a:xfrm>
            <a:off x="2209800" y="380999"/>
            <a:ext cx="7772400" cy="2316933"/>
          </a:xfrm>
        </p:spPr>
        <p:txBody>
          <a:bodyPr>
            <a:normAutofit/>
          </a:bodyPr>
          <a:lstStyle/>
          <a:p>
            <a:r>
              <a:rPr lang="en-US" altLang="en-US" sz="4000" b="1" dirty="0">
                <a:solidFill>
                  <a:schemeClr val="tx1"/>
                </a:solidFill>
                <a:latin typeface="Times New Roman" panose="02020603050405020304" pitchFamily="18" charset="0"/>
                <a:cs typeface="Times New Roman" panose="02020603050405020304" pitchFamily="18" charset="0"/>
              </a:rPr>
              <a:t>Modernized Electronic Filing (</a:t>
            </a:r>
            <a:r>
              <a:rPr lang="en-US" altLang="en-US" sz="4000" b="1" dirty="0" err="1" smtClean="0">
                <a:solidFill>
                  <a:schemeClr val="tx1"/>
                </a:solidFill>
                <a:latin typeface="Times New Roman" panose="02020603050405020304" pitchFamily="18" charset="0"/>
                <a:cs typeface="Times New Roman" panose="02020603050405020304" pitchFamily="18" charset="0"/>
              </a:rPr>
              <a:t>MeF</a:t>
            </a:r>
            <a:r>
              <a:rPr lang="en-US" altLang="en-US" sz="4000" b="1" dirty="0" smtClean="0">
                <a:solidFill>
                  <a:schemeClr val="tx1"/>
                </a:solidFill>
                <a:latin typeface="Times New Roman" panose="02020603050405020304" pitchFamily="18" charset="0"/>
                <a:cs typeface="Times New Roman" panose="02020603050405020304" pitchFamily="18" charset="0"/>
              </a:rPr>
              <a:t>) Contacts</a:t>
            </a:r>
            <a:endParaRPr lang="en-US" altLang="en-US" sz="4000" b="1" dirty="0">
              <a:solidFill>
                <a:schemeClr val="tx1"/>
              </a:solidFill>
              <a:latin typeface="Times New Roman" panose="02020603050405020304" pitchFamily="18" charset="0"/>
              <a:cs typeface="Times New Roman" panose="02020603050405020304" pitchFamily="18" charset="0"/>
            </a:endParaRPr>
          </a:p>
        </p:txBody>
      </p:sp>
      <p:sp>
        <p:nvSpPr>
          <p:cNvPr id="82947" name="Content Placeholder 2"/>
          <p:cNvSpPr>
            <a:spLocks noGrp="1"/>
          </p:cNvSpPr>
          <p:nvPr>
            <p:ph idx="1"/>
          </p:nvPr>
        </p:nvSpPr>
        <p:spPr>
          <a:xfrm>
            <a:off x="1676653" y="2480648"/>
            <a:ext cx="8948596" cy="4040109"/>
          </a:xfrm>
        </p:spPr>
        <p:txBody>
          <a:bodyPr>
            <a:normAutofit fontScale="92500" lnSpcReduction="20000"/>
          </a:bodyPr>
          <a:lstStyle/>
          <a:p>
            <a:pPr marL="0" indent="0" algn="ctr">
              <a:buNone/>
            </a:pPr>
            <a:r>
              <a:rPr lang="en-US" altLang="en-US" sz="1800" b="1" dirty="0">
                <a:latin typeface="Times New Roman" panose="02020603050405020304" pitchFamily="18" charset="0"/>
                <a:cs typeface="Times New Roman" panose="02020603050405020304" pitchFamily="18" charset="0"/>
              </a:rPr>
              <a:t>Tavares Mathews – Individual </a:t>
            </a:r>
            <a:r>
              <a:rPr lang="en-US" altLang="en-US" sz="1800" b="1" dirty="0" err="1">
                <a:latin typeface="Times New Roman" panose="02020603050405020304" pitchFamily="18" charset="0"/>
                <a:cs typeface="Times New Roman" panose="02020603050405020304" pitchFamily="18" charset="0"/>
              </a:rPr>
              <a:t>MeF</a:t>
            </a:r>
            <a:r>
              <a:rPr lang="en-US" altLang="en-US" sz="1800" b="1" dirty="0">
                <a:latin typeface="Times New Roman" panose="02020603050405020304" pitchFamily="18" charset="0"/>
                <a:cs typeface="Times New Roman" panose="02020603050405020304" pitchFamily="18" charset="0"/>
              </a:rPr>
              <a:t>  (40 and 40NR)</a:t>
            </a:r>
            <a:br>
              <a:rPr lang="en-US" altLang="en-US" sz="1800" b="1" dirty="0">
                <a:latin typeface="Times New Roman" panose="02020603050405020304" pitchFamily="18" charset="0"/>
                <a:cs typeface="Times New Roman" panose="02020603050405020304" pitchFamily="18" charset="0"/>
              </a:rPr>
            </a:br>
            <a:r>
              <a:rPr lang="en-US" altLang="en-US" sz="1800" b="1" dirty="0" err="1">
                <a:latin typeface="Times New Roman" panose="02020603050405020304" pitchFamily="18" charset="0"/>
                <a:cs typeface="Times New Roman" panose="02020603050405020304" pitchFamily="18" charset="0"/>
                <a:hlinkClick r:id="rId3"/>
              </a:rPr>
              <a:t>tavares.mathews@revenue.alabama.go</a:t>
            </a:r>
            <a:endParaRPr lang="en-US" altLang="en-US" sz="1800" b="1" dirty="0">
              <a:latin typeface="Times New Roman" panose="02020603050405020304" pitchFamily="18" charset="0"/>
              <a:cs typeface="Times New Roman" panose="02020603050405020304" pitchFamily="18" charset="0"/>
            </a:endParaRPr>
          </a:p>
          <a:p>
            <a:pPr marL="0" indent="0" algn="ctr">
              <a:buNone/>
            </a:pPr>
            <a:r>
              <a:rPr lang="en-US" altLang="en-US" sz="1800" b="1" dirty="0">
                <a:latin typeface="Times New Roman" panose="02020603050405020304" pitchFamily="18" charset="0"/>
                <a:cs typeface="Times New Roman" panose="02020603050405020304" pitchFamily="18" charset="0"/>
              </a:rPr>
              <a:t>334-353-9497</a:t>
            </a:r>
          </a:p>
          <a:p>
            <a:pPr marL="0" indent="0" algn="ctr">
              <a:buNone/>
            </a:pPr>
            <a:r>
              <a:rPr lang="en-US" altLang="en-US" sz="1800" b="1" dirty="0">
                <a:latin typeface="Times New Roman" panose="02020603050405020304" pitchFamily="18" charset="0"/>
                <a:cs typeface="Times New Roman" panose="02020603050405020304" pitchFamily="18" charset="0"/>
              </a:rPr>
              <a:t/>
            </a: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rPr>
              <a:t>Missy Gillis – Business </a:t>
            </a:r>
            <a:r>
              <a:rPr lang="en-US" altLang="en-US" sz="1800" b="1" dirty="0" err="1">
                <a:latin typeface="Times New Roman" panose="02020603050405020304" pitchFamily="18" charset="0"/>
                <a:cs typeface="Times New Roman" panose="02020603050405020304" pitchFamily="18" charset="0"/>
              </a:rPr>
              <a:t>MeF</a:t>
            </a:r>
            <a:r>
              <a:rPr lang="en-US" altLang="en-US" sz="1800" b="1" dirty="0">
                <a:latin typeface="Times New Roman" panose="02020603050405020304" pitchFamily="18" charset="0"/>
                <a:cs typeface="Times New Roman" panose="02020603050405020304" pitchFamily="18" charset="0"/>
              </a:rPr>
              <a:t>  (20S, 65, PTEC and 41)</a:t>
            </a:r>
            <a:br>
              <a:rPr lang="en-US" altLang="en-US" sz="1800" b="1" dirty="0">
                <a:latin typeface="Times New Roman" panose="02020603050405020304" pitchFamily="18" charset="0"/>
                <a:cs typeface="Times New Roman" panose="02020603050405020304" pitchFamily="18" charset="0"/>
              </a:rPr>
            </a:br>
            <a:r>
              <a:rPr lang="en-US" altLang="en-US" sz="1800" b="1" dirty="0" smtClean="0">
                <a:latin typeface="Times New Roman" panose="02020603050405020304" pitchFamily="18" charset="0"/>
                <a:cs typeface="Times New Roman" panose="02020603050405020304" pitchFamily="18" charset="0"/>
                <a:hlinkClick r:id="rId4"/>
              </a:rPr>
              <a:t>melissa.gillis@revenue.alabama.gov</a:t>
            </a:r>
            <a:endParaRPr lang="en-US" altLang="en-US" sz="1800" b="1" dirty="0">
              <a:latin typeface="Times New Roman" panose="02020603050405020304" pitchFamily="18" charset="0"/>
              <a:cs typeface="Times New Roman" panose="02020603050405020304" pitchFamily="18" charset="0"/>
            </a:endParaRPr>
          </a:p>
          <a:p>
            <a:pPr marL="0" indent="0" algn="ctr">
              <a:buNone/>
            </a:pPr>
            <a:r>
              <a:rPr lang="en-US" altLang="en-US" sz="1800" b="1" dirty="0">
                <a:latin typeface="Times New Roman" panose="02020603050405020304" pitchFamily="18" charset="0"/>
                <a:cs typeface="Times New Roman" panose="02020603050405020304" pitchFamily="18" charset="0"/>
              </a:rPr>
              <a:t>334-353-9178</a:t>
            </a: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rPr>
              <a:t/>
            </a: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rPr>
              <a:t>Nicci Adams – Business </a:t>
            </a:r>
            <a:r>
              <a:rPr lang="en-US" altLang="en-US" sz="1800" b="1" dirty="0" err="1">
                <a:latin typeface="Times New Roman" panose="02020603050405020304" pitchFamily="18" charset="0"/>
                <a:cs typeface="Times New Roman" panose="02020603050405020304" pitchFamily="18" charset="0"/>
              </a:rPr>
              <a:t>MeF</a:t>
            </a:r>
            <a:r>
              <a:rPr lang="en-US" altLang="en-US" sz="1800" b="1" dirty="0">
                <a:latin typeface="Times New Roman" panose="02020603050405020304" pitchFamily="18" charset="0"/>
                <a:cs typeface="Times New Roman" panose="02020603050405020304" pitchFamily="18" charset="0"/>
              </a:rPr>
              <a:t>  (20C, 20CC , CPT and PPT)</a:t>
            </a: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hlinkClick r:id="rId5"/>
              </a:rPr>
              <a:t>nicci.adams@revenue.alabama.gov</a:t>
            </a:r>
            <a:endParaRPr lang="en-US" altLang="en-US" sz="1800" b="1" dirty="0">
              <a:latin typeface="Times New Roman" panose="02020603050405020304" pitchFamily="18" charset="0"/>
              <a:cs typeface="Times New Roman" panose="02020603050405020304" pitchFamily="18" charset="0"/>
            </a:endParaRPr>
          </a:p>
          <a:p>
            <a:pPr marL="0" indent="0" algn="ctr">
              <a:buNone/>
            </a:pPr>
            <a:r>
              <a:rPr lang="en-US" altLang="en-US" sz="1800" b="1" dirty="0">
                <a:latin typeface="Times New Roman" panose="02020603050405020304" pitchFamily="18" charset="0"/>
                <a:cs typeface="Times New Roman" panose="02020603050405020304" pitchFamily="18" charset="0"/>
              </a:rPr>
              <a:t>334-353-0685</a:t>
            </a: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rPr>
              <a:t/>
            </a: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rPr>
              <a:t>Veronica Jennings – </a:t>
            </a:r>
            <a:r>
              <a:rPr lang="en-US" altLang="en-US" sz="1800" b="1" dirty="0" err="1">
                <a:latin typeface="Times New Roman" panose="02020603050405020304" pitchFamily="18" charset="0"/>
                <a:cs typeface="Times New Roman" panose="02020603050405020304" pitchFamily="18" charset="0"/>
              </a:rPr>
              <a:t>Mef</a:t>
            </a:r>
            <a:r>
              <a:rPr lang="en-US" altLang="en-US" sz="1800" b="1" dirty="0">
                <a:latin typeface="Times New Roman" panose="02020603050405020304" pitchFamily="18" charset="0"/>
                <a:cs typeface="Times New Roman" panose="02020603050405020304" pitchFamily="18" charset="0"/>
              </a:rPr>
              <a:t> Development and Web Service, Manager</a:t>
            </a: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hlinkClick r:id="rId6"/>
              </a:rPr>
              <a:t>veronica.jennings@revenue.alabama.gov</a:t>
            </a:r>
            <a:endParaRPr lang="en-US" altLang="en-US" sz="1800" b="1" dirty="0">
              <a:latin typeface="Times New Roman" panose="02020603050405020304" pitchFamily="18" charset="0"/>
              <a:cs typeface="Times New Roman" panose="02020603050405020304" pitchFamily="18" charset="0"/>
            </a:endParaRPr>
          </a:p>
          <a:p>
            <a:pPr marL="0" indent="0" algn="ctr">
              <a:buNone/>
            </a:pPr>
            <a:r>
              <a:rPr lang="en-US" altLang="en-US" sz="1800" b="1" dirty="0">
                <a:latin typeface="Times New Roman" panose="02020603050405020304" pitchFamily="18" charset="0"/>
                <a:cs typeface="Times New Roman" panose="02020603050405020304" pitchFamily="18" charset="0"/>
              </a:rPr>
              <a:t>334-353-9440</a:t>
            </a:r>
          </a:p>
        </p:txBody>
      </p:sp>
    </p:spTree>
    <p:extLst>
      <p:ext uri="{BB962C8B-B14F-4D97-AF65-F5344CB8AC3E}">
        <p14:creationId xmlns:p14="http://schemas.microsoft.com/office/powerpoint/2010/main" val="1282549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  </a:t>
            </a:r>
            <a:r>
              <a:rPr lang="en-US" sz="6000" b="1" u="sng" dirty="0" smtClean="0">
                <a:latin typeface="Times New Roman" panose="02020603050405020304" pitchFamily="18" charset="0"/>
                <a:cs typeface="Times New Roman" panose="02020603050405020304" pitchFamily="18" charset="0"/>
              </a:rPr>
              <a:t>2017 Forms</a:t>
            </a:r>
            <a:endParaRPr lang="en-US" sz="6000" b="1" u="sng"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952" y="2466473"/>
            <a:ext cx="7854926" cy="3660396"/>
          </a:xfrm>
          <a:prstGeom prst="rect">
            <a:avLst/>
          </a:prstGeom>
        </p:spPr>
      </p:pic>
    </p:spTree>
    <p:extLst>
      <p:ext uri="{BB962C8B-B14F-4D97-AF65-F5344CB8AC3E}">
        <p14:creationId xmlns:p14="http://schemas.microsoft.com/office/powerpoint/2010/main" val="8857846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5298" name="Title 1"/>
          <p:cNvSpPr>
            <a:spLocks noGrp="1"/>
          </p:cNvSpPr>
          <p:nvPr>
            <p:ph type="title"/>
          </p:nvPr>
        </p:nvSpPr>
        <p:spPr>
          <a:xfrm>
            <a:off x="609600" y="299352"/>
            <a:ext cx="10972800" cy="1143000"/>
          </a:xfrm>
        </p:spPr>
        <p:txBody>
          <a:bodyPr/>
          <a:lstStyle/>
          <a:p>
            <a:pPr eaLnBrk="1" hangingPunct="1"/>
            <a:r>
              <a:rPr lang="en-US" altLang="en-US" b="1" dirty="0" smtClean="0">
                <a:latin typeface="Times New Roman" panose="02020603050405020304" pitchFamily="18" charset="0"/>
                <a:cs typeface="Times New Roman" panose="02020603050405020304" pitchFamily="18" charset="0"/>
              </a:rPr>
              <a:t>Mailed Forms</a:t>
            </a:r>
          </a:p>
        </p:txBody>
      </p:sp>
      <p:sp>
        <p:nvSpPr>
          <p:cNvPr id="47107" name="Text Placeholder 2"/>
          <p:cNvSpPr>
            <a:spLocks noGrp="1"/>
          </p:cNvSpPr>
          <p:nvPr>
            <p:ph type="body" sz="half" idx="1"/>
          </p:nvPr>
        </p:nvSpPr>
        <p:spPr>
          <a:xfrm>
            <a:off x="787650" y="1600201"/>
            <a:ext cx="5305332" cy="4525963"/>
          </a:xfrm>
        </p:spPr>
        <p:txBody>
          <a:bodyPr/>
          <a:lstStyle/>
          <a:p>
            <a:pPr eaLnBrk="1" hangingPunct="1">
              <a:buFont typeface="Arial" charset="0"/>
              <a:buChar char="•"/>
              <a:defRPr/>
            </a:pPr>
            <a:r>
              <a:rPr lang="en-US" sz="2800" dirty="0"/>
              <a:t>The Department </a:t>
            </a:r>
            <a:r>
              <a:rPr lang="en-US" sz="2800" dirty="0" smtClean="0"/>
              <a:t>will </a:t>
            </a:r>
            <a:r>
              <a:rPr lang="en-US" sz="2800" dirty="0"/>
              <a:t>mail income tax </a:t>
            </a:r>
            <a:r>
              <a:rPr lang="en-US" sz="2800" dirty="0" smtClean="0"/>
              <a:t>booklets (40/40NR) </a:t>
            </a:r>
            <a:r>
              <a:rPr lang="en-US" sz="2800" dirty="0"/>
              <a:t>to Libraries and TPSC’s this year.</a:t>
            </a:r>
          </a:p>
          <a:p>
            <a:pPr eaLnBrk="1" hangingPunct="1">
              <a:buFont typeface="Arial" charset="0"/>
              <a:buChar char="•"/>
              <a:defRPr/>
            </a:pPr>
            <a:r>
              <a:rPr lang="en-US" sz="2800" dirty="0" smtClean="0"/>
              <a:t>Download </a:t>
            </a:r>
            <a:r>
              <a:rPr lang="en-US" sz="2800" dirty="0"/>
              <a:t>and print all tax forms from our website</a:t>
            </a:r>
            <a:r>
              <a:rPr lang="en-US" sz="2800" dirty="0" smtClean="0"/>
              <a:t>.</a:t>
            </a:r>
          </a:p>
          <a:p>
            <a:pPr eaLnBrk="1" hangingPunct="1">
              <a:buFont typeface="Arial" charset="0"/>
              <a:buChar char="•"/>
              <a:defRPr/>
            </a:pPr>
            <a:r>
              <a:rPr lang="en-US" sz="2800" dirty="0" smtClean="0"/>
              <a:t>Order tax forms from our website.</a:t>
            </a:r>
            <a:endParaRPr lang="en-US" sz="2800" dirty="0"/>
          </a:p>
          <a:p>
            <a:pPr marL="0" indent="0">
              <a:buNone/>
              <a:defRPr/>
            </a:pPr>
            <a:endParaRPr lang="en-US" sz="2800" dirty="0"/>
          </a:p>
          <a:p>
            <a:pPr marL="0" indent="0">
              <a:buNone/>
              <a:defRPr/>
            </a:pPr>
            <a:endParaRPr lang="en-US" sz="2800"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68177" y="1513574"/>
            <a:ext cx="4793382" cy="4018288"/>
          </a:xfrm>
        </p:spPr>
      </p:pic>
    </p:spTree>
    <p:extLst>
      <p:ext uri="{BB962C8B-B14F-4D97-AF65-F5344CB8AC3E}">
        <p14:creationId xmlns:p14="http://schemas.microsoft.com/office/powerpoint/2010/main" val="2808092153"/>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New Forms for 2017</a:t>
            </a:r>
            <a:endParaRPr lang="en-US" dirty="0"/>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Schedule ATC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Apprenticeship Tax Credit as a result of Act 2016-314</a:t>
            </a:r>
          </a:p>
          <a:p>
            <a:r>
              <a:rPr lang="en-US" sz="2800" dirty="0" smtClean="0">
                <a:latin typeface="Times New Roman" panose="02020603050405020304" pitchFamily="18" charset="0"/>
                <a:cs typeface="Times New Roman" panose="02020603050405020304" pitchFamily="18" charset="0"/>
              </a:rPr>
              <a:t>Schedule SBA  - Small Business and Agribusiness Jobs Credit as a result of Act 2016-188</a:t>
            </a:r>
          </a:p>
          <a:p>
            <a:r>
              <a:rPr lang="en-US" sz="2800" dirty="0" smtClean="0">
                <a:latin typeface="Times New Roman" panose="02020603050405020304" pitchFamily="18" charset="0"/>
                <a:cs typeface="Times New Roman" panose="02020603050405020304" pitchFamily="18" charset="0"/>
              </a:rPr>
              <a:t>Schedule IRC - </a:t>
            </a:r>
            <a:r>
              <a:rPr lang="en-US" sz="2800" dirty="0">
                <a:latin typeface="Times New Roman" panose="02020603050405020304" pitchFamily="18" charset="0"/>
                <a:cs typeface="Times New Roman" panose="02020603050405020304" pitchFamily="18" charset="0"/>
              </a:rPr>
              <a:t>Irrigation / Reservoir System </a:t>
            </a:r>
            <a:r>
              <a:rPr lang="en-US" sz="2800" dirty="0" smtClean="0">
                <a:latin typeface="Times New Roman" panose="02020603050405020304" pitchFamily="18" charset="0"/>
                <a:cs typeface="Times New Roman" panose="02020603050405020304" pitchFamily="18" charset="0"/>
              </a:rPr>
              <a:t>Credit </a:t>
            </a:r>
            <a:r>
              <a:rPr lang="en-US" sz="2800" dirty="0">
                <a:latin typeface="Times New Roman" panose="02020603050405020304" pitchFamily="18" charset="0"/>
                <a:cs typeface="Times New Roman" panose="02020603050405020304" pitchFamily="18" charset="0"/>
              </a:rPr>
              <a:t>as a result of Act </a:t>
            </a:r>
            <a:r>
              <a:rPr lang="en-US" sz="2800" dirty="0" smtClean="0">
                <a:latin typeface="Times New Roman" panose="02020603050405020304" pitchFamily="18" charset="0"/>
                <a:cs typeface="Times New Roman" panose="02020603050405020304" pitchFamily="18" charset="0"/>
              </a:rPr>
              <a:t>2017-352. Removed from the Schedule OC.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203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1311" y="3612528"/>
            <a:ext cx="9161191" cy="1029141"/>
          </a:xfrm>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Act 2017-165 (HB263)</a:t>
            </a:r>
            <a:r>
              <a:rPr lang="en-US" b="1" dirty="0" smtClean="0"/>
              <a:t/>
            </a:r>
            <a:br>
              <a:rPr lang="en-US" b="1" dirty="0" smtClean="0"/>
            </a:br>
            <a:r>
              <a:rPr lang="en-US" dirty="0" smtClean="0"/>
              <a:t/>
            </a:r>
            <a:br>
              <a:rPr lang="en-US" dirty="0" smtClean="0"/>
            </a:br>
            <a:r>
              <a:rPr lang="en-US" b="1" dirty="0" smtClean="0">
                <a:latin typeface="Times New Roman" panose="02020603050405020304" pitchFamily="18" charset="0"/>
                <a:cs typeface="Times New Roman" panose="02020603050405020304" pitchFamily="18" charset="0"/>
              </a:rPr>
              <a:t>Financial Institutions</a:t>
            </a:r>
            <a:endParaRPr lang="en-US" b="1" dirty="0"/>
          </a:p>
        </p:txBody>
      </p:sp>
      <p:sp>
        <p:nvSpPr>
          <p:cNvPr id="3" name="Subtitle 2"/>
          <p:cNvSpPr>
            <a:spLocks noGrp="1"/>
          </p:cNvSpPr>
          <p:nvPr>
            <p:ph type="subTitle" idx="1"/>
          </p:nvPr>
        </p:nvSpPr>
        <p:spPr>
          <a:xfrm flipH="1">
            <a:off x="10153606" y="2542904"/>
            <a:ext cx="2038393" cy="400594"/>
          </a:xfrm>
        </p:spPr>
        <p:txBody>
          <a:bodyPr>
            <a:noAutofit/>
          </a:bodyPr>
          <a:lstStyle/>
          <a:p>
            <a:pPr algn="ctr"/>
            <a:endParaRPr lang="en-US" sz="4800" dirty="0" smtClean="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2590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latin typeface="Times New Roman" panose="02020603050405020304" pitchFamily="18" charset="0"/>
                <a:cs typeface="Times New Roman" panose="02020603050405020304" pitchFamily="18" charset="0"/>
              </a:rPr>
              <a:t>Schedule ATC</a:t>
            </a:r>
            <a:br>
              <a:rPr lang="en-US" sz="4800" b="1"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Apprenticeship Tax Credit</a:t>
            </a:r>
            <a:endParaRPr lang="en-US" sz="4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295403" y="2453639"/>
            <a:ext cx="9829798" cy="3764281"/>
          </a:xfrm>
          <a:prstGeom prst="rect">
            <a:avLst/>
          </a:prstGeom>
        </p:spPr>
      </p:pic>
    </p:spTree>
    <p:extLst>
      <p:ext uri="{BB962C8B-B14F-4D97-AF65-F5344CB8AC3E}">
        <p14:creationId xmlns:p14="http://schemas.microsoft.com/office/powerpoint/2010/main" val="18589154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9681" y="829732"/>
            <a:ext cx="9601196" cy="1303867"/>
          </a:xfrm>
        </p:spPr>
        <p:txBody>
          <a:bodyPr>
            <a:normAutofit fontScale="90000"/>
          </a:bodyPr>
          <a:lstStyle/>
          <a:p>
            <a:r>
              <a:rPr lang="en-US" sz="4800" b="1" dirty="0" smtClean="0">
                <a:latin typeface="Times New Roman" panose="02020603050405020304" pitchFamily="18" charset="0"/>
                <a:cs typeface="Times New Roman" panose="02020603050405020304" pitchFamily="18" charset="0"/>
              </a:rPr>
              <a:t>Schedule SBA</a:t>
            </a:r>
            <a:br>
              <a:rPr lang="en-US" sz="4800" b="1"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Small Business and Agribusiness Jobs Credit</a:t>
            </a:r>
            <a:endParaRPr lang="en-US" sz="4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stretch>
            <a:fillRect/>
          </a:stretch>
        </p:blipFill>
        <p:spPr>
          <a:xfrm>
            <a:off x="1417320" y="2499361"/>
            <a:ext cx="9555480" cy="3703320"/>
          </a:xfrm>
          <a:prstGeom prst="rect">
            <a:avLst/>
          </a:prstGeom>
        </p:spPr>
      </p:pic>
    </p:spTree>
    <p:extLst>
      <p:ext uri="{BB962C8B-B14F-4D97-AF65-F5344CB8AC3E}">
        <p14:creationId xmlns:p14="http://schemas.microsoft.com/office/powerpoint/2010/main" val="4462128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latin typeface="Times New Roman" panose="02020603050405020304" pitchFamily="18" charset="0"/>
                <a:cs typeface="Times New Roman" panose="02020603050405020304" pitchFamily="18" charset="0"/>
              </a:rPr>
              <a:t>Schedule </a:t>
            </a:r>
            <a:r>
              <a:rPr lang="en-US" sz="4800" b="1" dirty="0" smtClean="0">
                <a:latin typeface="Times New Roman" panose="02020603050405020304" pitchFamily="18" charset="0"/>
                <a:cs typeface="Times New Roman" panose="02020603050405020304" pitchFamily="18" charset="0"/>
              </a:rPr>
              <a:t>IRC</a:t>
            </a:r>
            <a:br>
              <a:rPr lang="en-US" sz="4800" b="1"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Irrigation / Reservoir System Credit</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endParaRPr lang="en-US" sz="2800" dirty="0">
              <a:latin typeface="Times New Roman" panose="02020603050405020304" pitchFamily="18" charset="0"/>
              <a:cs typeface="Times New Roman" panose="02020603050405020304" pitchFamily="18" charset="0"/>
            </a:endParaRPr>
          </a:p>
        </p:txBody>
      </p:sp>
      <p:pic>
        <p:nvPicPr>
          <p:cNvPr id="4" name="Content Placeholder 11"/>
          <p:cNvPicPr>
            <a:picLocks noChangeAspect="1"/>
          </p:cNvPicPr>
          <p:nvPr/>
        </p:nvPicPr>
        <p:blipFill>
          <a:blip r:embed="rId3"/>
          <a:stretch>
            <a:fillRect/>
          </a:stretch>
        </p:blipFill>
        <p:spPr>
          <a:xfrm>
            <a:off x="1295401" y="2556932"/>
            <a:ext cx="9707879" cy="3589869"/>
          </a:xfrm>
          <a:prstGeom prst="rect">
            <a:avLst/>
          </a:prstGeom>
        </p:spPr>
      </p:pic>
    </p:spTree>
    <p:extLst>
      <p:ext uri="{BB962C8B-B14F-4D97-AF65-F5344CB8AC3E}">
        <p14:creationId xmlns:p14="http://schemas.microsoft.com/office/powerpoint/2010/main" val="17569239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3482" y="921173"/>
            <a:ext cx="9601196" cy="1105748"/>
          </a:xfrm>
        </p:spPr>
        <p:txBody>
          <a:bodyPr>
            <a:normAutofit fontScale="90000"/>
          </a:bodyPr>
          <a:lstStyle/>
          <a:p>
            <a:r>
              <a:rPr lang="en-US" sz="4800" b="1" dirty="0" smtClean="0">
                <a:latin typeface="Times New Roman" panose="02020603050405020304" pitchFamily="18" charset="0"/>
                <a:cs typeface="Times New Roman" panose="02020603050405020304" pitchFamily="18" charset="0"/>
              </a:rPr>
              <a:t>Schedule ANM</a:t>
            </a:r>
            <a:br>
              <a:rPr lang="en-US" sz="4800" b="1"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Alabama New Markets Development Credit</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Schedule ANM - Alabama New Markets Development Act Credit has been retired. There were no longer any applicable taxpayers. </a:t>
            </a:r>
          </a:p>
          <a:p>
            <a:r>
              <a:rPr lang="en-US" sz="2800" dirty="0" smtClean="0">
                <a:latin typeface="Times New Roman" panose="02020603050405020304" pitchFamily="18" charset="0"/>
                <a:cs typeface="Times New Roman" panose="02020603050405020304" pitchFamily="18" charset="0"/>
              </a:rPr>
              <a:t>Also removed the ANM Credit line from Schedule NTC.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5272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3490" name="Title 1"/>
          <p:cNvSpPr>
            <a:spLocks noGrp="1"/>
          </p:cNvSpPr>
          <p:nvPr>
            <p:ph type="title"/>
          </p:nvPr>
        </p:nvSpPr>
        <p:spPr>
          <a:xfrm>
            <a:off x="1295402" y="651850"/>
            <a:ext cx="9601196" cy="1783531"/>
          </a:xfrm>
        </p:spPr>
        <p:txBody>
          <a:bodyPr>
            <a:normAutofit/>
          </a:bodyPr>
          <a:lstStyle/>
          <a:p>
            <a:pPr eaLnBrk="1" hangingPunct="1"/>
            <a:r>
              <a:rPr lang="en-US" altLang="en-US" sz="4800" b="1" dirty="0" smtClean="0">
                <a:latin typeface="Times New Roman" panose="02020603050405020304" pitchFamily="18" charset="0"/>
                <a:cs typeface="Times New Roman" panose="02020603050405020304" pitchFamily="18" charset="0"/>
              </a:rPr>
              <a:t>Form Changes </a:t>
            </a:r>
          </a:p>
        </p:txBody>
      </p:sp>
      <p:pic>
        <p:nvPicPr>
          <p:cNvPr id="10" name="Content Placeholder 9"/>
          <p:cNvPicPr>
            <a:picLocks noGrp="1" noChangeAspect="1"/>
          </p:cNvPicPr>
          <p:nvPr>
            <p:ph idx="1"/>
          </p:nvPr>
        </p:nvPicPr>
        <p:blipFill>
          <a:blip r:embed="rId3"/>
          <a:stretch>
            <a:fillRect/>
          </a:stretch>
        </p:blipFill>
        <p:spPr>
          <a:xfrm>
            <a:off x="2271562" y="2906829"/>
            <a:ext cx="7430703" cy="2233061"/>
          </a:xfrm>
          <a:prstGeom prst="rect">
            <a:avLst/>
          </a:prstGeom>
        </p:spPr>
      </p:pic>
    </p:spTree>
    <p:extLst>
      <p:ext uri="{BB962C8B-B14F-4D97-AF65-F5344CB8AC3E}">
        <p14:creationId xmlns:p14="http://schemas.microsoft.com/office/powerpoint/2010/main" val="685793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Times New Roman" panose="02020603050405020304" pitchFamily="18" charset="0"/>
                <a:cs typeface="Times New Roman" panose="02020603050405020304" pitchFamily="18" charset="0"/>
              </a:rPr>
              <a:t>Schedule HTC</a:t>
            </a:r>
            <a:br>
              <a:rPr lang="en-US" sz="4800" b="1"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Historic Tax Credit</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407920"/>
            <a:ext cx="9601196" cy="3467948"/>
          </a:xfrm>
        </p:spPr>
        <p:txBody>
          <a:bodyPr>
            <a:normAutofit/>
          </a:bodyPr>
          <a:lstStyle/>
          <a:p>
            <a:r>
              <a:rPr lang="en-US" sz="2800" dirty="0" smtClean="0">
                <a:latin typeface="Times New Roman" panose="02020603050405020304" pitchFamily="18" charset="0"/>
                <a:cs typeface="Times New Roman" panose="02020603050405020304" pitchFamily="18" charset="0"/>
              </a:rPr>
              <a:t>Added a carryforward section for 2017 </a:t>
            </a:r>
          </a:p>
          <a:p>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97280" y="3048001"/>
            <a:ext cx="9799317" cy="3098800"/>
          </a:xfrm>
          <a:prstGeom prst="rect">
            <a:avLst/>
          </a:prstGeom>
        </p:spPr>
      </p:pic>
    </p:spTree>
    <p:extLst>
      <p:ext uri="{BB962C8B-B14F-4D97-AF65-F5344CB8AC3E}">
        <p14:creationId xmlns:p14="http://schemas.microsoft.com/office/powerpoint/2010/main" val="29818158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Times New Roman" panose="02020603050405020304" pitchFamily="18" charset="0"/>
                <a:cs typeface="Times New Roman" panose="02020603050405020304" pitchFamily="18" charset="0"/>
              </a:rPr>
              <a:t>Schedule DEC</a:t>
            </a:r>
            <a:br>
              <a:rPr lang="en-US" sz="4800" b="1"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Dual Enrollment Credit</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423160"/>
            <a:ext cx="9601196" cy="3452708"/>
          </a:xfrm>
        </p:spPr>
        <p:txBody>
          <a:bodyPr>
            <a:normAutofit/>
          </a:bodyPr>
          <a:lstStyle/>
          <a:p>
            <a:r>
              <a:rPr lang="en-US" sz="2800" dirty="0" smtClean="0">
                <a:latin typeface="Times New Roman" panose="02020603050405020304" pitchFamily="18" charset="0"/>
                <a:cs typeface="Times New Roman" panose="02020603050405020304" pitchFamily="18" charset="0"/>
              </a:rPr>
              <a:t>Added a carryforward section for 2017</a:t>
            </a:r>
          </a:p>
          <a:p>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295401" y="3032760"/>
            <a:ext cx="9433559" cy="3114041"/>
          </a:xfrm>
          <a:prstGeom prst="rect">
            <a:avLst/>
          </a:prstGeom>
        </p:spPr>
      </p:pic>
    </p:spTree>
    <p:extLst>
      <p:ext uri="{BB962C8B-B14F-4D97-AF65-F5344CB8AC3E}">
        <p14:creationId xmlns:p14="http://schemas.microsoft.com/office/powerpoint/2010/main" val="16436409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Times New Roman" panose="02020603050405020304" pitchFamily="18" charset="0"/>
                <a:cs typeface="Times New Roman" panose="02020603050405020304" pitchFamily="18" charset="0"/>
              </a:rPr>
              <a:t>Schedule AJA</a:t>
            </a:r>
            <a:br>
              <a:rPr lang="en-US" sz="4800" b="1"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Alabama Jobs Act</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438400"/>
            <a:ext cx="9601196" cy="3437468"/>
          </a:xfrm>
        </p:spPr>
        <p:txBody>
          <a:bodyPr/>
          <a:lstStyle/>
          <a:p>
            <a:r>
              <a:rPr lang="en-US" sz="2800" dirty="0">
                <a:latin typeface="Times New Roman" panose="02020603050405020304" pitchFamily="18" charset="0"/>
                <a:cs typeface="Times New Roman" panose="02020603050405020304" pitchFamily="18" charset="0"/>
              </a:rPr>
              <a:t>Added a carryforward section for </a:t>
            </a:r>
            <a:r>
              <a:rPr lang="en-US" sz="2800" dirty="0" smtClean="0">
                <a:latin typeface="Times New Roman" panose="02020603050405020304" pitchFamily="18" charset="0"/>
                <a:cs typeface="Times New Roman" panose="02020603050405020304" pitchFamily="18" charset="0"/>
              </a:rPr>
              <a:t>2017</a:t>
            </a:r>
          </a:p>
          <a:p>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3"/>
          <a:stretch>
            <a:fillRect/>
          </a:stretch>
        </p:blipFill>
        <p:spPr>
          <a:xfrm>
            <a:off x="1112521" y="3013076"/>
            <a:ext cx="9966960" cy="3133725"/>
          </a:xfrm>
          <a:prstGeom prst="rect">
            <a:avLst/>
          </a:prstGeom>
        </p:spPr>
      </p:pic>
    </p:spTree>
    <p:extLst>
      <p:ext uri="{BB962C8B-B14F-4D97-AF65-F5344CB8AC3E}">
        <p14:creationId xmlns:p14="http://schemas.microsoft.com/office/powerpoint/2010/main" val="18971559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Times New Roman" panose="02020603050405020304" pitchFamily="18" charset="0"/>
                <a:cs typeface="Times New Roman" panose="02020603050405020304" pitchFamily="18" charset="0"/>
              </a:rPr>
              <a:t>Schedule ARA</a:t>
            </a:r>
            <a:br>
              <a:rPr lang="en-US" sz="4800" b="1"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Alabama Renewal Act</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392680"/>
            <a:ext cx="9601196" cy="3483188"/>
          </a:xfrm>
        </p:spPr>
        <p:txBody>
          <a:bodyPr>
            <a:normAutofit/>
          </a:bodyPr>
          <a:lstStyle/>
          <a:p>
            <a:r>
              <a:rPr lang="en-US" sz="2800" dirty="0" smtClean="0">
                <a:latin typeface="Times New Roman" panose="02020603050405020304" pitchFamily="18" charset="0"/>
                <a:cs typeface="Times New Roman" panose="02020603050405020304" pitchFamily="18" charset="0"/>
              </a:rPr>
              <a:t>Added new carry forward sections Part II and Part IV </a:t>
            </a:r>
          </a:p>
          <a:p>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295402" y="2984501"/>
            <a:ext cx="9601196" cy="3162300"/>
          </a:xfrm>
          <a:prstGeom prst="rect">
            <a:avLst/>
          </a:prstGeom>
        </p:spPr>
      </p:pic>
    </p:spTree>
    <p:extLst>
      <p:ext uri="{BB962C8B-B14F-4D97-AF65-F5344CB8AC3E}">
        <p14:creationId xmlns:p14="http://schemas.microsoft.com/office/powerpoint/2010/main" val="42155434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latin typeface="Times New Roman" panose="02020603050405020304" pitchFamily="18" charset="0"/>
                <a:cs typeface="Times New Roman" panose="02020603050405020304" pitchFamily="18" charset="0"/>
              </a:rPr>
              <a:t>Schedule ARA</a:t>
            </a: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Alabama Renewal Act</a:t>
            </a:r>
            <a:endParaRPr lang="en-US" sz="4800" dirty="0"/>
          </a:p>
        </p:txBody>
      </p:sp>
      <p:pic>
        <p:nvPicPr>
          <p:cNvPr id="4" name="Content Placeholder 3"/>
          <p:cNvPicPr>
            <a:picLocks noGrp="1" noChangeAspect="1"/>
          </p:cNvPicPr>
          <p:nvPr>
            <p:ph idx="1"/>
          </p:nvPr>
        </p:nvPicPr>
        <p:blipFill>
          <a:blip r:embed="rId3"/>
          <a:stretch>
            <a:fillRect/>
          </a:stretch>
        </p:blipFill>
        <p:spPr>
          <a:xfrm>
            <a:off x="1295402" y="2575561"/>
            <a:ext cx="9841230" cy="3596640"/>
          </a:xfrm>
          <a:prstGeom prst="rect">
            <a:avLst/>
          </a:prstGeom>
        </p:spPr>
      </p:pic>
    </p:spTree>
    <p:extLst>
      <p:ext uri="{BB962C8B-B14F-4D97-AF65-F5344CB8AC3E}">
        <p14:creationId xmlns:p14="http://schemas.microsoft.com/office/powerpoint/2010/main" val="1178848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8222"/>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Act 2017-165 (HB263)</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Financial Institutions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58331" y="1853247"/>
            <a:ext cx="9601196" cy="4374557"/>
          </a:xfrm>
        </p:spPr>
        <p:txBody>
          <a:bodyPr>
            <a:normAutofit lnSpcReduction="10000"/>
          </a:bodyPr>
          <a:lstStyle/>
          <a:p>
            <a:endParaRPr lang="en-US" sz="2600" dirty="0" smtClean="0">
              <a:solidFill>
                <a:schemeClr val="tx1"/>
              </a:solidFill>
              <a:latin typeface="Times New Roman" panose="02020603050405020304" pitchFamily="18" charset="0"/>
              <a:cs typeface="Times New Roman" panose="02020603050405020304" pitchFamily="18" charset="0"/>
            </a:endParaRPr>
          </a:p>
          <a:p>
            <a:endParaRPr lang="en-US" sz="2600" dirty="0">
              <a:solidFill>
                <a:schemeClr val="tx1"/>
              </a:solidFill>
              <a:latin typeface="Times New Roman" panose="02020603050405020304" pitchFamily="18" charset="0"/>
              <a:cs typeface="Times New Roman" panose="02020603050405020304" pitchFamily="18" charset="0"/>
            </a:endParaRPr>
          </a:p>
          <a:p>
            <a:pPr>
              <a:lnSpc>
                <a:spcPct val="120000"/>
              </a:lnSpc>
            </a:pPr>
            <a:r>
              <a:rPr lang="en-US" sz="2600" dirty="0" smtClean="0">
                <a:solidFill>
                  <a:schemeClr val="tx1"/>
                </a:solidFill>
                <a:latin typeface="Times New Roman" panose="02020603050405020304" pitchFamily="18" charset="0"/>
                <a:cs typeface="Times New Roman" panose="02020603050405020304" pitchFamily="18" charset="0"/>
              </a:rPr>
              <a:t>Act 2017-165 amends Code Section 40-16-4 relating to financial institutions with income taxed within and outside of the state:</a:t>
            </a:r>
            <a:endParaRPr lang="en-US" sz="2600" b="1" dirty="0" smtClean="0">
              <a:solidFill>
                <a:schemeClr val="tx1"/>
              </a:solidFill>
              <a:latin typeface="Times New Roman" panose="02020603050405020304" pitchFamily="18" charset="0"/>
              <a:cs typeface="Times New Roman" panose="02020603050405020304" pitchFamily="18" charset="0"/>
            </a:endParaRPr>
          </a:p>
          <a:p>
            <a:r>
              <a:rPr lang="en-US" sz="2600" dirty="0" smtClean="0">
                <a:solidFill>
                  <a:schemeClr val="tx1"/>
                </a:solidFill>
                <a:latin typeface="Times New Roman" panose="02020603050405020304" pitchFamily="18" charset="0"/>
                <a:cs typeface="Times New Roman" panose="02020603050405020304" pitchFamily="18" charset="0"/>
              </a:rPr>
              <a:t>To now include loans and credit card receivables as part of the calculation for the property factor of the finance institution excise tax apportionment formula.</a:t>
            </a:r>
          </a:p>
          <a:p>
            <a:r>
              <a:rPr lang="en-US" sz="2600" dirty="0" smtClean="0">
                <a:solidFill>
                  <a:schemeClr val="tx1"/>
                </a:solidFill>
                <a:latin typeface="Times New Roman" panose="02020603050405020304" pitchFamily="18" charset="0"/>
                <a:cs typeface="Times New Roman" panose="02020603050405020304" pitchFamily="18" charset="0"/>
              </a:rPr>
              <a:t>To specify that the new apportionment formula would be applicable to all tax years beginning on or after January 1, 2017.</a:t>
            </a:r>
          </a:p>
          <a:p>
            <a:endParaRPr lang="en-US" b="1"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7464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Times New Roman" panose="02020603050405020304" pitchFamily="18" charset="0"/>
                <a:cs typeface="Times New Roman" panose="02020603050405020304" pitchFamily="18" charset="0"/>
              </a:rPr>
              <a:t>Schedule NTC </a:t>
            </a:r>
            <a:r>
              <a:rPr lang="en-US" sz="4800" b="1" dirty="0" smtClean="0">
                <a:latin typeface="Times New Roman" panose="02020603050405020304" pitchFamily="18" charset="0"/>
                <a:cs typeface="Times New Roman" panose="02020603050405020304" pitchFamily="18" charset="0"/>
              </a:rPr>
              <a:t>Changes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sz="2600" dirty="0" smtClean="0">
                <a:latin typeface="Times New Roman" panose="02020603050405020304" pitchFamily="18" charset="0"/>
                <a:cs typeface="Times New Roman" panose="02020603050405020304" pitchFamily="18" charset="0"/>
              </a:rPr>
              <a:t>Updated to include the following items for 2017 and accompanying line number changes as a result</a:t>
            </a:r>
          </a:p>
          <a:p>
            <a:pPr marL="628650" indent="-342900">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Added Schedule IRC, new Line 6 – Irrigation/Reservoir System Credit</a:t>
            </a:r>
          </a:p>
          <a:p>
            <a:pPr marL="628650" indent="-342900">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Removed Schedule ANM, Line 12 – Alabama New Markets Development Credit since no longer applicable</a:t>
            </a:r>
          </a:p>
          <a:p>
            <a:pPr marL="628650" indent="-342900">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Added Schedule ATC, new Line 24 – Apprenticeship Tax Credit</a:t>
            </a:r>
          </a:p>
          <a:p>
            <a:pPr marL="628650" indent="-342900">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Added Schedule SBA, new Line 26 – Small Business and Agribusiness Jobs Credit</a:t>
            </a:r>
          </a:p>
          <a:p>
            <a:pPr marL="62865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510523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Times New Roman" panose="02020603050405020304" pitchFamily="18" charset="0"/>
                <a:cs typeface="Times New Roman" panose="02020603050405020304" pitchFamily="18" charset="0"/>
              </a:rPr>
              <a:t>Schedule OC Changes</a:t>
            </a:r>
            <a:endParaRPr lang="en-US" sz="4800"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Removed Section I references to </a:t>
            </a:r>
            <a:r>
              <a:rPr lang="en-US" dirty="0" smtClean="0">
                <a:latin typeface="Times New Roman" panose="02020603050405020304" pitchFamily="18" charset="0"/>
                <a:cs typeface="Times New Roman" panose="02020603050405020304" pitchFamily="18" charset="0"/>
              </a:rPr>
              <a:t>Irrigation/Reservoir </a:t>
            </a:r>
            <a:r>
              <a:rPr lang="en-US" dirty="0">
                <a:latin typeface="Times New Roman" panose="02020603050405020304" pitchFamily="18" charset="0"/>
                <a:cs typeface="Times New Roman" panose="02020603050405020304" pitchFamily="18" charset="0"/>
              </a:rPr>
              <a:t>System Credit. A new Schedule IRC has been created with credit amounts flowing </a:t>
            </a:r>
            <a:r>
              <a:rPr lang="en-US" dirty="0" smtClean="0">
                <a:latin typeface="Times New Roman" panose="02020603050405020304" pitchFamily="18" charset="0"/>
                <a:cs typeface="Times New Roman" panose="02020603050405020304" pitchFamily="18" charset="0"/>
              </a:rPr>
              <a:t>from the Schedule IRC to </a:t>
            </a:r>
            <a:r>
              <a:rPr lang="en-US" dirty="0">
                <a:latin typeface="Times New Roman" panose="02020603050405020304" pitchFamily="18" charset="0"/>
                <a:cs typeface="Times New Roman" panose="02020603050405020304" pitchFamily="18" charset="0"/>
              </a:rPr>
              <a:t>the Schedule NTC</a:t>
            </a:r>
            <a:r>
              <a:rPr lang="en-US" dirty="0" smtClean="0">
                <a:latin typeface="Times New Roman" panose="02020603050405020304" pitchFamily="18" charset="0"/>
                <a:cs typeface="Times New Roman" panose="02020603050405020304" pitchFamily="18" charset="0"/>
              </a:rPr>
              <a:t>.</a:t>
            </a:r>
          </a:p>
          <a:p>
            <a:r>
              <a:rPr lang="en-US" dirty="0">
                <a:solidFill>
                  <a:schemeClr val="tx1"/>
                </a:solidFill>
                <a:latin typeface="Times New Roman" panose="02020603050405020304" pitchFamily="18" charset="0"/>
                <a:cs typeface="Times New Roman" panose="02020603050405020304" pitchFamily="18" charset="0"/>
              </a:rPr>
              <a:t>Additional instructions given for Part F- Full Employment Act of 2011 </a:t>
            </a:r>
            <a:r>
              <a:rPr lang="en-US" dirty="0" smtClean="0">
                <a:solidFill>
                  <a:schemeClr val="tx1"/>
                </a:solidFill>
                <a:latin typeface="Times New Roman" panose="02020603050405020304" pitchFamily="18" charset="0"/>
                <a:cs typeface="Times New Roman" panose="02020603050405020304" pitchFamily="18" charset="0"/>
              </a:rPr>
              <a:t>Credit to clarify confusion as to whether an employer qualifies or not.  Header question added: “Were </a:t>
            </a:r>
            <a:r>
              <a:rPr lang="en-US" dirty="0">
                <a:solidFill>
                  <a:schemeClr val="tx1"/>
                </a:solidFill>
                <a:latin typeface="Times New Roman" panose="02020603050405020304" pitchFamily="18" charset="0"/>
                <a:cs typeface="Times New Roman" panose="02020603050405020304" pitchFamily="18" charset="0"/>
              </a:rPr>
              <a:t>you in business with 50 or fewer full and/or part-time employees on June 9, 2011</a:t>
            </a:r>
            <a:r>
              <a:rPr lang="en-US" dirty="0" smtClean="0">
                <a:solidFill>
                  <a:schemeClr val="tx1"/>
                </a:solidFill>
                <a:latin typeface="Times New Roman" panose="02020603050405020304" pitchFamily="18" charset="0"/>
                <a:cs typeface="Times New Roman" panose="02020603050405020304" pitchFamily="18" charset="0"/>
              </a:rPr>
              <a:t>?       Yes       No                                 If “No”, you </a:t>
            </a:r>
            <a:r>
              <a:rPr lang="en-US" dirty="0">
                <a:solidFill>
                  <a:schemeClr val="tx1"/>
                </a:solidFill>
                <a:latin typeface="Times New Roman" panose="02020603050405020304" pitchFamily="18" charset="0"/>
                <a:cs typeface="Times New Roman" panose="02020603050405020304" pitchFamily="18" charset="0"/>
              </a:rPr>
              <a:t>do not qualify for this credit.”</a:t>
            </a:r>
          </a:p>
          <a:p>
            <a:endParaRPr lang="en-US" dirty="0"/>
          </a:p>
        </p:txBody>
      </p:sp>
      <p:sp>
        <p:nvSpPr>
          <p:cNvPr id="4" name="Rectangle 3"/>
          <p:cNvSpPr/>
          <p:nvPr/>
        </p:nvSpPr>
        <p:spPr>
          <a:xfrm>
            <a:off x="6400800" y="4922520"/>
            <a:ext cx="304800" cy="335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7368538" y="4922520"/>
            <a:ext cx="304800" cy="335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327116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3F69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latin typeface="Times New Roman" panose="02020603050405020304" pitchFamily="18" charset="0"/>
                <a:cs typeface="Times New Roman" panose="02020603050405020304" pitchFamily="18" charset="0"/>
              </a:rPr>
              <a:t>Pass Through Form changes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b="1" dirty="0"/>
              <a:t>Form </a:t>
            </a:r>
            <a:r>
              <a:rPr lang="en-US" sz="2800" b="1" dirty="0" smtClean="0"/>
              <a:t>65 Schedule P</a:t>
            </a:r>
            <a:endParaRPr lang="en-US" sz="2800" b="1" dirty="0"/>
          </a:p>
          <a:p>
            <a:pPr marL="457200" indent="-457200">
              <a:buFont typeface="Arial" panose="020B0604020202020204" pitchFamily="34" charset="0"/>
              <a:buChar char="•"/>
            </a:pPr>
            <a:r>
              <a:rPr lang="en-US" sz="2800" b="1" dirty="0" smtClean="0"/>
              <a:t>Form PTE-C</a:t>
            </a:r>
            <a:endParaRPr lang="en-US" sz="2800" b="1" dirty="0"/>
          </a:p>
          <a:p>
            <a:pPr marL="457200" indent="-457200">
              <a:buFont typeface="Arial" panose="020B0604020202020204" pitchFamily="34" charset="0"/>
              <a:buChar char="•"/>
            </a:pPr>
            <a:r>
              <a:rPr lang="en-US" sz="2800" b="1" dirty="0"/>
              <a:t>Form 20S</a:t>
            </a:r>
          </a:p>
          <a:p>
            <a:pPr marL="457200" indent="-457200">
              <a:buFont typeface="Arial" panose="020B0604020202020204" pitchFamily="34" charset="0"/>
              <a:buChar char="•"/>
            </a:pPr>
            <a:r>
              <a:rPr lang="en-US" sz="2800" b="1" dirty="0" smtClean="0"/>
              <a:t>Schedule PC</a:t>
            </a:r>
            <a:endParaRPr lang="en-US" sz="2800" b="1" dirty="0"/>
          </a:p>
          <a:p>
            <a:pPr marL="457200" indent="-457200">
              <a:buFont typeface="Arial" panose="020B0604020202020204" pitchFamily="34" charset="0"/>
              <a:buChar char="•"/>
            </a:pPr>
            <a:r>
              <a:rPr lang="en-US" sz="2800" b="1" dirty="0" smtClean="0"/>
              <a:t>Form </a:t>
            </a:r>
            <a:r>
              <a:rPr lang="en-US" sz="2800" b="1" dirty="0"/>
              <a:t>41</a:t>
            </a:r>
          </a:p>
          <a:p>
            <a:endParaRPr lang="en-US" dirty="0"/>
          </a:p>
        </p:txBody>
      </p:sp>
    </p:spTree>
    <p:extLst>
      <p:ext uri="{BB962C8B-B14F-4D97-AF65-F5344CB8AC3E}">
        <p14:creationId xmlns:p14="http://schemas.microsoft.com/office/powerpoint/2010/main" val="2358813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3F69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Times New Roman" panose="02020603050405020304" pitchFamily="18" charset="0"/>
                <a:cs typeface="Times New Roman" panose="02020603050405020304" pitchFamily="18" charset="0"/>
              </a:rPr>
              <a:t>Form 65 Schedule P</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438400"/>
            <a:ext cx="9601196" cy="3437468"/>
          </a:xfrm>
        </p:spPr>
        <p:txBody>
          <a:bodyPr>
            <a:normAutofit/>
          </a:bodyPr>
          <a:lstStyle/>
          <a:p>
            <a:r>
              <a:rPr lang="en-US" sz="2800" b="1" dirty="0" smtClean="0"/>
              <a:t>Use </a:t>
            </a:r>
            <a:r>
              <a:rPr lang="en-US" sz="2800" b="1" dirty="0"/>
              <a:t>Schedule P to report income received from partnerships, estates, trusts, </a:t>
            </a:r>
            <a:r>
              <a:rPr lang="en-US" sz="2800" b="1" dirty="0" smtClean="0"/>
              <a:t>and S </a:t>
            </a:r>
            <a:r>
              <a:rPr lang="en-US" sz="2800" b="1" dirty="0"/>
              <a:t>Corporations.</a:t>
            </a:r>
            <a:endParaRPr lang="en-US" sz="2800" b="1" dirty="0">
              <a:latin typeface="Times New Roman" panose="02020603050405020304" pitchFamily="18" charset="0"/>
              <a:cs typeface="Times New Roman" panose="02020603050405020304" pitchFamily="18" charset="0"/>
            </a:endParaRPr>
          </a:p>
        </p:txBody>
      </p:sp>
      <p:pic>
        <p:nvPicPr>
          <p:cNvPr id="7" name="Picture 6"/>
          <p:cNvPicPr/>
          <p:nvPr/>
        </p:nvPicPr>
        <p:blipFill rotWithShape="1">
          <a:blip r:embed="rId3"/>
          <a:srcRect l="-18442" t="21833" r="18442" b="34311"/>
          <a:stretch/>
        </p:blipFill>
        <p:spPr bwMode="auto">
          <a:xfrm>
            <a:off x="-1857375" y="3400425"/>
            <a:ext cx="13373100" cy="2666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00129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3F69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anose="02020603050405020304" pitchFamily="18" charset="0"/>
                <a:cs typeface="Times New Roman" panose="02020603050405020304" pitchFamily="18" charset="0"/>
              </a:rPr>
              <a:t>Form PTE-C Changes</a:t>
            </a:r>
            <a:endParaRPr lang="en-US" sz="4800" dirty="0"/>
          </a:p>
        </p:txBody>
      </p:sp>
      <p:sp>
        <p:nvSpPr>
          <p:cNvPr id="3" name="Content Placeholder 2"/>
          <p:cNvSpPr>
            <a:spLocks noGrp="1"/>
          </p:cNvSpPr>
          <p:nvPr>
            <p:ph idx="1"/>
          </p:nvPr>
        </p:nvSpPr>
        <p:spPr>
          <a:xfrm>
            <a:off x="1295402" y="2537882"/>
            <a:ext cx="9601196" cy="3318936"/>
          </a:xfrm>
        </p:spPr>
        <p:txBody>
          <a:bodyPr/>
          <a:lstStyle/>
          <a:p>
            <a:r>
              <a:rPr lang="en-US" dirty="0">
                <a:solidFill>
                  <a:schemeClr val="tx1"/>
                </a:solidFill>
                <a:latin typeface="Times New Roman" panose="02020603050405020304" pitchFamily="18" charset="0"/>
                <a:cs typeface="Times New Roman" panose="02020603050405020304" pitchFamily="18" charset="0"/>
              </a:rPr>
              <a:t>Additional instructions given </a:t>
            </a:r>
            <a:r>
              <a:rPr lang="en-US" dirty="0" smtClean="0">
                <a:solidFill>
                  <a:schemeClr val="tx1"/>
                </a:solidFill>
                <a:latin typeface="Times New Roman" panose="02020603050405020304" pitchFamily="18" charset="0"/>
                <a:cs typeface="Times New Roman" panose="02020603050405020304" pitchFamily="18" charset="0"/>
              </a:rPr>
              <a:t>on where to claim </a:t>
            </a:r>
            <a:r>
              <a:rPr lang="en-US" dirty="0" smtClean="0">
                <a:latin typeface="Times New Roman" panose="02020603050405020304" pitchFamily="18" charset="0"/>
                <a:cs typeface="Times New Roman" panose="02020603050405020304" pitchFamily="18" charset="0"/>
              </a:rPr>
              <a:t>WNR-V tax payments (line 5b).</a:t>
            </a:r>
          </a:p>
          <a:p>
            <a:r>
              <a:rPr lang="en-US" b="1" dirty="0">
                <a:latin typeface="Times New Roman" panose="02020603050405020304" pitchFamily="18" charset="0"/>
                <a:cs typeface="Times New Roman" panose="02020603050405020304" pitchFamily="18" charset="0"/>
              </a:rPr>
              <a:t>Schedule NRC-Exempt (Subchapter K only). </a:t>
            </a:r>
            <a:r>
              <a:rPr lang="en-US" dirty="0">
                <a:latin typeface="Times New Roman" panose="02020603050405020304" pitchFamily="18" charset="0"/>
                <a:cs typeface="Times New Roman" panose="02020603050405020304" pitchFamily="18" charset="0"/>
              </a:rPr>
              <a:t>Schedule NRC-Exempt is </a:t>
            </a:r>
            <a:r>
              <a:rPr lang="en-US" dirty="0" smtClean="0">
                <a:latin typeface="Times New Roman" panose="02020603050405020304" pitchFamily="18" charset="0"/>
                <a:cs typeface="Times New Roman" panose="02020603050405020304" pitchFamily="18" charset="0"/>
              </a:rPr>
              <a:t>to be </a:t>
            </a:r>
            <a:r>
              <a:rPr lang="en-US" dirty="0">
                <a:latin typeface="Times New Roman" panose="02020603050405020304" pitchFamily="18" charset="0"/>
                <a:cs typeface="Times New Roman" panose="02020603050405020304" pitchFamily="18" charset="0"/>
              </a:rPr>
              <a:t>completed by a nonresident partners to certify exemption from AL Code §</a:t>
            </a:r>
            <a:r>
              <a:rPr lang="en-US" dirty="0" smtClean="0">
                <a:latin typeface="Times New Roman" panose="02020603050405020304" pitchFamily="18" charset="0"/>
                <a:cs typeface="Times New Roman" panose="02020603050405020304" pitchFamily="18" charset="0"/>
              </a:rPr>
              <a:t>40-18-24.2</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This </a:t>
            </a:r>
            <a:r>
              <a:rPr lang="en-US" dirty="0">
                <a:latin typeface="Times New Roman" panose="02020603050405020304" pitchFamily="18" charset="0"/>
                <a:cs typeface="Times New Roman" panose="02020603050405020304" pitchFamily="18" charset="0"/>
              </a:rPr>
              <a:t>form should be attached to Form PTE-C each </a:t>
            </a:r>
            <a:r>
              <a:rPr lang="en-US" dirty="0" smtClean="0">
                <a:latin typeface="Times New Roman" panose="02020603050405020304" pitchFamily="18" charset="0"/>
                <a:cs typeface="Times New Roman" panose="02020603050405020304" pitchFamily="18" charset="0"/>
              </a:rPr>
              <a:t>year. Failure </a:t>
            </a:r>
            <a:r>
              <a:rPr lang="en-US" dirty="0">
                <a:latin typeface="Times New Roman" panose="02020603050405020304" pitchFamily="18" charset="0"/>
                <a:cs typeface="Times New Roman" panose="02020603050405020304" pitchFamily="18" charset="0"/>
              </a:rPr>
              <a:t>to attach form NRC-EXEMPT to the return shall cause the pass through entity to remit payment due as originally </a:t>
            </a:r>
            <a:r>
              <a:rPr lang="en-US" dirty="0" smtClean="0">
                <a:latin typeface="Times New Roman" panose="02020603050405020304" pitchFamily="18" charset="0"/>
                <a:cs typeface="Times New Roman" panose="02020603050405020304" pitchFamily="18" charset="0"/>
              </a:rPr>
              <a:t>required.</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003436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3F69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anose="02020603050405020304" pitchFamily="18" charset="0"/>
                <a:cs typeface="Times New Roman" panose="02020603050405020304" pitchFamily="18" charset="0"/>
              </a:rPr>
              <a:t>Form 20S Changes</a:t>
            </a:r>
            <a:endParaRPr lang="en-US" sz="4800" dirty="0"/>
          </a:p>
        </p:txBody>
      </p:sp>
      <p:sp>
        <p:nvSpPr>
          <p:cNvPr id="3" name="Content Placeholder 2"/>
          <p:cNvSpPr>
            <a:spLocks noGrp="1"/>
          </p:cNvSpPr>
          <p:nvPr>
            <p:ph idx="1"/>
          </p:nvPr>
        </p:nvSpPr>
        <p:spPr>
          <a:xfrm>
            <a:off x="1295402" y="2392680"/>
            <a:ext cx="9601196" cy="3464138"/>
          </a:xfrm>
        </p:spPr>
        <p:txBody>
          <a:bodyPr/>
          <a:lstStyle/>
          <a:p>
            <a:r>
              <a:rPr lang="en-US" b="1" dirty="0"/>
              <a:t>Adjustments to the </a:t>
            </a:r>
            <a:r>
              <a:rPr lang="en-US" b="1" dirty="0" smtClean="0"/>
              <a:t>AAAA should </a:t>
            </a:r>
            <a:r>
              <a:rPr lang="en-US" b="1" dirty="0"/>
              <a:t>include the entire earnings, profits, losses, gains and deductions of the S </a:t>
            </a:r>
            <a:r>
              <a:rPr lang="en-US" b="1" dirty="0" smtClean="0"/>
              <a:t>corporation.  </a:t>
            </a:r>
          </a:p>
          <a:p>
            <a:endParaRPr lang="en-US" dirty="0"/>
          </a:p>
        </p:txBody>
      </p:sp>
      <p:pic>
        <p:nvPicPr>
          <p:cNvPr id="4" name="Picture 3"/>
          <p:cNvPicPr/>
          <p:nvPr/>
        </p:nvPicPr>
        <p:blipFill rotWithShape="1">
          <a:blip r:embed="rId3"/>
          <a:srcRect l="-1480" t="17708" r="197" b="55117"/>
          <a:stretch/>
        </p:blipFill>
        <p:spPr bwMode="auto">
          <a:xfrm>
            <a:off x="853440" y="3230880"/>
            <a:ext cx="10485120" cy="29540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86581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3F69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anose="02020603050405020304" pitchFamily="18" charset="0"/>
                <a:cs typeface="Times New Roman" panose="02020603050405020304" pitchFamily="18" charset="0"/>
              </a:rPr>
              <a:t>Schedule PC changes</a:t>
            </a:r>
            <a:endParaRPr lang="en-US" sz="4800" dirty="0"/>
          </a:p>
        </p:txBody>
      </p:sp>
      <p:sp>
        <p:nvSpPr>
          <p:cNvPr id="3" name="Content Placeholder 2"/>
          <p:cNvSpPr>
            <a:spLocks noGrp="1"/>
          </p:cNvSpPr>
          <p:nvPr>
            <p:ph idx="1"/>
          </p:nvPr>
        </p:nvSpPr>
        <p:spPr>
          <a:xfrm>
            <a:off x="1295402" y="2423160"/>
            <a:ext cx="9601196" cy="3433658"/>
          </a:xfrm>
        </p:spPr>
        <p:txBody>
          <a:bodyPr/>
          <a:lstStyle/>
          <a:p>
            <a:r>
              <a:rPr lang="en-US" b="1" dirty="0" smtClean="0">
                <a:solidFill>
                  <a:schemeClr val="tx1"/>
                </a:solidFill>
                <a:latin typeface="Times New Roman" panose="02020603050405020304" pitchFamily="18" charset="0"/>
                <a:cs typeface="Times New Roman" panose="02020603050405020304" pitchFamily="18" charset="0"/>
              </a:rPr>
              <a:t>Added Alabama Small Business and Agribusiness Jobs Credit and Apprenticeship Tax Credit Act of 2016.</a:t>
            </a:r>
            <a:br>
              <a:rPr lang="en-US" b="1"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
            </a:r>
            <a:br>
              <a:rPr lang="en-US" dirty="0" smtClean="0">
                <a:solidFill>
                  <a:schemeClr val="tx1"/>
                </a:solidFill>
                <a:latin typeface="Times New Roman" panose="02020603050405020304" pitchFamily="18" charset="0"/>
                <a:cs typeface="Times New Roman" panose="02020603050405020304" pitchFamily="18" charset="0"/>
              </a:rPr>
            </a:br>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pic>
        <p:nvPicPr>
          <p:cNvPr id="7" name="Picture 6"/>
          <p:cNvPicPr/>
          <p:nvPr/>
        </p:nvPicPr>
        <p:blipFill rotWithShape="1">
          <a:blip r:embed="rId3"/>
          <a:srcRect l="-5623" t="41467" r="4540" b="6567"/>
          <a:stretch/>
        </p:blipFill>
        <p:spPr bwMode="auto">
          <a:xfrm>
            <a:off x="274321" y="3246120"/>
            <a:ext cx="11210924" cy="3002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2684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3F69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anose="02020603050405020304" pitchFamily="18" charset="0"/>
                <a:cs typeface="Times New Roman" panose="02020603050405020304" pitchFamily="18" charset="0"/>
              </a:rPr>
              <a:t>Form 41 changes</a:t>
            </a:r>
            <a:endParaRPr lang="en-US" sz="4800" dirty="0"/>
          </a:p>
        </p:txBody>
      </p:sp>
      <p:sp>
        <p:nvSpPr>
          <p:cNvPr id="3" name="Content Placeholder 2"/>
          <p:cNvSpPr>
            <a:spLocks noGrp="1"/>
          </p:cNvSpPr>
          <p:nvPr>
            <p:ph idx="1"/>
          </p:nvPr>
        </p:nvSpPr>
        <p:spPr>
          <a:xfrm>
            <a:off x="1295402" y="2537882"/>
            <a:ext cx="9601196" cy="3318936"/>
          </a:xfrm>
        </p:spPr>
        <p:txBody>
          <a:bodyPr/>
          <a:lstStyle/>
          <a:p>
            <a:r>
              <a:rPr lang="en-US" b="1" dirty="0" smtClean="0">
                <a:solidFill>
                  <a:schemeClr val="tx1"/>
                </a:solidFill>
                <a:latin typeface="Times New Roman" panose="02020603050405020304" pitchFamily="18" charset="0"/>
                <a:cs typeface="Times New Roman" panose="02020603050405020304" pitchFamily="18" charset="0"/>
              </a:rPr>
              <a:t>Schedule G: added resident and nonresident checkboxes</a:t>
            </a:r>
          </a:p>
          <a:p>
            <a:r>
              <a:rPr lang="en-US" b="1" dirty="0" smtClean="0">
                <a:solidFill>
                  <a:schemeClr val="tx1"/>
                </a:solidFill>
                <a:latin typeface="Times New Roman" panose="02020603050405020304" pitchFamily="18" charset="0"/>
                <a:cs typeface="Times New Roman" panose="02020603050405020304" pitchFamily="18" charset="0"/>
              </a:rPr>
              <a:t>Schedule FC:  added additional lines for income tax paid to other states</a:t>
            </a:r>
          </a:p>
          <a:p>
            <a:r>
              <a:rPr lang="en-US" b="1" dirty="0" smtClean="0">
                <a:solidFill>
                  <a:schemeClr val="tx1"/>
                </a:solidFill>
                <a:latin typeface="Times New Roman" panose="02020603050405020304" pitchFamily="18" charset="0"/>
                <a:cs typeface="Times New Roman" panose="02020603050405020304" pitchFamily="18" charset="0"/>
              </a:rPr>
              <a:t>Schedule K and K-1: added line for </a:t>
            </a:r>
            <a:r>
              <a:rPr lang="en-US" b="1" dirty="0">
                <a:latin typeface="Times New Roman" panose="02020603050405020304" pitchFamily="18" charset="0"/>
                <a:cs typeface="Times New Roman" panose="02020603050405020304" pitchFamily="18" charset="0"/>
              </a:rPr>
              <a:t>Non Alabama Source Income</a:t>
            </a:r>
            <a:r>
              <a:rPr lang="en-US" dirty="0" smtClean="0">
                <a:solidFill>
                  <a:schemeClr val="tx1"/>
                </a:solidFill>
                <a:latin typeface="Times New Roman" panose="02020603050405020304" pitchFamily="18" charset="0"/>
                <a:cs typeface="Times New Roman" panose="02020603050405020304" pitchFamily="18" charset="0"/>
              </a:rPr>
              <a:t/>
            </a:r>
            <a:br>
              <a:rPr lang="en-US" dirty="0" smtClean="0">
                <a:solidFill>
                  <a:schemeClr val="tx1"/>
                </a:solidFill>
                <a:latin typeface="Times New Roman" panose="02020603050405020304" pitchFamily="18" charset="0"/>
                <a:cs typeface="Times New Roman" panose="02020603050405020304" pitchFamily="18" charset="0"/>
              </a:rPr>
            </a:br>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825778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3F69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latin typeface="Times New Roman" panose="02020603050405020304" pitchFamily="18" charset="0"/>
                <a:cs typeface="Times New Roman" panose="02020603050405020304" pitchFamily="18" charset="0"/>
              </a:rPr>
              <a:t>Business Privilege Tax Form Changes </a:t>
            </a:r>
          </a:p>
        </p:txBody>
      </p:sp>
      <p:sp>
        <p:nvSpPr>
          <p:cNvPr id="3" name="Content Placeholder 2"/>
          <p:cNvSpPr>
            <a:spLocks noGrp="1"/>
          </p:cNvSpPr>
          <p:nvPr>
            <p:ph idx="1"/>
          </p:nvPr>
        </p:nvSpPr>
        <p:spPr/>
        <p:txBody>
          <a:bodyPr/>
          <a:lstStyle/>
          <a:p>
            <a:pPr marL="0" indent="0">
              <a:buNone/>
            </a:pPr>
            <a:r>
              <a:rPr lang="en-US" sz="2800" b="1" dirty="0">
                <a:solidFill>
                  <a:schemeClr val="tx1"/>
                </a:solidFill>
                <a:latin typeface="Times New Roman" panose="02020603050405020304" pitchFamily="18" charset="0"/>
                <a:cs typeface="Times New Roman" panose="02020603050405020304" pitchFamily="18" charset="0"/>
              </a:rPr>
              <a:t>Act 2017-363</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For the Form Year 2018-The due dates of the BPT Returns will correspond to the due dates of the corresponding federal return.</a:t>
            </a:r>
            <a:br>
              <a:rPr lang="en-US" sz="2800" dirty="0">
                <a:solidFill>
                  <a:schemeClr val="tx1"/>
                </a:solidFill>
                <a:latin typeface="Times New Roman" panose="02020603050405020304" pitchFamily="18" charset="0"/>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82639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3F69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Business Privilege Tax Form Changes </a:t>
            </a:r>
            <a:endParaRPr lang="en-US" dirty="0"/>
          </a:p>
        </p:txBody>
      </p:sp>
      <p:sp>
        <p:nvSpPr>
          <p:cNvPr id="3" name="Content Placeholder 2"/>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AL-CAR, CPT, and PPT (C-Corporations)- taxpayers will need to make sure they check the box for change in officers(if applicable).</a:t>
            </a:r>
          </a:p>
          <a:p>
            <a:endParaRPr lang="en-US" dirty="0"/>
          </a:p>
        </p:txBody>
      </p:sp>
    </p:spTree>
    <p:extLst>
      <p:ext uri="{BB962C8B-B14F-4D97-AF65-F5344CB8AC3E}">
        <p14:creationId xmlns:p14="http://schemas.microsoft.com/office/powerpoint/2010/main" val="700640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9175" y="2666198"/>
            <a:ext cx="8614610" cy="2598821"/>
          </a:xfrm>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Act 2017-227 (HB87)</a:t>
            </a:r>
            <a:r>
              <a:rPr lang="en-US" b="1" dirty="0" smtClean="0"/>
              <a:t/>
            </a:r>
            <a:br>
              <a:rPr lang="en-US" b="1" dirty="0" smtClean="0"/>
            </a:br>
            <a:r>
              <a:rPr lang="en-US" dirty="0" smtClean="0"/>
              <a:t/>
            </a:r>
            <a:br>
              <a:rPr lang="en-US" dirty="0" smtClean="0"/>
            </a:br>
            <a:r>
              <a:rPr lang="en-US" sz="4900" b="1" dirty="0" smtClean="0">
                <a:latin typeface="Times New Roman" panose="02020603050405020304" pitchFamily="18" charset="0"/>
                <a:cs typeface="Times New Roman" panose="02020603050405020304" pitchFamily="18" charset="0"/>
              </a:rPr>
              <a:t>Identity </a:t>
            </a:r>
            <a:r>
              <a:rPr lang="en-US" sz="4900" b="1" dirty="0">
                <a:latin typeface="Times New Roman" panose="02020603050405020304" pitchFamily="18" charset="0"/>
                <a:cs typeface="Times New Roman" panose="02020603050405020304" pitchFamily="18" charset="0"/>
              </a:rPr>
              <a:t>Theft Related Refund Fraud </a:t>
            </a:r>
            <a:endParaRPr lang="en-US" sz="4900" b="1" dirty="0"/>
          </a:p>
        </p:txBody>
      </p:sp>
      <p:sp>
        <p:nvSpPr>
          <p:cNvPr id="3" name="Subtitle 2"/>
          <p:cNvSpPr>
            <a:spLocks noGrp="1"/>
          </p:cNvSpPr>
          <p:nvPr>
            <p:ph type="subTitle" idx="1"/>
          </p:nvPr>
        </p:nvSpPr>
        <p:spPr>
          <a:xfrm flipH="1">
            <a:off x="10153606" y="2542904"/>
            <a:ext cx="2038393" cy="400594"/>
          </a:xfrm>
        </p:spPr>
        <p:txBody>
          <a:bodyPr>
            <a:noAutofit/>
          </a:bodyPr>
          <a:lstStyle/>
          <a:p>
            <a:pPr algn="ctr"/>
            <a:endParaRPr lang="en-US" sz="4800" dirty="0" smtClean="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6548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3F69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latin typeface="Times New Roman" panose="02020603050405020304" pitchFamily="18" charset="0"/>
                <a:cs typeface="Times New Roman" panose="02020603050405020304" pitchFamily="18" charset="0"/>
              </a:rPr>
              <a:t>Corporate Income Tax Form Changes</a:t>
            </a:r>
          </a:p>
        </p:txBody>
      </p:sp>
      <p:sp>
        <p:nvSpPr>
          <p:cNvPr id="3" name="Content Placeholder 2"/>
          <p:cNvSpPr>
            <a:spLocks noGrp="1"/>
          </p:cNvSpPr>
          <p:nvPr>
            <p:ph idx="1"/>
          </p:nvPr>
        </p:nvSpPr>
        <p:spPr/>
        <p:txBody>
          <a:bodyPr>
            <a:normAutofit/>
          </a:bodyPr>
          <a:lstStyle/>
          <a:p>
            <a:r>
              <a:rPr lang="en-US" sz="2800" b="1" dirty="0">
                <a:latin typeface="Times New Roman" panose="02020603050405020304" pitchFamily="18" charset="0"/>
                <a:cs typeface="Times New Roman" panose="02020603050405020304" pitchFamily="18" charset="0"/>
              </a:rPr>
              <a:t>Schedule BC and Schedule EC New </a:t>
            </a:r>
            <a:r>
              <a:rPr lang="en-US" sz="2800" b="1" dirty="0" smtClean="0">
                <a:latin typeface="Times New Roman" panose="02020603050405020304" pitchFamily="18" charset="0"/>
                <a:cs typeface="Times New Roman" panose="02020603050405020304" pitchFamily="18" charset="0"/>
              </a:rPr>
              <a:t>Credits</a:t>
            </a:r>
          </a:p>
          <a:p>
            <a:pPr marL="625475" indent="0">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Alabama </a:t>
            </a:r>
            <a:r>
              <a:rPr lang="en-US" sz="2800" dirty="0">
                <a:latin typeface="Times New Roman" panose="02020603050405020304" pitchFamily="18" charset="0"/>
                <a:cs typeface="Times New Roman" panose="02020603050405020304" pitchFamily="18" charset="0"/>
              </a:rPr>
              <a:t>Small Business and Agribusiness Jobs Credit</a:t>
            </a:r>
          </a:p>
          <a:p>
            <a:pPr marL="685800" lvl="1" indent="6858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This </a:t>
            </a:r>
            <a:r>
              <a:rPr lang="en-US" sz="2800" dirty="0">
                <a:latin typeface="Times New Roman" panose="02020603050405020304" pitchFamily="18" charset="0"/>
                <a:cs typeface="Times New Roman" panose="02020603050405020304" pitchFamily="18" charset="0"/>
              </a:rPr>
              <a:t>credit cannot be taken in conjunction with the </a:t>
            </a:r>
            <a:r>
              <a:rPr lang="en-US" sz="2800" dirty="0" smtClean="0">
                <a:latin typeface="Times New Roman" panose="02020603050405020304" pitchFamily="18" charset="0"/>
                <a:cs typeface="Times New Roman" panose="02020603050405020304" pitchFamily="18" charset="0"/>
              </a:rPr>
              <a:t>Full</a:t>
            </a:r>
          </a:p>
          <a:p>
            <a:pPr marL="685800" lvl="1" indent="0">
              <a:buNone/>
              <a:tabLst>
                <a:tab pos="1431925" algn="l"/>
              </a:tabLst>
            </a:pPr>
            <a:r>
              <a:rPr lang="en-US" sz="2800" dirty="0" smtClean="0">
                <a:latin typeface="Times New Roman" panose="02020603050405020304" pitchFamily="18" charset="0"/>
                <a:cs typeface="Times New Roman" panose="02020603050405020304" pitchFamily="18" charset="0"/>
              </a:rPr>
              <a:t>        Employment Credit</a:t>
            </a:r>
            <a:r>
              <a:rPr lang="en-US" sz="2800" dirty="0">
                <a:latin typeface="Times New Roman" panose="02020603050405020304" pitchFamily="18" charset="0"/>
                <a:cs typeface="Times New Roman" panose="02020603050405020304" pitchFamily="18" charset="0"/>
              </a:rPr>
              <a:t>.</a:t>
            </a:r>
          </a:p>
          <a:p>
            <a:pPr marL="625475" indent="0">
              <a:buFont typeface="Wingdings" panose="05000000000000000000" pitchFamily="2" charset="2"/>
              <a:buChar char="Ø"/>
              <a:tabLst>
                <a:tab pos="1431925" algn="l"/>
              </a:tabLst>
            </a:pPr>
            <a:r>
              <a:rPr lang="en-US" sz="2800" dirty="0" smtClean="0">
                <a:latin typeface="Times New Roman" panose="02020603050405020304" pitchFamily="18" charset="0"/>
                <a:cs typeface="Times New Roman" panose="02020603050405020304" pitchFamily="18" charset="0"/>
              </a:rPr>
              <a:t>      Apprenticeship </a:t>
            </a:r>
            <a:r>
              <a:rPr lang="en-US" sz="2800" dirty="0">
                <a:latin typeface="Times New Roman" panose="02020603050405020304" pitchFamily="18" charset="0"/>
                <a:cs typeface="Times New Roman" panose="02020603050405020304" pitchFamily="18" charset="0"/>
              </a:rPr>
              <a:t>Tax Credit</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8683454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3F69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Corporate Income Tax Form </a:t>
            </a:r>
            <a:r>
              <a:rPr lang="en-US" b="1" dirty="0" smtClean="0">
                <a:latin typeface="Times New Roman" panose="02020603050405020304" pitchFamily="18" charset="0"/>
                <a:cs typeface="Times New Roman" panose="02020603050405020304" pitchFamily="18" charset="0"/>
              </a:rPr>
              <a:t>Changes</a:t>
            </a:r>
            <a:endParaRPr lang="en-US" dirty="0"/>
          </a:p>
        </p:txBody>
      </p:sp>
      <p:sp>
        <p:nvSpPr>
          <p:cNvPr id="3" name="Content Placeholder 2"/>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What’s New for Form </a:t>
            </a:r>
            <a:r>
              <a:rPr lang="en-US" b="1" dirty="0" smtClean="0">
                <a:latin typeface="Times New Roman" panose="02020603050405020304" pitchFamily="18" charset="0"/>
                <a:cs typeface="Times New Roman" panose="02020603050405020304" pitchFamily="18" charset="0"/>
              </a:rPr>
              <a:t>ET-8</a:t>
            </a:r>
          </a:p>
          <a:p>
            <a:pPr marL="0" indent="0" algn="ctr">
              <a:buNone/>
            </a:pPr>
            <a:r>
              <a:rPr lang="en-US" b="1" u="sng" dirty="0">
                <a:latin typeface="Times New Roman" panose="02020603050405020304" pitchFamily="18" charset="0"/>
                <a:cs typeface="Times New Roman" panose="02020603050405020304" pitchFamily="18" charset="0"/>
              </a:rPr>
              <a:t>ONLINE ONLY</a:t>
            </a:r>
          </a:p>
          <a:p>
            <a:pPr marL="625475" indent="-625475">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Taxpayers who request extension of time to file Alabama Form ET-1 or ET-1C are required to remit Alabama Form ET-8 electronically and any payments over $750 electronically through My Alabama Taxes (MAT). </a:t>
            </a:r>
          </a:p>
          <a:p>
            <a:pPr marL="625475" lvl="1" indent="-625475">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Visit the Department’s website </a:t>
            </a:r>
            <a:r>
              <a:rPr lang="en-US" sz="2400" dirty="0">
                <a:solidFill>
                  <a:schemeClr val="tx1"/>
                </a:solidFill>
                <a:latin typeface="Times New Roman" panose="02020603050405020304" pitchFamily="18" charset="0"/>
                <a:cs typeface="Times New Roman" panose="02020603050405020304" pitchFamily="18" charset="0"/>
              </a:rPr>
              <a:t>at</a:t>
            </a:r>
            <a:r>
              <a:rPr lang="en-US" sz="2400" dirty="0">
                <a:solidFill>
                  <a:schemeClr val="accent1">
                    <a:lumMod val="75000"/>
                  </a:schemeClr>
                </a:solidFill>
                <a:latin typeface="Times New Roman" panose="02020603050405020304" pitchFamily="18" charset="0"/>
                <a:cs typeface="Times New Roman" panose="02020603050405020304" pitchFamily="18" charset="0"/>
              </a:rPr>
              <a:t> </a:t>
            </a:r>
            <a:r>
              <a:rPr lang="en-US" sz="2400" dirty="0">
                <a:solidFill>
                  <a:schemeClr val="accent3"/>
                </a:solidFill>
                <a:latin typeface="Times New Roman" panose="02020603050405020304" pitchFamily="18" charset="0"/>
                <a:cs typeface="Times New Roman" panose="02020603050405020304" pitchFamily="18" charset="0"/>
              </a:rPr>
              <a:t>www.revenue.alabama.gov</a:t>
            </a:r>
            <a:r>
              <a:rPr lang="en-US" sz="2400" dirty="0">
                <a:solidFill>
                  <a:schemeClr val="accent1">
                    <a:lumMod val="75000"/>
                  </a:schemeClr>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(click the MAT icon on the home page).</a:t>
            </a:r>
          </a:p>
          <a:p>
            <a:endParaRPr lang="en-US" dirty="0"/>
          </a:p>
        </p:txBody>
      </p:sp>
    </p:spTree>
    <p:extLst>
      <p:ext uri="{BB962C8B-B14F-4D97-AF65-F5344CB8AC3E}">
        <p14:creationId xmlns:p14="http://schemas.microsoft.com/office/powerpoint/2010/main" val="5698686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3F69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Corporate Income Tax Form Changes</a:t>
            </a:r>
            <a:endParaRPr lang="en-US" dirty="0"/>
          </a:p>
        </p:txBody>
      </p:sp>
      <p:sp>
        <p:nvSpPr>
          <p:cNvPr id="3" name="Content Placeholder 2"/>
          <p:cNvSpPr>
            <a:spLocks noGrp="1"/>
          </p:cNvSpPr>
          <p:nvPr>
            <p:ph idx="1"/>
          </p:nvPr>
        </p:nvSpPr>
        <p:spPr>
          <a:xfrm>
            <a:off x="670560" y="2407920"/>
            <a:ext cx="10881360" cy="4450080"/>
          </a:xfrm>
        </p:spPr>
        <p:txBody>
          <a:bodyPr>
            <a:normAutofit/>
          </a:bodyPr>
          <a:lstStyle/>
          <a:p>
            <a:r>
              <a:rPr lang="en-US" sz="2200" u="sng" dirty="0" smtClean="0">
                <a:latin typeface="Times New Roman" panose="02020603050405020304" pitchFamily="18" charset="0"/>
                <a:cs typeface="Times New Roman" panose="02020603050405020304" pitchFamily="18" charset="0"/>
              </a:rPr>
              <a:t>Corporate </a:t>
            </a:r>
            <a:r>
              <a:rPr lang="en-US" sz="2200" u="sng" dirty="0">
                <a:latin typeface="Times New Roman" panose="02020603050405020304" pitchFamily="18" charset="0"/>
                <a:cs typeface="Times New Roman" panose="02020603050405020304" pitchFamily="18" charset="0"/>
              </a:rPr>
              <a:t>Income Tax- Schedule </a:t>
            </a:r>
            <a:r>
              <a:rPr lang="en-US" sz="2200" u="sng" dirty="0" smtClean="0">
                <a:latin typeface="Times New Roman" panose="02020603050405020304" pitchFamily="18" charset="0"/>
                <a:cs typeface="Times New Roman" panose="02020603050405020304" pitchFamily="18" charset="0"/>
              </a:rPr>
              <a:t>E  </a:t>
            </a:r>
            <a:r>
              <a:rPr lang="en-US" sz="2200" dirty="0" smtClean="0">
                <a:latin typeface="Times New Roman" panose="02020603050405020304" pitchFamily="18" charset="0"/>
                <a:cs typeface="Times New Roman" panose="02020603050405020304" pitchFamily="18" charset="0"/>
              </a:rPr>
              <a:t>                  </a:t>
            </a:r>
            <a:r>
              <a:rPr lang="en-US" sz="2200" u="sng" dirty="0" smtClean="0">
                <a:latin typeface="Times New Roman" panose="02020603050405020304" pitchFamily="18" charset="0"/>
                <a:cs typeface="Times New Roman" panose="02020603050405020304" pitchFamily="18" charset="0"/>
              </a:rPr>
              <a:t>Financial </a:t>
            </a:r>
            <a:r>
              <a:rPr lang="en-US" sz="2200" u="sng" dirty="0">
                <a:latin typeface="Times New Roman" panose="02020603050405020304" pitchFamily="18" charset="0"/>
                <a:cs typeface="Times New Roman" panose="02020603050405020304" pitchFamily="18" charset="0"/>
              </a:rPr>
              <a:t>Institution Excise Tax- Schedule M</a:t>
            </a:r>
          </a:p>
          <a:p>
            <a:pPr marL="1089025" indent="-403225">
              <a:buFont typeface="Wingdings" panose="05000000000000000000" pitchFamily="2" charset="2"/>
              <a:buChar char="Ø"/>
              <a:tabLst>
                <a:tab pos="914400" algn="l"/>
              </a:tabLst>
            </a:pPr>
            <a:r>
              <a:rPr lang="en-US" sz="2000" dirty="0" smtClean="0">
                <a:latin typeface="Times New Roman" panose="02020603050405020304" pitchFamily="18" charset="0"/>
                <a:cs typeface="Times New Roman" panose="02020603050405020304" pitchFamily="18" charset="0"/>
              </a:rPr>
              <a:t>Alabama </a:t>
            </a:r>
            <a:r>
              <a:rPr lang="en-US" sz="2000" dirty="0">
                <a:latin typeface="Times New Roman" panose="02020603050405020304" pitchFamily="18" charset="0"/>
                <a:cs typeface="Times New Roman" panose="02020603050405020304" pitchFamily="18" charset="0"/>
              </a:rPr>
              <a:t>Rule 810-3-35-.01 removes methods 1552(a)(2) and 1552(a)(3) in computing the </a:t>
            </a:r>
            <a:r>
              <a:rPr lang="en-US" sz="2000" dirty="0" smtClean="0">
                <a:latin typeface="Times New Roman" panose="02020603050405020304" pitchFamily="18" charset="0"/>
                <a:cs typeface="Times New Roman" panose="02020603050405020304" pitchFamily="18" charset="0"/>
              </a:rPr>
              <a:t>FIT </a:t>
            </a:r>
            <a:r>
              <a:rPr lang="en-US" sz="2000" dirty="0">
                <a:latin typeface="Times New Roman" panose="02020603050405020304" pitchFamily="18" charset="0"/>
                <a:cs typeface="Times New Roman" panose="02020603050405020304" pitchFamily="18" charset="0"/>
              </a:rPr>
              <a:t>Deduction. For tax years beginning on or after August 29, 2016, corporate taxpayers must use the </a:t>
            </a:r>
            <a:r>
              <a:rPr lang="en-US" sz="2000" dirty="0" smtClean="0">
                <a:latin typeface="Times New Roman" panose="02020603050405020304" pitchFamily="18" charset="0"/>
                <a:cs typeface="Times New Roman" panose="02020603050405020304" pitchFamily="18" charset="0"/>
              </a:rPr>
              <a:t>1552(a</a:t>
            </a:r>
            <a:r>
              <a:rPr lang="en-US" sz="2000" dirty="0">
                <a:latin typeface="Times New Roman" panose="02020603050405020304" pitchFamily="18" charset="0"/>
                <a:cs typeface="Times New Roman" panose="02020603050405020304" pitchFamily="18" charset="0"/>
              </a:rPr>
              <a:t>)(1) method to determine the amount of applicable FIT Deduction. See Alabama Rule 810-3-35-.01 for additional information.</a:t>
            </a:r>
          </a:p>
          <a:p>
            <a:pPr marL="1082675" indent="-396875">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computing the Federal Income Tax (FIT) Deduction, taxpayers must specify whether they </a:t>
            </a:r>
            <a:r>
              <a:rPr lang="en-US" sz="2000" dirty="0" smtClean="0">
                <a:latin typeface="Times New Roman" panose="02020603050405020304" pitchFamily="18" charset="0"/>
                <a:cs typeface="Times New Roman" panose="02020603050405020304" pitchFamily="18" charset="0"/>
              </a:rPr>
              <a:t>paid Alternative </a:t>
            </a:r>
            <a:r>
              <a:rPr lang="en-US" sz="2000" dirty="0">
                <a:latin typeface="Times New Roman" panose="02020603050405020304" pitchFamily="18" charset="0"/>
                <a:cs typeface="Times New Roman" panose="02020603050405020304" pitchFamily="18" charset="0"/>
              </a:rPr>
              <a:t>Minimum Tax (AMT). If so, taxpayers must use Alternative Minimum Taxable Income (AMTI) to determine the corporation’s portion of federal income taxes accrued or paid.</a:t>
            </a:r>
          </a:p>
          <a:p>
            <a:pPr marL="1082675" lvl="1" indent="-396875">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Financial Institution Excise taxpayers will only include the federal income taxes paid.</a:t>
            </a:r>
          </a:p>
          <a:p>
            <a:endParaRPr lang="en-US" u="sng"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114929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690" y="724277"/>
            <a:ext cx="8510258" cy="1561722"/>
          </a:xfrm>
        </p:spPr>
        <p:txBody>
          <a:bodyPr>
            <a:normAutofit/>
          </a:bodyPr>
          <a:lstStyle/>
          <a:p>
            <a:pPr>
              <a:tabLst>
                <a:tab pos="2398713" algn="l"/>
              </a:tabLst>
            </a:pPr>
            <a:r>
              <a:rPr lang="en-US" sz="7200" dirty="0" smtClean="0"/>
              <a:t>             </a:t>
            </a:r>
            <a:r>
              <a:rPr lang="en-US" sz="7200" b="1" u="sng" dirty="0" smtClean="0">
                <a:latin typeface="Times New Roman" panose="02020603050405020304" pitchFamily="18" charset="0"/>
                <a:cs typeface="Times New Roman" panose="02020603050405020304" pitchFamily="18" charset="0"/>
              </a:rPr>
              <a:t>Refund Calls</a:t>
            </a:r>
            <a:endParaRPr lang="en-US" sz="7200" b="1" u="sng"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sz="half" idx="1"/>
          </p:nvPr>
        </p:nvSpPr>
        <p:spPr/>
        <p:txBody>
          <a:bodyPr>
            <a:normAutofit/>
          </a:bodyPr>
          <a:lstStyle/>
          <a:p>
            <a:pPr>
              <a:buFont typeface="Arial" panose="020B0604020202020204" pitchFamily="34" charset="0"/>
              <a:buChar char="•"/>
            </a:pPr>
            <a:r>
              <a:rPr lang="en-US" sz="2800" dirty="0" smtClean="0"/>
              <a:t>ADOR Website: “Where’s My Refund”</a:t>
            </a:r>
          </a:p>
          <a:p>
            <a:pPr>
              <a:buFont typeface="Arial" panose="020B0604020202020204" pitchFamily="34" charset="0"/>
              <a:buChar char="•"/>
            </a:pPr>
            <a:r>
              <a:rPr lang="en-US" sz="2800" dirty="0" smtClean="0"/>
              <a:t> Phone: 1-855-894-7391      (voice/ keyed response ) </a:t>
            </a:r>
          </a:p>
          <a:p>
            <a:pPr>
              <a:buFont typeface="Arial" panose="020B0604020202020204" pitchFamily="34" charset="0"/>
              <a:buChar char="•"/>
            </a:pPr>
            <a:r>
              <a:rPr lang="en-US" sz="2800" dirty="0"/>
              <a:t> </a:t>
            </a:r>
            <a:r>
              <a:rPr lang="en-US" sz="2800" dirty="0" smtClean="0"/>
              <a:t>Call Center: (334)353-0944 or 1-800-535-9410</a:t>
            </a:r>
          </a:p>
          <a:p>
            <a:endParaRPr lang="en-US" sz="2800"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33937" y="2560320"/>
            <a:ext cx="4391525" cy="3443438"/>
          </a:xfrm>
        </p:spPr>
      </p:pic>
    </p:spTree>
    <p:extLst>
      <p:ext uri="{BB962C8B-B14F-4D97-AF65-F5344CB8AC3E}">
        <p14:creationId xmlns:p14="http://schemas.microsoft.com/office/powerpoint/2010/main" val="18327212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b="1" u="sng" dirty="0" smtClean="0">
                <a:solidFill>
                  <a:schemeClr val="tx1"/>
                </a:solidFill>
              </a:rPr>
              <a:t/>
            </a:r>
            <a:br>
              <a:rPr lang="en-US" b="1" u="sng" dirty="0" smtClean="0">
                <a:solidFill>
                  <a:schemeClr val="tx1"/>
                </a:solidFill>
              </a:rPr>
            </a:br>
            <a:r>
              <a:rPr lang="en-US" sz="6000" b="1" u="sng" dirty="0" smtClean="0">
                <a:solidFill>
                  <a:schemeClr val="tx1"/>
                </a:solidFill>
                <a:latin typeface="Times New Roman" panose="02020603050405020304" pitchFamily="18" charset="0"/>
                <a:cs typeface="Times New Roman" panose="02020603050405020304" pitchFamily="18" charset="0"/>
              </a:rPr>
              <a:t>QUESTIONS</a:t>
            </a:r>
            <a:br>
              <a:rPr lang="en-US" sz="6000" b="1" u="sng" dirty="0" smtClean="0">
                <a:solidFill>
                  <a:schemeClr val="tx1"/>
                </a:solidFill>
                <a:latin typeface="Times New Roman" panose="02020603050405020304" pitchFamily="18" charset="0"/>
                <a:cs typeface="Times New Roman" panose="02020603050405020304" pitchFamily="18" charset="0"/>
              </a:rPr>
            </a:br>
            <a:endParaRPr lang="en-US" sz="6000" b="1" u="sng" dirty="0">
              <a:solidFill>
                <a:schemeClr val="tx1"/>
              </a:solidFill>
              <a:latin typeface="Times New Roman" panose="02020603050405020304" pitchFamily="18" charset="0"/>
              <a:cs typeface="Times New Roman" panose="02020603050405020304" pitchFamily="18" charset="0"/>
            </a:endParaRPr>
          </a:p>
        </p:txBody>
      </p:sp>
      <p:sp>
        <p:nvSpPr>
          <p:cNvPr id="53250" name="Content Placeholder 2"/>
          <p:cNvSpPr>
            <a:spLocks noGrp="1"/>
          </p:cNvSpPr>
          <p:nvPr>
            <p:ph sz="half" idx="1"/>
          </p:nvPr>
        </p:nvSpPr>
        <p:spPr>
          <a:xfrm>
            <a:off x="1412341" y="2204185"/>
            <a:ext cx="5214796" cy="4042611"/>
          </a:xfrm>
        </p:spPr>
        <p:txBody>
          <a:bodyPr>
            <a:normAutofit fontScale="77500" lnSpcReduction="20000"/>
          </a:bodyPr>
          <a:lstStyle/>
          <a:p>
            <a:pPr eaLnBrk="1" hangingPunct="1">
              <a:defRPr/>
            </a:pPr>
            <a:endParaRPr lang="en-US" sz="2000" b="1" dirty="0">
              <a:solidFill>
                <a:schemeClr val="tx1"/>
              </a:solidFill>
            </a:endParaRPr>
          </a:p>
          <a:p>
            <a:pPr eaLnBrk="1" hangingPunct="1">
              <a:defRPr/>
            </a:pPr>
            <a:r>
              <a:rPr lang="en-US" sz="2000" b="1" dirty="0">
                <a:solidFill>
                  <a:schemeClr val="tx1"/>
                </a:solidFill>
                <a:latin typeface="Times New Roman" panose="02020603050405020304" pitchFamily="18" charset="0"/>
                <a:cs typeface="Times New Roman" panose="02020603050405020304" pitchFamily="18" charset="0"/>
              </a:rPr>
              <a:t>Business Privilege Tax </a:t>
            </a:r>
            <a:r>
              <a:rPr lang="en-US" sz="2000" b="1" dirty="0" smtClean="0">
                <a:solidFill>
                  <a:schemeClr val="tx1"/>
                </a:solidFill>
                <a:latin typeface="Times New Roman" panose="02020603050405020304" pitchFamily="18" charset="0"/>
                <a:cs typeface="Times New Roman" panose="02020603050405020304" pitchFamily="18" charset="0"/>
              </a:rPr>
              <a:t>334-353-7923</a:t>
            </a:r>
          </a:p>
          <a:p>
            <a:pPr eaLnBrk="1" hangingPunct="1">
              <a:defRPr/>
            </a:pPr>
            <a:r>
              <a:rPr lang="en-US" sz="2000" b="1" dirty="0" smtClean="0">
                <a:solidFill>
                  <a:schemeClr val="tx1"/>
                </a:solidFill>
                <a:latin typeface="Times New Roman" panose="02020603050405020304" pitchFamily="18" charset="0"/>
                <a:cs typeface="Times New Roman" panose="02020603050405020304" pitchFamily="18" charset="0"/>
              </a:rPr>
              <a:t>Certificate of Compliance 334 -242-1189</a:t>
            </a:r>
            <a:endParaRPr lang="en-US" sz="20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sz="2000" b="1" dirty="0">
                <a:solidFill>
                  <a:schemeClr val="tx1"/>
                </a:solidFill>
                <a:latin typeface="Times New Roman" panose="02020603050405020304" pitchFamily="18" charset="0"/>
                <a:cs typeface="Times New Roman" panose="02020603050405020304" pitchFamily="18" charset="0"/>
              </a:rPr>
              <a:t>Corporate Income Tax </a:t>
            </a:r>
            <a:r>
              <a:rPr lang="en-US" sz="2000" b="1" dirty="0" smtClean="0">
                <a:solidFill>
                  <a:schemeClr val="tx1"/>
                </a:solidFill>
                <a:latin typeface="Times New Roman" panose="02020603050405020304" pitchFamily="18" charset="0"/>
                <a:cs typeface="Times New Roman" panose="02020603050405020304" pitchFamily="18" charset="0"/>
              </a:rPr>
              <a:t>334-353-7943</a:t>
            </a:r>
          </a:p>
          <a:p>
            <a:pPr eaLnBrk="1" hangingPunct="1">
              <a:defRPr/>
            </a:pPr>
            <a:r>
              <a:rPr lang="en-US" sz="2000" b="1" dirty="0" smtClean="0">
                <a:solidFill>
                  <a:schemeClr val="tx1"/>
                </a:solidFill>
                <a:latin typeface="Times New Roman" panose="02020603050405020304" pitchFamily="18" charset="0"/>
                <a:cs typeface="Times New Roman" panose="02020603050405020304" pitchFamily="18" charset="0"/>
              </a:rPr>
              <a:t>Individual Income Tax:</a:t>
            </a:r>
          </a:p>
          <a:p>
            <a:pPr eaLnBrk="1" hangingPunct="1">
              <a:buFont typeface="Wingdings" panose="05000000000000000000" pitchFamily="2" charset="2"/>
              <a:buChar char="Ø"/>
              <a:defRPr/>
            </a:pPr>
            <a:r>
              <a:rPr lang="en-US" sz="2000" b="1" dirty="0" smtClean="0">
                <a:solidFill>
                  <a:schemeClr val="tx1"/>
                </a:solidFill>
                <a:latin typeface="Times New Roman" panose="02020603050405020304" pitchFamily="18" charset="0"/>
                <a:cs typeface="Times New Roman" panose="02020603050405020304" pitchFamily="18" charset="0"/>
              </a:rPr>
              <a:t>Examination Unit 334-353-0602</a:t>
            </a:r>
          </a:p>
          <a:p>
            <a:pPr eaLnBrk="1" hangingPunct="1">
              <a:buFont typeface="Wingdings" panose="05000000000000000000" pitchFamily="2" charset="2"/>
              <a:buChar char="Ø"/>
              <a:defRPr/>
            </a:pPr>
            <a:r>
              <a:rPr lang="en-US" sz="2000" b="1" dirty="0" smtClean="0">
                <a:solidFill>
                  <a:schemeClr val="tx1"/>
                </a:solidFill>
                <a:latin typeface="Times New Roman" panose="02020603050405020304" pitchFamily="18" charset="0"/>
                <a:cs typeface="Times New Roman" panose="02020603050405020304" pitchFamily="18" charset="0"/>
              </a:rPr>
              <a:t>Compliance </a:t>
            </a:r>
            <a:r>
              <a:rPr lang="en-US" sz="2000" b="1" smtClean="0">
                <a:solidFill>
                  <a:schemeClr val="tx1"/>
                </a:solidFill>
                <a:latin typeface="Times New Roman" panose="02020603050405020304" pitchFamily="18" charset="0"/>
                <a:cs typeface="Times New Roman" panose="02020603050405020304" pitchFamily="18" charset="0"/>
              </a:rPr>
              <a:t>Unit   334-353-9770</a:t>
            </a:r>
            <a:endParaRPr lang="en-US" sz="20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sz="2000" b="1" dirty="0">
                <a:solidFill>
                  <a:schemeClr val="tx1"/>
                </a:solidFill>
                <a:latin typeface="Times New Roman" panose="02020603050405020304" pitchFamily="18" charset="0"/>
                <a:cs typeface="Times New Roman" panose="02020603050405020304" pitchFamily="18" charset="0"/>
              </a:rPr>
              <a:t>Pass Through Entity </a:t>
            </a:r>
            <a:r>
              <a:rPr lang="en-US" sz="2000" b="1" dirty="0" smtClean="0">
                <a:solidFill>
                  <a:schemeClr val="tx1"/>
                </a:solidFill>
                <a:latin typeface="Times New Roman" panose="02020603050405020304" pitchFamily="18" charset="0"/>
                <a:cs typeface="Times New Roman" panose="02020603050405020304" pitchFamily="18" charset="0"/>
              </a:rPr>
              <a:t>334-242-1033</a:t>
            </a:r>
            <a:endParaRPr lang="en-US" sz="20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sz="2000" b="1" dirty="0">
                <a:solidFill>
                  <a:schemeClr val="tx1"/>
                </a:solidFill>
                <a:latin typeface="Times New Roman" panose="02020603050405020304" pitchFamily="18" charset="0"/>
                <a:cs typeface="Times New Roman" panose="02020603050405020304" pitchFamily="18" charset="0"/>
              </a:rPr>
              <a:t>Special Audit and </a:t>
            </a:r>
            <a:r>
              <a:rPr lang="en-US" sz="2000" b="1" dirty="0" smtClean="0">
                <a:solidFill>
                  <a:schemeClr val="tx1"/>
                </a:solidFill>
                <a:latin typeface="Times New Roman" panose="02020603050405020304" pitchFamily="18" charset="0"/>
                <a:cs typeface="Times New Roman" panose="02020603050405020304" pitchFamily="18" charset="0"/>
              </a:rPr>
              <a:t>Compliance:</a:t>
            </a:r>
          </a:p>
          <a:p>
            <a:pPr eaLnBrk="1" hangingPunct="1">
              <a:buFont typeface="Wingdings" panose="05000000000000000000" pitchFamily="2" charset="2"/>
              <a:buChar char="Ø"/>
              <a:defRPr/>
            </a:pPr>
            <a:r>
              <a:rPr lang="en-US" sz="2000" b="1" dirty="0" smtClean="0">
                <a:solidFill>
                  <a:schemeClr val="tx1"/>
                </a:solidFill>
                <a:latin typeface="Times New Roman" panose="02020603050405020304" pitchFamily="18" charset="0"/>
                <a:cs typeface="Times New Roman" panose="02020603050405020304" pitchFamily="18" charset="0"/>
              </a:rPr>
              <a:t>Non-Filer Group 334-242-1511</a:t>
            </a:r>
          </a:p>
          <a:p>
            <a:pPr eaLnBrk="1" hangingPunct="1">
              <a:buFont typeface="Wingdings" panose="05000000000000000000" pitchFamily="2" charset="2"/>
              <a:buChar char="Ø"/>
              <a:defRPr/>
            </a:pPr>
            <a:r>
              <a:rPr lang="en-US" sz="2000" b="1" dirty="0" smtClean="0">
                <a:solidFill>
                  <a:schemeClr val="tx1"/>
                </a:solidFill>
                <a:latin typeface="Times New Roman" panose="02020603050405020304" pitchFamily="18" charset="0"/>
                <a:cs typeface="Times New Roman" panose="02020603050405020304" pitchFamily="18" charset="0"/>
              </a:rPr>
              <a:t>CP 2000 334-242-1940</a:t>
            </a:r>
            <a:endParaRPr lang="en-US" sz="20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sz="2000" b="1" dirty="0">
                <a:solidFill>
                  <a:schemeClr val="tx1"/>
                </a:solidFill>
                <a:latin typeface="Times New Roman" panose="02020603050405020304" pitchFamily="18" charset="0"/>
                <a:cs typeface="Times New Roman" panose="02020603050405020304" pitchFamily="18" charset="0"/>
              </a:rPr>
              <a:t>Withholding Tax  334-242-1300</a:t>
            </a:r>
          </a:p>
          <a:p>
            <a:pPr eaLnBrk="1" hangingPunct="1">
              <a:defRPr/>
            </a:pPr>
            <a:endParaRPr lang="en-US" sz="1800" dirty="0">
              <a:solidFill>
                <a:schemeClr val="tx1"/>
              </a:solidFill>
            </a:endParaRPr>
          </a:p>
          <a:p>
            <a:pPr marL="0" indent="0">
              <a:buNone/>
              <a:defRPr/>
            </a:pPr>
            <a:endParaRPr lang="en-US" sz="1800" dirty="0">
              <a:solidFill>
                <a:schemeClr val="tx1"/>
              </a:solidFill>
            </a:endParaRPr>
          </a:p>
          <a:p>
            <a:pPr marL="0" indent="0">
              <a:buNone/>
              <a:defRPr/>
            </a:pPr>
            <a:endParaRPr lang="en-US"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98632" y="2466474"/>
            <a:ext cx="2875547" cy="3780322"/>
          </a:xfrm>
        </p:spPr>
      </p:pic>
    </p:spTree>
    <p:extLst>
      <p:ext uri="{BB962C8B-B14F-4D97-AF65-F5344CB8AC3E}">
        <p14:creationId xmlns:p14="http://schemas.microsoft.com/office/powerpoint/2010/main" val="90282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7283" name="Title 1"/>
          <p:cNvSpPr>
            <a:spLocks noGrp="1"/>
          </p:cNvSpPr>
          <p:nvPr>
            <p:ph type="title"/>
          </p:nvPr>
        </p:nvSpPr>
        <p:spPr/>
        <p:txBody>
          <a:bodyPr>
            <a:normAutofit/>
          </a:bodyPr>
          <a:lstStyle/>
          <a:p>
            <a:pPr eaLnBrk="1" hangingPunct="1"/>
            <a:r>
              <a:rPr lang="en-US" altLang="en-US" sz="5400" b="1" u="sng" dirty="0" smtClean="0">
                <a:latin typeface="Times New Roman" panose="02020603050405020304" pitchFamily="18" charset="0"/>
                <a:cs typeface="Times New Roman" panose="02020603050405020304" pitchFamily="18" charset="0"/>
              </a:rPr>
              <a:t>Comments?</a:t>
            </a:r>
          </a:p>
        </p:txBody>
      </p:sp>
      <p:sp>
        <p:nvSpPr>
          <p:cNvPr id="53250" name="Content Placeholder 2"/>
          <p:cNvSpPr>
            <a:spLocks noGrp="1"/>
          </p:cNvSpPr>
          <p:nvPr>
            <p:ph sz="half" idx="1"/>
          </p:nvPr>
        </p:nvSpPr>
        <p:spPr/>
        <p:txBody>
          <a:bodyPr>
            <a:normAutofit fontScale="92500" lnSpcReduction="10000"/>
          </a:bodyPr>
          <a:lstStyle/>
          <a:p>
            <a:pPr eaLnBrk="1" hangingPunct="1">
              <a:defRPr/>
            </a:pPr>
            <a:endParaRPr lang="en-US" sz="2000" b="1" dirty="0">
              <a:solidFill>
                <a:schemeClr val="tx1"/>
              </a:solidFill>
            </a:endParaRPr>
          </a:p>
          <a:p>
            <a:pPr>
              <a:defRPr/>
            </a:pPr>
            <a:r>
              <a:rPr lang="en-US" sz="2200" b="1" dirty="0">
                <a:solidFill>
                  <a:schemeClr val="tx1"/>
                </a:solidFill>
                <a:latin typeface="Times New Roman" panose="02020603050405020304" pitchFamily="18" charset="0"/>
                <a:cs typeface="Times New Roman" panose="02020603050405020304" pitchFamily="18" charset="0"/>
              </a:rPr>
              <a:t>Lynn Schoener</a:t>
            </a:r>
          </a:p>
          <a:p>
            <a:pPr>
              <a:defRPr/>
            </a:pPr>
            <a:r>
              <a:rPr lang="en-US" sz="2200" b="1" u="sng" dirty="0" smtClean="0">
                <a:solidFill>
                  <a:schemeClr val="tx1"/>
                </a:solidFill>
                <a:latin typeface="Times New Roman" panose="02020603050405020304" pitchFamily="18" charset="0"/>
                <a:cs typeface="Times New Roman" panose="02020603050405020304" pitchFamily="18" charset="0"/>
              </a:rPr>
              <a:t>lynn.schoener@revenue.alabama.gov</a:t>
            </a:r>
            <a:endParaRPr lang="en-US" sz="2200" b="1" u="sng" dirty="0">
              <a:solidFill>
                <a:schemeClr val="tx1"/>
              </a:solidFill>
              <a:latin typeface="Times New Roman" panose="02020603050405020304" pitchFamily="18" charset="0"/>
              <a:cs typeface="Times New Roman" panose="02020603050405020304" pitchFamily="18" charset="0"/>
            </a:endParaRPr>
          </a:p>
          <a:p>
            <a:pPr>
              <a:defRPr/>
            </a:pPr>
            <a:r>
              <a:rPr lang="en-US" sz="2200" b="1" dirty="0">
                <a:solidFill>
                  <a:schemeClr val="tx1"/>
                </a:solidFill>
                <a:latin typeface="Times New Roman" panose="02020603050405020304" pitchFamily="18" charset="0"/>
                <a:cs typeface="Times New Roman" panose="02020603050405020304" pitchFamily="18" charset="0"/>
              </a:rPr>
              <a:t>(334) 353-8045</a:t>
            </a:r>
          </a:p>
          <a:p>
            <a:pPr marL="0" indent="0" eaLnBrk="1" hangingPunct="1">
              <a:buNone/>
              <a:defRPr/>
            </a:pPr>
            <a:endParaRPr lang="en-US" sz="22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sz="2200" b="1" dirty="0">
                <a:solidFill>
                  <a:schemeClr val="tx1"/>
                </a:solidFill>
                <a:latin typeface="Times New Roman" panose="02020603050405020304" pitchFamily="18" charset="0"/>
                <a:cs typeface="Times New Roman" panose="02020603050405020304" pitchFamily="18" charset="0"/>
              </a:rPr>
              <a:t>Andrea Wyatt</a:t>
            </a:r>
          </a:p>
          <a:p>
            <a:pPr>
              <a:defRPr/>
            </a:pPr>
            <a:r>
              <a:rPr lang="en-US" sz="2200" b="1" u="sng" dirty="0" smtClean="0">
                <a:solidFill>
                  <a:schemeClr val="tx1"/>
                </a:solidFill>
                <a:latin typeface="Times New Roman" panose="02020603050405020304" pitchFamily="18" charset="0"/>
                <a:cs typeface="Times New Roman" panose="02020603050405020304" pitchFamily="18" charset="0"/>
              </a:rPr>
              <a:t>andrea.wyatt@revenue.alabama.gov</a:t>
            </a:r>
            <a:endParaRPr lang="en-US" sz="2200" b="1" u="sng"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sz="2200" b="1" dirty="0" smtClean="0">
                <a:solidFill>
                  <a:schemeClr val="tx1"/>
                </a:solidFill>
                <a:latin typeface="Times New Roman" panose="02020603050405020304" pitchFamily="18" charset="0"/>
                <a:cs typeface="Times New Roman" panose="02020603050405020304" pitchFamily="18" charset="0"/>
              </a:rPr>
              <a:t>(</a:t>
            </a:r>
            <a:r>
              <a:rPr lang="en-US" sz="2200" b="1" dirty="0">
                <a:solidFill>
                  <a:schemeClr val="tx1"/>
                </a:solidFill>
                <a:latin typeface="Times New Roman" panose="02020603050405020304" pitchFamily="18" charset="0"/>
                <a:cs typeface="Times New Roman" panose="02020603050405020304" pitchFamily="18" charset="0"/>
              </a:rPr>
              <a:t>334) 353-9447</a:t>
            </a:r>
          </a:p>
          <a:p>
            <a:pPr marL="0" indent="0">
              <a:buNone/>
              <a:defRPr/>
            </a:pPr>
            <a:endParaRPr lang="en-US" sz="1800" dirty="0">
              <a:solidFill>
                <a:schemeClr val="tx1"/>
              </a:solidFill>
            </a:endParaRPr>
          </a:p>
          <a:p>
            <a:pPr marL="0" indent="0">
              <a:buNone/>
              <a:defRPr/>
            </a:pPr>
            <a:endParaRPr lang="en-US" dirty="0" smtClean="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9840" y="2966751"/>
            <a:ext cx="4556758" cy="2563176"/>
          </a:xfrm>
        </p:spPr>
      </p:pic>
    </p:spTree>
    <p:extLst>
      <p:ext uri="{BB962C8B-B14F-4D97-AF65-F5344CB8AC3E}">
        <p14:creationId xmlns:p14="http://schemas.microsoft.com/office/powerpoint/2010/main" val="865323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Act 2017-227 (HB87)</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Identity Theft Related Refund Fraud </a:t>
            </a:r>
            <a:endParaRPr lang="en-US" b="1" dirty="0"/>
          </a:p>
        </p:txBody>
      </p:sp>
      <p:sp>
        <p:nvSpPr>
          <p:cNvPr id="3" name="Content Placeholder 2"/>
          <p:cNvSpPr>
            <a:spLocks noGrp="1"/>
          </p:cNvSpPr>
          <p:nvPr>
            <p:ph idx="1"/>
          </p:nvPr>
        </p:nvSpPr>
        <p:spPr>
          <a:xfrm>
            <a:off x="952901" y="2435193"/>
            <a:ext cx="10424160" cy="4177364"/>
          </a:xfrm>
        </p:spPr>
        <p:txBody>
          <a:bodyPr>
            <a:normAutofit fontScale="85000" lnSpcReduction="10000"/>
          </a:bodyPr>
          <a:lstStyle/>
          <a:p>
            <a:pPr>
              <a:lnSpc>
                <a:spcPct val="120000"/>
              </a:lnSpc>
              <a:buFont typeface="Arial" panose="020B0604020202020204" pitchFamily="34" charset="0"/>
              <a:buChar char="•"/>
            </a:pPr>
            <a:r>
              <a:rPr lang="en-US" sz="2600" dirty="0" smtClean="0">
                <a:solidFill>
                  <a:schemeClr val="tx1"/>
                </a:solidFill>
                <a:latin typeface="Times New Roman" panose="02020603050405020304" pitchFamily="18" charset="0"/>
                <a:cs typeface="Times New Roman" panose="02020603050405020304" pitchFamily="18" charset="0"/>
              </a:rPr>
              <a:t>Act 2017-227 adds a new Article 7 to Chapter 29 of Title 40, Code of Alabama 1975 entitled “Identity Theft Related Refund Fraud”. See Code Section 40-29-130.</a:t>
            </a:r>
          </a:p>
          <a:p>
            <a:pPr>
              <a:lnSpc>
                <a:spcPct val="120000"/>
              </a:lnSpc>
              <a:buFont typeface="Arial" panose="020B0604020202020204" pitchFamily="34" charset="0"/>
              <a:buChar char="•"/>
            </a:pPr>
            <a:r>
              <a:rPr lang="en-US" sz="2600" dirty="0" smtClean="0">
                <a:solidFill>
                  <a:schemeClr val="tx1"/>
                </a:solidFill>
                <a:latin typeface="Times New Roman" panose="02020603050405020304" pitchFamily="18" charset="0"/>
                <a:cs typeface="Times New Roman" panose="02020603050405020304" pitchFamily="18" charset="0"/>
              </a:rPr>
              <a:t>Allows the Department of Revenue, with assistance and support of other state agencies that participate in the income tax </a:t>
            </a:r>
            <a:r>
              <a:rPr lang="en-US" sz="2600" smtClean="0">
                <a:solidFill>
                  <a:schemeClr val="tx1"/>
                </a:solidFill>
                <a:latin typeface="Times New Roman" panose="02020603050405020304" pitchFamily="18" charset="0"/>
                <a:cs typeface="Times New Roman" panose="02020603050405020304" pitchFamily="18" charset="0"/>
              </a:rPr>
              <a:t>refund process, </a:t>
            </a:r>
            <a:r>
              <a:rPr lang="en-US" sz="2600" dirty="0" smtClean="0">
                <a:solidFill>
                  <a:schemeClr val="tx1"/>
                </a:solidFill>
                <a:latin typeface="Times New Roman" panose="02020603050405020304" pitchFamily="18" charset="0"/>
                <a:cs typeface="Times New Roman" panose="02020603050405020304" pitchFamily="18" charset="0"/>
              </a:rPr>
              <a:t>the authority to pursue all reasonable options available to it in order to reduce identity theft refund related fraud.</a:t>
            </a:r>
          </a:p>
          <a:p>
            <a:pPr>
              <a:lnSpc>
                <a:spcPct val="120000"/>
              </a:lnSpc>
              <a:buFont typeface="Arial" panose="020B0604020202020204" pitchFamily="34" charset="0"/>
              <a:buChar char="•"/>
            </a:pPr>
            <a:r>
              <a:rPr lang="en-US" sz="2600" dirty="0" smtClean="0">
                <a:solidFill>
                  <a:schemeClr val="tx1"/>
                </a:solidFill>
                <a:latin typeface="Times New Roman" panose="02020603050405020304" pitchFamily="18" charset="0"/>
                <a:cs typeface="Times New Roman" panose="02020603050405020304" pitchFamily="18" charset="0"/>
              </a:rPr>
              <a:t>Allows partnering with other state, federal, and private sectors in various programs and projects designed to reduce refund fraud.</a:t>
            </a:r>
          </a:p>
          <a:p>
            <a:pPr>
              <a:lnSpc>
                <a:spcPct val="120000"/>
              </a:lnSpc>
              <a:buFont typeface="Arial" panose="020B0604020202020204" pitchFamily="34" charset="0"/>
              <a:buChar char="•"/>
            </a:pPr>
            <a:r>
              <a:rPr lang="en-US" sz="2600" dirty="0" smtClean="0">
                <a:solidFill>
                  <a:schemeClr val="tx1"/>
                </a:solidFill>
                <a:latin typeface="Times New Roman" panose="02020603050405020304" pitchFamily="18" charset="0"/>
                <a:cs typeface="Times New Roman" panose="02020603050405020304" pitchFamily="18" charset="0"/>
              </a:rPr>
              <a:t>Allows the Department to reimburse the partners in these programs for the reasonable costs associated in carrying out these programs. </a:t>
            </a:r>
          </a:p>
          <a:p>
            <a:pPr>
              <a:lnSpc>
                <a:spcPct val="120000"/>
              </a:lnSpc>
              <a:buFont typeface="Arial" panose="020B0604020202020204" pitchFamily="34" charset="0"/>
              <a:buChar char="•"/>
            </a:pPr>
            <a:endParaRPr lang="en-US" sz="2600" dirty="0" smtClean="0">
              <a:solidFill>
                <a:schemeClr val="tx1"/>
              </a:solidFill>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endParaRPr lang="en-US" sz="2600" dirty="0" smtClean="0">
              <a:solidFill>
                <a:schemeClr val="tx1"/>
              </a:solidFill>
              <a:latin typeface="Times New Roman" panose="02020603050405020304" pitchFamily="18" charset="0"/>
              <a:cs typeface="Times New Roman" panose="02020603050405020304" pitchFamily="18" charset="0"/>
            </a:endParaRPr>
          </a:p>
          <a:p>
            <a:pPr marL="457200" lvl="1" indent="0">
              <a:buNone/>
            </a:pPr>
            <a:endParaRPr lang="en-US" sz="24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698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9175" y="2666199"/>
            <a:ext cx="8614610" cy="1982804"/>
          </a:xfrm>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Act 2017-227 (HB87)</a:t>
            </a:r>
            <a:r>
              <a:rPr lang="en-US" b="1" dirty="0" smtClean="0"/>
              <a:t/>
            </a:r>
            <a:br>
              <a:rPr lang="en-US" b="1" dirty="0" smtClean="0"/>
            </a:br>
            <a:r>
              <a:rPr lang="en-US" b="1" dirty="0" smtClean="0"/>
              <a:t/>
            </a:r>
            <a:br>
              <a:rPr lang="en-US" b="1" dirty="0" smtClean="0"/>
            </a:br>
            <a:r>
              <a:rPr lang="en-US" b="1" dirty="0">
                <a:latin typeface="Times New Roman" panose="02020603050405020304" pitchFamily="18" charset="0"/>
                <a:cs typeface="Times New Roman" panose="02020603050405020304" pitchFamily="18" charset="0"/>
              </a:rPr>
              <a:t>Dishonored EFT Payments</a:t>
            </a:r>
            <a:endParaRPr lang="en-US" b="1" dirty="0"/>
          </a:p>
        </p:txBody>
      </p:sp>
      <p:sp>
        <p:nvSpPr>
          <p:cNvPr id="3" name="Subtitle 2"/>
          <p:cNvSpPr>
            <a:spLocks noGrp="1"/>
          </p:cNvSpPr>
          <p:nvPr>
            <p:ph type="subTitle" idx="1"/>
          </p:nvPr>
        </p:nvSpPr>
        <p:spPr>
          <a:xfrm flipH="1">
            <a:off x="10153606" y="2542904"/>
            <a:ext cx="2038393" cy="400594"/>
          </a:xfrm>
        </p:spPr>
        <p:txBody>
          <a:bodyPr>
            <a:noAutofit/>
          </a:bodyPr>
          <a:lstStyle/>
          <a:p>
            <a:pPr algn="ctr"/>
            <a:endParaRPr lang="en-US" sz="4800" dirty="0" smtClean="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0212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32908</TotalTime>
  <Words>3680</Words>
  <Application>Microsoft Office PowerPoint</Application>
  <PresentationFormat>Widescreen</PresentationFormat>
  <Paragraphs>444</Paragraphs>
  <Slides>75</Slides>
  <Notes>65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Calibri</vt:lpstr>
      <vt:lpstr>Candara</vt:lpstr>
      <vt:lpstr>Garamond</vt:lpstr>
      <vt:lpstr>Times New Roman</vt:lpstr>
      <vt:lpstr>Wingdings</vt:lpstr>
      <vt:lpstr>Wingdings 2</vt:lpstr>
      <vt:lpstr>Organic</vt:lpstr>
      <vt:lpstr>  Alabama Department of Revenue  Individual &amp; Corporate Tax Division</vt:lpstr>
      <vt:lpstr>What’s New in I.D. Theft Prevention</vt:lpstr>
      <vt:lpstr>What’s New in I.D. Theft Prevention</vt:lpstr>
      <vt:lpstr>What’s New from the 2017 Regular Session of the Alabama Legislature?</vt:lpstr>
      <vt:lpstr> Act 2017-165 (HB263)  Financial Institutions</vt:lpstr>
      <vt:lpstr>Act 2017-165 (HB263) Financial Institutions</vt:lpstr>
      <vt:lpstr> Act 2017-227 (HB87)  Identity Theft Related Refund Fraud </vt:lpstr>
      <vt:lpstr>Act 2017-227 (HB87) Identity Theft Related Refund Fraud </vt:lpstr>
      <vt:lpstr> Act 2017-227 (HB87)  Dishonored EFT Payments</vt:lpstr>
      <vt:lpstr>Act 2017-227 (HB87) Dishonored EFT Payments</vt:lpstr>
      <vt:lpstr> Act 2017-227 (HB87)  Filing Standardization</vt:lpstr>
      <vt:lpstr>Act 2017-227 (HB87) Filing Standardization</vt:lpstr>
      <vt:lpstr> Act 2017-227 (HB87)  Overpayment of Tax</vt:lpstr>
      <vt:lpstr>Act 2017-227 (HB87) Overpayment of Tax</vt:lpstr>
      <vt:lpstr> Act 2017-264 (HB193)  FTI Background Checks</vt:lpstr>
      <vt:lpstr>Act 2017-264 (HB193) FTI Background Checks</vt:lpstr>
      <vt:lpstr> Act 2017-294 (HB 75)  Wholesale to Retail Accountability Program</vt:lpstr>
      <vt:lpstr>Act 2017-294 (HB 75) Wholesale to Retail Accountability Program</vt:lpstr>
      <vt:lpstr> Act 2017-314 (HB574)  Alabama Jobs Act</vt:lpstr>
      <vt:lpstr>Act 2017-314 (HB574) Alabama Jobs Act</vt:lpstr>
      <vt:lpstr> Act 2017-349 (SB315)  AL National Guard Member Educational Benefits</vt:lpstr>
      <vt:lpstr>Act 2017-349 (SB315) AL National Guard Member Educational Benefits</vt:lpstr>
      <vt:lpstr> Act 2017-352 (SB257)  Irrigation and Reservoir System Credit </vt:lpstr>
      <vt:lpstr>Act 2017-352 (SB257) Irrigation and Reservoir System Credit </vt:lpstr>
      <vt:lpstr>Act 2017-352 (SB257) Irrigation and Reservoir System Credit </vt:lpstr>
      <vt:lpstr> Act 2017-363 (HB46)  Alabama Taxpayer Protection and Assistance Act </vt:lpstr>
      <vt:lpstr>Act 2017-363 (HB46)                          Alabama Taxpayer Protection and Assistance Act</vt:lpstr>
      <vt:lpstr>                 Act 2017-363 (HB46)     Alabama Taxpayer Protection and Assistance Act</vt:lpstr>
      <vt:lpstr>Act 2017-363 (HB46) Alabama Taxpayer Protection and Assistance Act</vt:lpstr>
      <vt:lpstr> Act 2017-380 (HB345)  Historic Rehabilitation Tax Credit </vt:lpstr>
      <vt:lpstr>Act 2017-380 (HB345) Historic Rehabilitation Tax Credit </vt:lpstr>
      <vt:lpstr>Act 2017-380 (HB345) Historic Rehabilitation Tax Credit </vt:lpstr>
      <vt:lpstr> Act 2017-405 (HB346)  Individual Income Tax Simplified Short Form Filing Act </vt:lpstr>
      <vt:lpstr>Act 2017-405 (HB346) Individual Income Tax Simplified Short Form Filing Act </vt:lpstr>
      <vt:lpstr>Act 2017-405 (HB346) Individual Income Tax Simplified Short Form Filing Act </vt:lpstr>
      <vt:lpstr>Act 2017-405 (HB346) Individual Income Tax Simplified Short Form Filing Act   </vt:lpstr>
      <vt:lpstr>Act 2017-405 (HB346) Individual Income Tax Simplified Short Form Filing Act   </vt:lpstr>
      <vt:lpstr>Prior Year Credits Affecting 2017 Returns</vt:lpstr>
      <vt:lpstr>Prior Year Credits Affecting 2017 Returns</vt:lpstr>
      <vt:lpstr>Prior Year Acts Effective for 2018 Returns</vt:lpstr>
      <vt:lpstr>Act 2013-088 Red Tape Reduction Act</vt:lpstr>
      <vt:lpstr>  Electronic Filing Information </vt:lpstr>
      <vt:lpstr>My Alabama Taxes</vt:lpstr>
      <vt:lpstr>Electronically Filed Returns   </vt:lpstr>
      <vt:lpstr> Electronically Filed Business MeF Returns  </vt:lpstr>
      <vt:lpstr>Modernized Electronic Filing (MeF) Contacts</vt:lpstr>
      <vt:lpstr>  2017 Forms</vt:lpstr>
      <vt:lpstr>Mailed Forms</vt:lpstr>
      <vt:lpstr>New Forms for 2017</vt:lpstr>
      <vt:lpstr>Schedule ATC Apprenticeship Tax Credit</vt:lpstr>
      <vt:lpstr>Schedule SBA Small Business and Agribusiness Jobs Credit</vt:lpstr>
      <vt:lpstr>Schedule IRC Irrigation / Reservoir System Credit</vt:lpstr>
      <vt:lpstr>Schedule ANM Alabama New Markets Development Credit</vt:lpstr>
      <vt:lpstr>Form Changes </vt:lpstr>
      <vt:lpstr>Schedule HTC Historic Tax Credit</vt:lpstr>
      <vt:lpstr>Schedule DEC Dual Enrollment Credit</vt:lpstr>
      <vt:lpstr>Schedule AJA Alabama Jobs Act</vt:lpstr>
      <vt:lpstr>Schedule ARA Alabama Renewal Act</vt:lpstr>
      <vt:lpstr>Schedule ARA Alabama Renewal Act</vt:lpstr>
      <vt:lpstr>Schedule NTC Changes</vt:lpstr>
      <vt:lpstr>Schedule OC Changes</vt:lpstr>
      <vt:lpstr>Pass Through Form changes</vt:lpstr>
      <vt:lpstr>Form 65 Schedule P</vt:lpstr>
      <vt:lpstr>Form PTE-C Changes</vt:lpstr>
      <vt:lpstr>Form 20S Changes</vt:lpstr>
      <vt:lpstr>Schedule PC changes</vt:lpstr>
      <vt:lpstr>Form 41 changes</vt:lpstr>
      <vt:lpstr>Business Privilege Tax Form Changes </vt:lpstr>
      <vt:lpstr>Business Privilege Tax Form Changes </vt:lpstr>
      <vt:lpstr>Corporate Income Tax Form Changes</vt:lpstr>
      <vt:lpstr>Corporate Income Tax Form Changes</vt:lpstr>
      <vt:lpstr>Corporate Income Tax Form Changes</vt:lpstr>
      <vt:lpstr>             Refund Calls</vt:lpstr>
      <vt:lpstr> QUESTIONS </vt:lpstr>
      <vt:lpstr>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Law Changes Regular &amp; Special Sessions</dc:title>
  <dc:creator>Harrell, Tamera</dc:creator>
  <cp:lastModifiedBy>Hearn, Neal</cp:lastModifiedBy>
  <cp:revision>1246</cp:revision>
  <cp:lastPrinted>2018-01-29T18:52:28Z</cp:lastPrinted>
  <dcterms:created xsi:type="dcterms:W3CDTF">2015-08-21T16:05:17Z</dcterms:created>
  <dcterms:modified xsi:type="dcterms:W3CDTF">2018-02-09T20:20:36Z</dcterms:modified>
</cp:coreProperties>
</file>