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150"/>
  </p:notesMasterIdLst>
  <p:handoutMasterIdLst>
    <p:handoutMasterId r:id="rId151"/>
  </p:handoutMasterIdLst>
  <p:sldIdLst>
    <p:sldId id="313" r:id="rId2"/>
    <p:sldId id="568" r:id="rId3"/>
    <p:sldId id="566" r:id="rId4"/>
    <p:sldId id="421" r:id="rId5"/>
    <p:sldId id="543" r:id="rId6"/>
    <p:sldId id="569" r:id="rId7"/>
    <p:sldId id="383" r:id="rId8"/>
    <p:sldId id="644" r:id="rId9"/>
    <p:sldId id="645" r:id="rId10"/>
    <p:sldId id="646" r:id="rId11"/>
    <p:sldId id="561" r:id="rId12"/>
    <p:sldId id="562" r:id="rId13"/>
    <p:sldId id="563" r:id="rId14"/>
    <p:sldId id="650" r:id="rId15"/>
    <p:sldId id="314" r:id="rId16"/>
    <p:sldId id="315" r:id="rId17"/>
    <p:sldId id="548" r:id="rId18"/>
    <p:sldId id="470" r:id="rId19"/>
    <p:sldId id="316" r:id="rId20"/>
    <p:sldId id="549" r:id="rId21"/>
    <p:sldId id="550" r:id="rId22"/>
    <p:sldId id="317" r:id="rId23"/>
    <p:sldId id="472" r:id="rId24"/>
    <p:sldId id="318" r:id="rId25"/>
    <p:sldId id="473" r:id="rId26"/>
    <p:sldId id="319" r:id="rId27"/>
    <p:sldId id="555" r:id="rId28"/>
    <p:sldId id="474" r:id="rId29"/>
    <p:sldId id="320" r:id="rId30"/>
    <p:sldId id="551" r:id="rId31"/>
    <p:sldId id="532" r:id="rId32"/>
    <p:sldId id="531" r:id="rId33"/>
    <p:sldId id="321" r:id="rId34"/>
    <p:sldId id="552" r:id="rId35"/>
    <p:sldId id="476" r:id="rId36"/>
    <p:sldId id="322" r:id="rId37"/>
    <p:sldId id="554" r:id="rId38"/>
    <p:sldId id="385" r:id="rId39"/>
    <p:sldId id="325" r:id="rId40"/>
    <p:sldId id="484" r:id="rId41"/>
    <p:sldId id="572" r:id="rId42"/>
    <p:sldId id="647" r:id="rId43"/>
    <p:sldId id="477" r:id="rId44"/>
    <p:sldId id="478" r:id="rId45"/>
    <p:sldId id="556" r:id="rId46"/>
    <p:sldId id="481" r:id="rId47"/>
    <p:sldId id="482" r:id="rId48"/>
    <p:sldId id="483" r:id="rId49"/>
    <p:sldId id="485" r:id="rId50"/>
    <p:sldId id="486" r:id="rId51"/>
    <p:sldId id="487" r:id="rId52"/>
    <p:sldId id="488" r:id="rId53"/>
    <p:sldId id="489" r:id="rId54"/>
    <p:sldId id="497" r:id="rId55"/>
    <p:sldId id="499" r:id="rId56"/>
    <p:sldId id="490" r:id="rId57"/>
    <p:sldId id="557" r:id="rId58"/>
    <p:sldId id="558" r:id="rId59"/>
    <p:sldId id="559" r:id="rId60"/>
    <p:sldId id="648" r:id="rId61"/>
    <p:sldId id="649" r:id="rId62"/>
    <p:sldId id="512" r:id="rId63"/>
    <p:sldId id="500" r:id="rId64"/>
    <p:sldId id="504" r:id="rId65"/>
    <p:sldId id="616" r:id="rId66"/>
    <p:sldId id="546" r:id="rId67"/>
    <p:sldId id="617" r:id="rId68"/>
    <p:sldId id="618" r:id="rId69"/>
    <p:sldId id="619" r:id="rId70"/>
    <p:sldId id="620" r:id="rId71"/>
    <p:sldId id="621" r:id="rId72"/>
    <p:sldId id="623" r:id="rId73"/>
    <p:sldId id="624" r:id="rId74"/>
    <p:sldId id="625" r:id="rId75"/>
    <p:sldId id="626" r:id="rId76"/>
    <p:sldId id="628" r:id="rId77"/>
    <p:sldId id="627" r:id="rId78"/>
    <p:sldId id="630" r:id="rId79"/>
    <p:sldId id="631" r:id="rId80"/>
    <p:sldId id="633" r:id="rId81"/>
    <p:sldId id="634" r:id="rId82"/>
    <p:sldId id="635" r:id="rId83"/>
    <p:sldId id="636" r:id="rId84"/>
    <p:sldId id="637" r:id="rId85"/>
    <p:sldId id="638" r:id="rId86"/>
    <p:sldId id="639" r:id="rId87"/>
    <p:sldId id="640" r:id="rId88"/>
    <p:sldId id="505" r:id="rId89"/>
    <p:sldId id="567" r:id="rId90"/>
    <p:sldId id="577" r:id="rId91"/>
    <p:sldId id="578" r:id="rId92"/>
    <p:sldId id="574" r:id="rId93"/>
    <p:sldId id="575" r:id="rId94"/>
    <p:sldId id="576" r:id="rId95"/>
    <p:sldId id="580" r:id="rId96"/>
    <p:sldId id="583" r:id="rId97"/>
    <p:sldId id="523" r:id="rId98"/>
    <p:sldId id="573" r:id="rId99"/>
    <p:sldId id="570" r:id="rId100"/>
    <p:sldId id="529" r:id="rId101"/>
    <p:sldId id="530" r:id="rId102"/>
    <p:sldId id="581" r:id="rId103"/>
    <p:sldId id="582" r:id="rId104"/>
    <p:sldId id="579" r:id="rId105"/>
    <p:sldId id="516" r:id="rId106"/>
    <p:sldId id="632" r:id="rId107"/>
    <p:sldId id="641" r:id="rId108"/>
    <p:sldId id="542" r:id="rId109"/>
    <p:sldId id="600" r:id="rId110"/>
    <p:sldId id="611" r:id="rId111"/>
    <p:sldId id="613" r:id="rId112"/>
    <p:sldId id="612" r:id="rId113"/>
    <p:sldId id="607" r:id="rId114"/>
    <p:sldId id="608" r:id="rId115"/>
    <p:sldId id="609" r:id="rId116"/>
    <p:sldId id="605" r:id="rId117"/>
    <p:sldId id="606" r:id="rId118"/>
    <p:sldId id="602" r:id="rId119"/>
    <p:sldId id="603" r:id="rId120"/>
    <p:sldId id="610" r:id="rId121"/>
    <p:sldId id="615" r:id="rId122"/>
    <p:sldId id="614" r:id="rId123"/>
    <p:sldId id="537" r:id="rId124"/>
    <p:sldId id="592" r:id="rId125"/>
    <p:sldId id="593" r:id="rId126"/>
    <p:sldId id="594" r:id="rId127"/>
    <p:sldId id="595" r:id="rId128"/>
    <p:sldId id="596" r:id="rId129"/>
    <p:sldId id="539" r:id="rId130"/>
    <p:sldId id="540" r:id="rId131"/>
    <p:sldId id="587" r:id="rId132"/>
    <p:sldId id="588" r:id="rId133"/>
    <p:sldId id="585" r:id="rId134"/>
    <p:sldId id="586" r:id="rId135"/>
    <p:sldId id="589" r:id="rId136"/>
    <p:sldId id="590" r:id="rId137"/>
    <p:sldId id="541" r:id="rId138"/>
    <p:sldId id="629" r:id="rId139"/>
    <p:sldId id="597" r:id="rId140"/>
    <p:sldId id="598" r:id="rId141"/>
    <p:sldId id="599" r:id="rId142"/>
    <p:sldId id="601" r:id="rId143"/>
    <p:sldId id="604" r:id="rId144"/>
    <p:sldId id="534" r:id="rId145"/>
    <p:sldId id="547" r:id="rId146"/>
    <p:sldId id="507" r:id="rId147"/>
    <p:sldId id="508" r:id="rId148"/>
    <p:sldId id="509" r:id="rId1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rn, Neal" initials="HN" lastIdx="3" clrIdx="0">
    <p:extLst>
      <p:ext uri="{19B8F6BF-5375-455C-9EA6-DF929625EA0E}">
        <p15:presenceInfo xmlns:p15="http://schemas.microsoft.com/office/powerpoint/2012/main" userId="S-1-5-21-368915917-1123417505-1381137336-6072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699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640" tIns="45820" rIns="91640" bIns="45820" rtlCol="0"/>
          <a:lstStyle>
            <a:lvl1pPr algn="l">
              <a:defRPr sz="1200"/>
            </a:lvl1pPr>
          </a:lstStyle>
          <a:p>
            <a:endParaRPr lang="en-US" dirty="0"/>
          </a:p>
        </p:txBody>
      </p:sp>
      <p:sp>
        <p:nvSpPr>
          <p:cNvPr id="3" name="Date Placeholder 2"/>
          <p:cNvSpPr>
            <a:spLocks noGrp="1"/>
          </p:cNvSpPr>
          <p:nvPr>
            <p:ph type="dt" sz="quarter" idx="1"/>
          </p:nvPr>
        </p:nvSpPr>
        <p:spPr>
          <a:xfrm>
            <a:off x="3970437" y="0"/>
            <a:ext cx="3038372" cy="465774"/>
          </a:xfrm>
          <a:prstGeom prst="rect">
            <a:avLst/>
          </a:prstGeom>
        </p:spPr>
        <p:txBody>
          <a:bodyPr vert="horz" lIns="91640" tIns="45820" rIns="91640" bIns="45820" rtlCol="0"/>
          <a:lstStyle>
            <a:lvl1pPr algn="r">
              <a:defRPr sz="1200"/>
            </a:lvl1pPr>
          </a:lstStyle>
          <a:p>
            <a:fld id="{ABF95871-EB76-4567-ABF5-8EC99173343E}" type="datetimeFigureOut">
              <a:rPr lang="en-US" smtClean="0"/>
              <a:t>1/28/2019</a:t>
            </a:fld>
            <a:endParaRPr lang="en-US" dirty="0"/>
          </a:p>
        </p:txBody>
      </p:sp>
      <p:sp>
        <p:nvSpPr>
          <p:cNvPr id="4" name="Footer Placeholder 3"/>
          <p:cNvSpPr>
            <a:spLocks noGrp="1"/>
          </p:cNvSpPr>
          <p:nvPr>
            <p:ph type="ftr" sz="quarter" idx="2"/>
          </p:nvPr>
        </p:nvSpPr>
        <p:spPr>
          <a:xfrm>
            <a:off x="0" y="8830628"/>
            <a:ext cx="3038372" cy="465773"/>
          </a:xfrm>
          <a:prstGeom prst="rect">
            <a:avLst/>
          </a:prstGeom>
        </p:spPr>
        <p:txBody>
          <a:bodyPr vert="horz" lIns="91640" tIns="45820" rIns="91640" bIns="458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7" y="8830628"/>
            <a:ext cx="3038372" cy="465773"/>
          </a:xfrm>
          <a:prstGeom prst="rect">
            <a:avLst/>
          </a:prstGeom>
        </p:spPr>
        <p:txBody>
          <a:bodyPr vert="horz" lIns="91640" tIns="45820" rIns="91640" bIns="45820" rtlCol="0" anchor="b"/>
          <a:lstStyle>
            <a:lvl1pPr algn="r">
              <a:defRPr sz="1200"/>
            </a:lvl1pPr>
          </a:lstStyle>
          <a:p>
            <a:fld id="{2E390D9B-82F5-481F-B0FE-E0DC43426F74}" type="slidenum">
              <a:rPr lang="en-US" smtClean="0"/>
              <a:t>‹#›</a:t>
            </a:fld>
            <a:endParaRPr lang="en-US" dirty="0"/>
          </a:p>
        </p:txBody>
      </p:sp>
    </p:spTree>
    <p:extLst>
      <p:ext uri="{BB962C8B-B14F-4D97-AF65-F5344CB8AC3E}">
        <p14:creationId xmlns:p14="http://schemas.microsoft.com/office/powerpoint/2010/main" val="72490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2"/>
            <a:ext cx="3037840" cy="466434"/>
          </a:xfrm>
          <a:prstGeom prst="rect">
            <a:avLst/>
          </a:prstGeom>
        </p:spPr>
        <p:txBody>
          <a:bodyPr vert="horz" lIns="93162" tIns="46581" rIns="93162" bIns="46581" rtlCol="0"/>
          <a:lstStyle>
            <a:lvl1pPr algn="r">
              <a:defRPr sz="1200"/>
            </a:lvl1pPr>
          </a:lstStyle>
          <a:p>
            <a:fld id="{B54CF053-72DB-44E0-8A5B-7FCA6CFF736C}" type="datetimeFigureOut">
              <a:rPr lang="en-US" smtClean="0"/>
              <a:t>1/28/2019</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2" tIns="46581" rIns="93162" bIns="46581" rtlCol="0" anchor="b"/>
          <a:lstStyle>
            <a:lvl1pPr algn="r">
              <a:defRPr sz="1200"/>
            </a:lvl1pPr>
          </a:lstStyle>
          <a:p>
            <a:fld id="{F5B31629-F365-49C0-A4EC-CCC81691B1E0}" type="slidenum">
              <a:rPr lang="en-US" smtClean="0"/>
              <a:t>‹#›</a:t>
            </a:fld>
            <a:endParaRPr lang="en-US" dirty="0"/>
          </a:p>
        </p:txBody>
      </p:sp>
    </p:spTree>
    <p:extLst>
      <p:ext uri="{BB962C8B-B14F-4D97-AF65-F5344CB8AC3E}">
        <p14:creationId xmlns:p14="http://schemas.microsoft.com/office/powerpoint/2010/main" val="23068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98740" y="8700274"/>
            <a:ext cx="2982607" cy="45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92" tIns="45198" rIns="90392" bIns="45198" anchor="b"/>
          <a:lstStyle>
            <a:lvl1pPr defTabSz="915988" eaLnBrk="0" hangingPunct="0">
              <a:defRPr>
                <a:solidFill>
                  <a:schemeClr val="tx1"/>
                </a:solidFill>
                <a:latin typeface="Garamond" panose="02020404030301010803" pitchFamily="18" charset="0"/>
                <a:cs typeface="Arial" panose="020B0604020202020204" pitchFamily="34" charset="0"/>
              </a:defRPr>
            </a:lvl1pPr>
            <a:lvl2pPr marL="742950" indent="-285750" defTabSz="915988" eaLnBrk="0" hangingPunct="0">
              <a:defRPr>
                <a:solidFill>
                  <a:schemeClr val="tx1"/>
                </a:solidFill>
                <a:latin typeface="Garamond" panose="02020404030301010803" pitchFamily="18" charset="0"/>
                <a:cs typeface="Arial" panose="020B0604020202020204" pitchFamily="34" charset="0"/>
              </a:defRPr>
            </a:lvl2pPr>
            <a:lvl3pPr marL="1143000" indent="-228600" defTabSz="915988" eaLnBrk="0" hangingPunct="0">
              <a:defRPr>
                <a:solidFill>
                  <a:schemeClr val="tx1"/>
                </a:solidFill>
                <a:latin typeface="Garamond" panose="02020404030301010803" pitchFamily="18" charset="0"/>
                <a:cs typeface="Arial" panose="020B0604020202020204" pitchFamily="34" charset="0"/>
              </a:defRPr>
            </a:lvl3pPr>
            <a:lvl4pPr marL="1600200" indent="-228600" defTabSz="915988" eaLnBrk="0" hangingPunct="0">
              <a:defRPr>
                <a:solidFill>
                  <a:schemeClr val="tx1"/>
                </a:solidFill>
                <a:latin typeface="Garamond" panose="02020404030301010803" pitchFamily="18" charset="0"/>
                <a:cs typeface="Arial" panose="020B0604020202020204" pitchFamily="34" charset="0"/>
              </a:defRPr>
            </a:lvl4pPr>
            <a:lvl5pPr marL="2057400" indent="-228600" defTabSz="915988" eaLnBrk="0" hangingPunct="0">
              <a:defRPr>
                <a:solidFill>
                  <a:schemeClr val="tx1"/>
                </a:solidFill>
                <a:latin typeface="Garamond" panose="02020404030301010803" pitchFamily="18"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fld id="{6A5081F6-4737-42C4-BD36-2257CF47B757}" type="slidenum">
              <a:rPr lang="en-US" altLang="en-US" sz="1200">
                <a:solidFill>
                  <a:srgbClr val="000000"/>
                </a:solidFill>
                <a:latin typeface="Arial" panose="020B0604020202020204" pitchFamily="34" charset="0"/>
              </a:rPr>
              <a:pPr algn="r" eaLnBrk="1" hangingPunct="1"/>
              <a:t>1</a:t>
            </a:fld>
            <a:endParaRPr lang="en-US" altLang="en-US" sz="1200" dirty="0">
              <a:solidFill>
                <a:srgbClr val="000000"/>
              </a:solidFill>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536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19</a:t>
            </a:fld>
            <a:endParaRPr lang="en-US" dirty="0"/>
          </a:p>
        </p:txBody>
      </p:sp>
    </p:spTree>
    <p:extLst>
      <p:ext uri="{BB962C8B-B14F-4D97-AF65-F5344CB8AC3E}">
        <p14:creationId xmlns:p14="http://schemas.microsoft.com/office/powerpoint/2010/main" val="13309623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134</a:t>
            </a:fld>
            <a:endParaRPr lang="en-US" dirty="0"/>
          </a:p>
        </p:txBody>
      </p:sp>
    </p:spTree>
    <p:extLst>
      <p:ext uri="{BB962C8B-B14F-4D97-AF65-F5344CB8AC3E}">
        <p14:creationId xmlns:p14="http://schemas.microsoft.com/office/powerpoint/2010/main" val="31413613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137</a:t>
            </a:fld>
            <a:endParaRPr lang="en-US" dirty="0"/>
          </a:p>
        </p:txBody>
      </p:sp>
    </p:spTree>
    <p:extLst>
      <p:ext uri="{BB962C8B-B14F-4D97-AF65-F5344CB8AC3E}">
        <p14:creationId xmlns:p14="http://schemas.microsoft.com/office/powerpoint/2010/main" val="4161615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138</a:t>
            </a:fld>
            <a:endParaRPr lang="en-US" dirty="0"/>
          </a:p>
        </p:txBody>
      </p:sp>
    </p:spTree>
    <p:extLst>
      <p:ext uri="{BB962C8B-B14F-4D97-AF65-F5344CB8AC3E}">
        <p14:creationId xmlns:p14="http://schemas.microsoft.com/office/powerpoint/2010/main" val="12037017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139</a:t>
            </a:fld>
            <a:endParaRPr lang="en-US" dirty="0"/>
          </a:p>
        </p:txBody>
      </p:sp>
    </p:spTree>
    <p:extLst>
      <p:ext uri="{BB962C8B-B14F-4D97-AF65-F5344CB8AC3E}">
        <p14:creationId xmlns:p14="http://schemas.microsoft.com/office/powerpoint/2010/main" val="30039209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140</a:t>
            </a:fld>
            <a:endParaRPr lang="en-US" dirty="0"/>
          </a:p>
        </p:txBody>
      </p:sp>
    </p:spTree>
    <p:extLst>
      <p:ext uri="{BB962C8B-B14F-4D97-AF65-F5344CB8AC3E}">
        <p14:creationId xmlns:p14="http://schemas.microsoft.com/office/powerpoint/2010/main" val="24125769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141</a:t>
            </a:fld>
            <a:endParaRPr lang="en-US" dirty="0"/>
          </a:p>
        </p:txBody>
      </p:sp>
    </p:spTree>
    <p:extLst>
      <p:ext uri="{BB962C8B-B14F-4D97-AF65-F5344CB8AC3E}">
        <p14:creationId xmlns:p14="http://schemas.microsoft.com/office/powerpoint/2010/main" val="35417969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142</a:t>
            </a:fld>
            <a:endParaRPr lang="en-US" dirty="0"/>
          </a:p>
        </p:txBody>
      </p:sp>
    </p:spTree>
    <p:extLst>
      <p:ext uri="{BB962C8B-B14F-4D97-AF65-F5344CB8AC3E}">
        <p14:creationId xmlns:p14="http://schemas.microsoft.com/office/powerpoint/2010/main" val="30563799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143</a:t>
            </a:fld>
            <a:endParaRPr lang="en-US" dirty="0"/>
          </a:p>
        </p:txBody>
      </p:sp>
    </p:spTree>
    <p:extLst>
      <p:ext uri="{BB962C8B-B14F-4D97-AF65-F5344CB8AC3E}">
        <p14:creationId xmlns:p14="http://schemas.microsoft.com/office/powerpoint/2010/main" val="16909438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144</a:t>
            </a:fld>
            <a:endParaRPr lang="en-US" dirty="0"/>
          </a:p>
        </p:txBody>
      </p:sp>
    </p:spTree>
    <p:extLst>
      <p:ext uri="{BB962C8B-B14F-4D97-AF65-F5344CB8AC3E}">
        <p14:creationId xmlns:p14="http://schemas.microsoft.com/office/powerpoint/2010/main" val="11572085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145</a:t>
            </a:fld>
            <a:endParaRPr lang="en-US" dirty="0"/>
          </a:p>
        </p:txBody>
      </p:sp>
    </p:spTree>
    <p:extLst>
      <p:ext uri="{BB962C8B-B14F-4D97-AF65-F5344CB8AC3E}">
        <p14:creationId xmlns:p14="http://schemas.microsoft.com/office/powerpoint/2010/main" val="261155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22</a:t>
            </a:fld>
            <a:endParaRPr lang="en-US" dirty="0"/>
          </a:p>
        </p:txBody>
      </p:sp>
    </p:spTree>
    <p:extLst>
      <p:ext uri="{BB962C8B-B14F-4D97-AF65-F5344CB8AC3E}">
        <p14:creationId xmlns:p14="http://schemas.microsoft.com/office/powerpoint/2010/main" val="15756337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146</a:t>
            </a:fld>
            <a:endParaRPr lang="en-US" dirty="0"/>
          </a:p>
        </p:txBody>
      </p:sp>
    </p:spTree>
    <p:extLst>
      <p:ext uri="{BB962C8B-B14F-4D97-AF65-F5344CB8AC3E}">
        <p14:creationId xmlns:p14="http://schemas.microsoft.com/office/powerpoint/2010/main" val="20919761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137220" name="Slide Number Placeholder 3"/>
          <p:cNvSpPr>
            <a:spLocks noGrp="1"/>
          </p:cNvSpPr>
          <p:nvPr>
            <p:ph type="sldNum" sz="quarter" idx="5"/>
          </p:nvPr>
        </p:nvSpPr>
        <p:spPr>
          <a:noFill/>
        </p:spPr>
        <p:txBody>
          <a:bodyPr/>
          <a:lstStyle>
            <a:lvl1pPr defTabSz="911129">
              <a:spcBef>
                <a:spcPct val="30000"/>
              </a:spcBef>
              <a:defRPr sz="1200">
                <a:solidFill>
                  <a:schemeClr val="tx1"/>
                </a:solidFill>
                <a:latin typeface="Arial" panose="020B0604020202020204" pitchFamily="34" charset="0"/>
              </a:defRPr>
            </a:lvl1pPr>
            <a:lvl2pPr marL="742872" indent="-285720" defTabSz="911129">
              <a:spcBef>
                <a:spcPct val="30000"/>
              </a:spcBef>
              <a:defRPr sz="1200">
                <a:solidFill>
                  <a:schemeClr val="tx1"/>
                </a:solidFill>
                <a:latin typeface="Arial" panose="020B0604020202020204" pitchFamily="34" charset="0"/>
              </a:defRPr>
            </a:lvl2pPr>
            <a:lvl3pPr marL="1142880" indent="-228576" defTabSz="911129">
              <a:spcBef>
                <a:spcPct val="30000"/>
              </a:spcBef>
              <a:defRPr sz="1200">
                <a:solidFill>
                  <a:schemeClr val="tx1"/>
                </a:solidFill>
                <a:latin typeface="Arial" panose="020B0604020202020204" pitchFamily="34" charset="0"/>
              </a:defRPr>
            </a:lvl3pPr>
            <a:lvl4pPr marL="1600032" indent="-228576" defTabSz="911129">
              <a:spcBef>
                <a:spcPct val="30000"/>
              </a:spcBef>
              <a:defRPr sz="1200">
                <a:solidFill>
                  <a:schemeClr val="tx1"/>
                </a:solidFill>
                <a:latin typeface="Arial" panose="020B0604020202020204" pitchFamily="34" charset="0"/>
              </a:defRPr>
            </a:lvl4pPr>
            <a:lvl5pPr marL="2057183" indent="-228576" defTabSz="911129">
              <a:spcBef>
                <a:spcPct val="30000"/>
              </a:spcBef>
              <a:defRPr sz="1200">
                <a:solidFill>
                  <a:schemeClr val="tx1"/>
                </a:solidFill>
                <a:latin typeface="Arial" panose="020B0604020202020204" pitchFamily="34" charset="0"/>
              </a:defRPr>
            </a:lvl5pPr>
            <a:lvl6pPr marL="2514335" indent="-228576" defTabSz="911129" eaLnBrk="0" fontAlgn="base" hangingPunct="0">
              <a:spcBef>
                <a:spcPct val="30000"/>
              </a:spcBef>
              <a:spcAft>
                <a:spcPct val="0"/>
              </a:spcAft>
              <a:defRPr sz="1200">
                <a:solidFill>
                  <a:schemeClr val="tx1"/>
                </a:solidFill>
                <a:latin typeface="Arial" panose="020B0604020202020204" pitchFamily="34" charset="0"/>
              </a:defRPr>
            </a:lvl6pPr>
            <a:lvl7pPr marL="2971487" indent="-228576" defTabSz="911129" eaLnBrk="0" fontAlgn="base" hangingPunct="0">
              <a:spcBef>
                <a:spcPct val="30000"/>
              </a:spcBef>
              <a:spcAft>
                <a:spcPct val="0"/>
              </a:spcAft>
              <a:defRPr sz="1200">
                <a:solidFill>
                  <a:schemeClr val="tx1"/>
                </a:solidFill>
                <a:latin typeface="Arial" panose="020B0604020202020204" pitchFamily="34" charset="0"/>
              </a:defRPr>
            </a:lvl7pPr>
            <a:lvl8pPr marL="3428638" indent="-228576" defTabSz="911129" eaLnBrk="0" fontAlgn="base" hangingPunct="0">
              <a:spcBef>
                <a:spcPct val="30000"/>
              </a:spcBef>
              <a:spcAft>
                <a:spcPct val="0"/>
              </a:spcAft>
              <a:defRPr sz="1200">
                <a:solidFill>
                  <a:schemeClr val="tx1"/>
                </a:solidFill>
                <a:latin typeface="Arial" panose="020B0604020202020204" pitchFamily="34" charset="0"/>
              </a:defRPr>
            </a:lvl8pPr>
            <a:lvl9pPr marL="3885790" indent="-228576" defTabSz="91112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6D334B-5ABD-4C73-B584-1DE07A6D5FB5}" type="slidenum">
              <a:rPr lang="en-US" altLang="en-US"/>
              <a:pPr>
                <a:spcBef>
                  <a:spcPct val="0"/>
                </a:spcBef>
              </a:pPr>
              <a:t>147</a:t>
            </a:fld>
            <a:endParaRPr lang="en-US" altLang="en-US" dirty="0"/>
          </a:p>
        </p:txBody>
      </p:sp>
    </p:spTree>
    <p:extLst>
      <p:ext uri="{BB962C8B-B14F-4D97-AF65-F5344CB8AC3E}">
        <p14:creationId xmlns:p14="http://schemas.microsoft.com/office/powerpoint/2010/main" val="9586052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779" eaLnBrk="0" hangingPunct="0">
              <a:defRPr>
                <a:solidFill>
                  <a:schemeClr val="tx1"/>
                </a:solidFill>
                <a:latin typeface="Garamond" panose="02020404030301010803" pitchFamily="18" charset="0"/>
                <a:cs typeface="Arial" panose="020B0604020202020204" pitchFamily="34" charset="0"/>
              </a:defRPr>
            </a:lvl1pPr>
            <a:lvl2pPr marL="742872" indent="-285720" defTabSz="904779" eaLnBrk="0" hangingPunct="0">
              <a:defRPr>
                <a:solidFill>
                  <a:schemeClr val="tx1"/>
                </a:solidFill>
                <a:latin typeface="Garamond" panose="02020404030301010803" pitchFamily="18" charset="0"/>
                <a:cs typeface="Arial" panose="020B0604020202020204" pitchFamily="34" charset="0"/>
              </a:defRPr>
            </a:lvl2pPr>
            <a:lvl3pPr marL="1142880" indent="-228576" defTabSz="904779" eaLnBrk="0" hangingPunct="0">
              <a:defRPr>
                <a:solidFill>
                  <a:schemeClr val="tx1"/>
                </a:solidFill>
                <a:latin typeface="Garamond" panose="02020404030301010803" pitchFamily="18" charset="0"/>
                <a:cs typeface="Arial" panose="020B0604020202020204" pitchFamily="34" charset="0"/>
              </a:defRPr>
            </a:lvl3pPr>
            <a:lvl4pPr marL="1600032" indent="-228576" defTabSz="904779" eaLnBrk="0" hangingPunct="0">
              <a:defRPr>
                <a:solidFill>
                  <a:schemeClr val="tx1"/>
                </a:solidFill>
                <a:latin typeface="Garamond" panose="02020404030301010803" pitchFamily="18" charset="0"/>
                <a:cs typeface="Arial" panose="020B0604020202020204" pitchFamily="34" charset="0"/>
              </a:defRPr>
            </a:lvl4pPr>
            <a:lvl5pPr marL="2057183" indent="-228576" defTabSz="904779" eaLnBrk="0" hangingPunct="0">
              <a:defRPr>
                <a:solidFill>
                  <a:schemeClr val="tx1"/>
                </a:solidFill>
                <a:latin typeface="Garamond" panose="02020404030301010803" pitchFamily="18" charset="0"/>
                <a:cs typeface="Arial" panose="020B0604020202020204" pitchFamily="34" charset="0"/>
              </a:defRPr>
            </a:lvl5pPr>
            <a:lvl6pPr marL="2514335"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487"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8638"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5790"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DFBF865-59A5-4295-A228-D847862222D5}" type="slidenum">
              <a:rPr lang="en-US" altLang="en-US">
                <a:latin typeface="Arial" panose="020B0604020202020204" pitchFamily="34" charset="0"/>
              </a:rPr>
              <a:pPr eaLnBrk="1" hangingPunct="1"/>
              <a:t>148</a:t>
            </a:fld>
            <a:endParaRPr lang="en-US" altLang="en-US" dirty="0">
              <a:latin typeface="Arial" panose="020B0604020202020204" pitchFamily="34" charset="0"/>
            </a:endParaRPr>
          </a:p>
        </p:txBody>
      </p:sp>
    </p:spTree>
    <p:extLst>
      <p:ext uri="{BB962C8B-B14F-4D97-AF65-F5344CB8AC3E}">
        <p14:creationId xmlns:p14="http://schemas.microsoft.com/office/powerpoint/2010/main" val="186287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23</a:t>
            </a:fld>
            <a:endParaRPr lang="en-US" dirty="0"/>
          </a:p>
        </p:txBody>
      </p:sp>
    </p:spTree>
    <p:extLst>
      <p:ext uri="{BB962C8B-B14F-4D97-AF65-F5344CB8AC3E}">
        <p14:creationId xmlns:p14="http://schemas.microsoft.com/office/powerpoint/2010/main" val="329402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24</a:t>
            </a:fld>
            <a:endParaRPr lang="en-US" dirty="0"/>
          </a:p>
        </p:txBody>
      </p:sp>
    </p:spTree>
    <p:extLst>
      <p:ext uri="{BB962C8B-B14F-4D97-AF65-F5344CB8AC3E}">
        <p14:creationId xmlns:p14="http://schemas.microsoft.com/office/powerpoint/2010/main" val="2509990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25</a:t>
            </a:fld>
            <a:endParaRPr lang="en-US" dirty="0"/>
          </a:p>
        </p:txBody>
      </p:sp>
    </p:spTree>
    <p:extLst>
      <p:ext uri="{BB962C8B-B14F-4D97-AF65-F5344CB8AC3E}">
        <p14:creationId xmlns:p14="http://schemas.microsoft.com/office/powerpoint/2010/main" val="116370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26</a:t>
            </a:fld>
            <a:endParaRPr lang="en-US" dirty="0"/>
          </a:p>
        </p:txBody>
      </p:sp>
    </p:spTree>
    <p:extLst>
      <p:ext uri="{BB962C8B-B14F-4D97-AF65-F5344CB8AC3E}">
        <p14:creationId xmlns:p14="http://schemas.microsoft.com/office/powerpoint/2010/main" val="1611054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27</a:t>
            </a:fld>
            <a:endParaRPr lang="en-US" dirty="0"/>
          </a:p>
        </p:txBody>
      </p:sp>
    </p:spTree>
    <p:extLst>
      <p:ext uri="{BB962C8B-B14F-4D97-AF65-F5344CB8AC3E}">
        <p14:creationId xmlns:p14="http://schemas.microsoft.com/office/powerpoint/2010/main" val="365218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28</a:t>
            </a:fld>
            <a:endParaRPr lang="en-US" dirty="0"/>
          </a:p>
        </p:txBody>
      </p:sp>
    </p:spTree>
    <p:extLst>
      <p:ext uri="{BB962C8B-B14F-4D97-AF65-F5344CB8AC3E}">
        <p14:creationId xmlns:p14="http://schemas.microsoft.com/office/powerpoint/2010/main" val="9537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29</a:t>
            </a:fld>
            <a:endParaRPr lang="en-US" dirty="0"/>
          </a:p>
        </p:txBody>
      </p:sp>
    </p:spTree>
    <p:extLst>
      <p:ext uri="{BB962C8B-B14F-4D97-AF65-F5344CB8AC3E}">
        <p14:creationId xmlns:p14="http://schemas.microsoft.com/office/powerpoint/2010/main" val="3868769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30</a:t>
            </a:fld>
            <a:endParaRPr lang="en-US" dirty="0"/>
          </a:p>
        </p:txBody>
      </p:sp>
    </p:spTree>
    <p:extLst>
      <p:ext uri="{BB962C8B-B14F-4D97-AF65-F5344CB8AC3E}">
        <p14:creationId xmlns:p14="http://schemas.microsoft.com/office/powerpoint/2010/main" val="304924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2</a:t>
            </a:fld>
            <a:endParaRPr lang="en-US" dirty="0"/>
          </a:p>
        </p:txBody>
      </p:sp>
    </p:spTree>
    <p:extLst>
      <p:ext uri="{BB962C8B-B14F-4D97-AF65-F5344CB8AC3E}">
        <p14:creationId xmlns:p14="http://schemas.microsoft.com/office/powerpoint/2010/main" val="392948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31</a:t>
            </a:fld>
            <a:endParaRPr lang="en-US" dirty="0"/>
          </a:p>
        </p:txBody>
      </p:sp>
    </p:spTree>
    <p:extLst>
      <p:ext uri="{BB962C8B-B14F-4D97-AF65-F5344CB8AC3E}">
        <p14:creationId xmlns:p14="http://schemas.microsoft.com/office/powerpoint/2010/main" val="1537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33</a:t>
            </a:fld>
            <a:endParaRPr lang="en-US" dirty="0"/>
          </a:p>
        </p:txBody>
      </p:sp>
    </p:spTree>
    <p:extLst>
      <p:ext uri="{BB962C8B-B14F-4D97-AF65-F5344CB8AC3E}">
        <p14:creationId xmlns:p14="http://schemas.microsoft.com/office/powerpoint/2010/main" val="347259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34</a:t>
            </a:fld>
            <a:endParaRPr lang="en-US" dirty="0"/>
          </a:p>
        </p:txBody>
      </p:sp>
    </p:spTree>
    <p:extLst>
      <p:ext uri="{BB962C8B-B14F-4D97-AF65-F5344CB8AC3E}">
        <p14:creationId xmlns:p14="http://schemas.microsoft.com/office/powerpoint/2010/main" val="3042725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35</a:t>
            </a:fld>
            <a:endParaRPr lang="en-US" dirty="0"/>
          </a:p>
        </p:txBody>
      </p:sp>
    </p:spTree>
    <p:extLst>
      <p:ext uri="{BB962C8B-B14F-4D97-AF65-F5344CB8AC3E}">
        <p14:creationId xmlns:p14="http://schemas.microsoft.com/office/powerpoint/2010/main" val="4241848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36</a:t>
            </a:fld>
            <a:endParaRPr lang="en-US" dirty="0"/>
          </a:p>
        </p:txBody>
      </p:sp>
    </p:spTree>
    <p:extLst>
      <p:ext uri="{BB962C8B-B14F-4D97-AF65-F5344CB8AC3E}">
        <p14:creationId xmlns:p14="http://schemas.microsoft.com/office/powerpoint/2010/main" val="386562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37</a:t>
            </a:fld>
            <a:endParaRPr lang="en-US" dirty="0"/>
          </a:p>
        </p:txBody>
      </p:sp>
    </p:spTree>
    <p:extLst>
      <p:ext uri="{BB962C8B-B14F-4D97-AF65-F5344CB8AC3E}">
        <p14:creationId xmlns:p14="http://schemas.microsoft.com/office/powerpoint/2010/main" val="327066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38</a:t>
            </a:fld>
            <a:endParaRPr lang="en-US" dirty="0"/>
          </a:p>
        </p:txBody>
      </p:sp>
    </p:spTree>
    <p:extLst>
      <p:ext uri="{BB962C8B-B14F-4D97-AF65-F5344CB8AC3E}">
        <p14:creationId xmlns:p14="http://schemas.microsoft.com/office/powerpoint/2010/main" val="126404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39</a:t>
            </a:fld>
            <a:endParaRPr lang="en-US" dirty="0"/>
          </a:p>
        </p:txBody>
      </p:sp>
    </p:spTree>
    <p:extLst>
      <p:ext uri="{BB962C8B-B14F-4D97-AF65-F5344CB8AC3E}">
        <p14:creationId xmlns:p14="http://schemas.microsoft.com/office/powerpoint/2010/main" val="265017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40</a:t>
            </a:fld>
            <a:endParaRPr lang="en-US" dirty="0"/>
          </a:p>
        </p:txBody>
      </p:sp>
    </p:spTree>
    <p:extLst>
      <p:ext uri="{BB962C8B-B14F-4D97-AF65-F5344CB8AC3E}">
        <p14:creationId xmlns:p14="http://schemas.microsoft.com/office/powerpoint/2010/main" val="31309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41</a:t>
            </a:fld>
            <a:endParaRPr lang="en-US" dirty="0"/>
          </a:p>
        </p:txBody>
      </p:sp>
    </p:spTree>
    <p:extLst>
      <p:ext uri="{BB962C8B-B14F-4D97-AF65-F5344CB8AC3E}">
        <p14:creationId xmlns:p14="http://schemas.microsoft.com/office/powerpoint/2010/main" val="224289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3</a:t>
            </a:fld>
            <a:endParaRPr lang="en-US" dirty="0"/>
          </a:p>
        </p:txBody>
      </p:sp>
    </p:spTree>
    <p:extLst>
      <p:ext uri="{BB962C8B-B14F-4D97-AF65-F5344CB8AC3E}">
        <p14:creationId xmlns:p14="http://schemas.microsoft.com/office/powerpoint/2010/main" val="3072282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43</a:t>
            </a:fld>
            <a:endParaRPr lang="en-US" dirty="0"/>
          </a:p>
        </p:txBody>
      </p:sp>
    </p:spTree>
    <p:extLst>
      <p:ext uri="{BB962C8B-B14F-4D97-AF65-F5344CB8AC3E}">
        <p14:creationId xmlns:p14="http://schemas.microsoft.com/office/powerpoint/2010/main" val="3576563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45</a:t>
            </a:fld>
            <a:endParaRPr lang="en-US" dirty="0"/>
          </a:p>
        </p:txBody>
      </p:sp>
    </p:spTree>
    <p:extLst>
      <p:ext uri="{BB962C8B-B14F-4D97-AF65-F5344CB8AC3E}">
        <p14:creationId xmlns:p14="http://schemas.microsoft.com/office/powerpoint/2010/main" val="3252967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46</a:t>
            </a:fld>
            <a:endParaRPr lang="en-US" dirty="0"/>
          </a:p>
        </p:txBody>
      </p:sp>
    </p:spTree>
    <p:extLst>
      <p:ext uri="{BB962C8B-B14F-4D97-AF65-F5344CB8AC3E}">
        <p14:creationId xmlns:p14="http://schemas.microsoft.com/office/powerpoint/2010/main" val="2650275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47</a:t>
            </a:fld>
            <a:endParaRPr lang="en-US" dirty="0"/>
          </a:p>
        </p:txBody>
      </p:sp>
    </p:spTree>
    <p:extLst>
      <p:ext uri="{BB962C8B-B14F-4D97-AF65-F5344CB8AC3E}">
        <p14:creationId xmlns:p14="http://schemas.microsoft.com/office/powerpoint/2010/main" val="1279828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48</a:t>
            </a:fld>
            <a:endParaRPr lang="en-US" dirty="0"/>
          </a:p>
        </p:txBody>
      </p:sp>
    </p:spTree>
    <p:extLst>
      <p:ext uri="{BB962C8B-B14F-4D97-AF65-F5344CB8AC3E}">
        <p14:creationId xmlns:p14="http://schemas.microsoft.com/office/powerpoint/2010/main" val="3615412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49</a:t>
            </a:fld>
            <a:endParaRPr lang="en-US" dirty="0"/>
          </a:p>
        </p:txBody>
      </p:sp>
    </p:spTree>
    <p:extLst>
      <p:ext uri="{BB962C8B-B14F-4D97-AF65-F5344CB8AC3E}">
        <p14:creationId xmlns:p14="http://schemas.microsoft.com/office/powerpoint/2010/main" val="2845380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50</a:t>
            </a:fld>
            <a:endParaRPr lang="en-US" dirty="0"/>
          </a:p>
        </p:txBody>
      </p:sp>
    </p:spTree>
    <p:extLst>
      <p:ext uri="{BB962C8B-B14F-4D97-AF65-F5344CB8AC3E}">
        <p14:creationId xmlns:p14="http://schemas.microsoft.com/office/powerpoint/2010/main" val="2619603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51</a:t>
            </a:fld>
            <a:endParaRPr lang="en-US" dirty="0"/>
          </a:p>
        </p:txBody>
      </p:sp>
    </p:spTree>
    <p:extLst>
      <p:ext uri="{BB962C8B-B14F-4D97-AF65-F5344CB8AC3E}">
        <p14:creationId xmlns:p14="http://schemas.microsoft.com/office/powerpoint/2010/main" val="2927232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52</a:t>
            </a:fld>
            <a:endParaRPr lang="en-US" dirty="0"/>
          </a:p>
        </p:txBody>
      </p:sp>
    </p:spTree>
    <p:extLst>
      <p:ext uri="{BB962C8B-B14F-4D97-AF65-F5344CB8AC3E}">
        <p14:creationId xmlns:p14="http://schemas.microsoft.com/office/powerpoint/2010/main" val="4151515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53</a:t>
            </a:fld>
            <a:endParaRPr lang="en-US" dirty="0"/>
          </a:p>
        </p:txBody>
      </p:sp>
    </p:spTree>
    <p:extLst>
      <p:ext uri="{BB962C8B-B14F-4D97-AF65-F5344CB8AC3E}">
        <p14:creationId xmlns:p14="http://schemas.microsoft.com/office/powerpoint/2010/main" val="211481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4</a:t>
            </a:fld>
            <a:endParaRPr lang="en-US" dirty="0"/>
          </a:p>
        </p:txBody>
      </p:sp>
    </p:spTree>
    <p:extLst>
      <p:ext uri="{BB962C8B-B14F-4D97-AF65-F5344CB8AC3E}">
        <p14:creationId xmlns:p14="http://schemas.microsoft.com/office/powerpoint/2010/main" val="377732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54</a:t>
            </a:fld>
            <a:endParaRPr lang="en-US" dirty="0"/>
          </a:p>
        </p:txBody>
      </p:sp>
    </p:spTree>
    <p:extLst>
      <p:ext uri="{BB962C8B-B14F-4D97-AF65-F5344CB8AC3E}">
        <p14:creationId xmlns:p14="http://schemas.microsoft.com/office/powerpoint/2010/main" val="1487511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55</a:t>
            </a:fld>
            <a:endParaRPr lang="en-US" dirty="0"/>
          </a:p>
        </p:txBody>
      </p:sp>
    </p:spTree>
    <p:extLst>
      <p:ext uri="{BB962C8B-B14F-4D97-AF65-F5344CB8AC3E}">
        <p14:creationId xmlns:p14="http://schemas.microsoft.com/office/powerpoint/2010/main" val="1720362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56</a:t>
            </a:fld>
            <a:endParaRPr lang="en-US" dirty="0"/>
          </a:p>
        </p:txBody>
      </p:sp>
    </p:spTree>
    <p:extLst>
      <p:ext uri="{BB962C8B-B14F-4D97-AF65-F5344CB8AC3E}">
        <p14:creationId xmlns:p14="http://schemas.microsoft.com/office/powerpoint/2010/main" val="3753542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62</a:t>
            </a:fld>
            <a:endParaRPr lang="en-US" dirty="0"/>
          </a:p>
        </p:txBody>
      </p:sp>
    </p:spTree>
    <p:extLst>
      <p:ext uri="{BB962C8B-B14F-4D97-AF65-F5344CB8AC3E}">
        <p14:creationId xmlns:p14="http://schemas.microsoft.com/office/powerpoint/2010/main" val="337188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pPr eaLnBrk="1" hangingPunct="1"/>
            <a:endParaRPr lang="en-US" altLang="en-US" dirty="0">
              <a:latin typeface="Arial" panose="020B0604020202020204" pitchFamily="34" charset="0"/>
            </a:endParaRPr>
          </a:p>
        </p:txBody>
      </p:sp>
      <p:sp>
        <p:nvSpPr>
          <p:cNvPr id="104452" name="Slide Number Placeholder 3"/>
          <p:cNvSpPr txBox="1">
            <a:spLocks noGrp="1"/>
          </p:cNvSpPr>
          <p:nvPr/>
        </p:nvSpPr>
        <p:spPr bwMode="auto">
          <a:xfrm>
            <a:off x="3884613" y="8686801"/>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600" rIns="91197" bIns="45600" anchor="b"/>
          <a:lstStyle>
            <a:lvl1pPr defTabSz="915988" eaLnBrk="0" hangingPunct="0">
              <a:defRPr>
                <a:solidFill>
                  <a:schemeClr val="tx1"/>
                </a:solidFill>
                <a:latin typeface="Garamond" panose="02020404030301010803" pitchFamily="18" charset="0"/>
                <a:cs typeface="Arial" panose="020B0604020202020204" pitchFamily="34" charset="0"/>
              </a:defRPr>
            </a:lvl1pPr>
            <a:lvl2pPr marL="742950" indent="-285750" defTabSz="915988" eaLnBrk="0" hangingPunct="0">
              <a:defRPr>
                <a:solidFill>
                  <a:schemeClr val="tx1"/>
                </a:solidFill>
                <a:latin typeface="Garamond" panose="02020404030301010803" pitchFamily="18" charset="0"/>
                <a:cs typeface="Arial" panose="020B0604020202020204" pitchFamily="34" charset="0"/>
              </a:defRPr>
            </a:lvl2pPr>
            <a:lvl3pPr marL="1143000" indent="-228600" defTabSz="915988" eaLnBrk="0" hangingPunct="0">
              <a:defRPr>
                <a:solidFill>
                  <a:schemeClr val="tx1"/>
                </a:solidFill>
                <a:latin typeface="Garamond" panose="02020404030301010803" pitchFamily="18" charset="0"/>
                <a:cs typeface="Arial" panose="020B0604020202020204" pitchFamily="34" charset="0"/>
              </a:defRPr>
            </a:lvl3pPr>
            <a:lvl4pPr marL="1600200" indent="-228600" defTabSz="915988" eaLnBrk="0" hangingPunct="0">
              <a:defRPr>
                <a:solidFill>
                  <a:schemeClr val="tx1"/>
                </a:solidFill>
                <a:latin typeface="Garamond" panose="02020404030301010803" pitchFamily="18" charset="0"/>
                <a:cs typeface="Arial" panose="020B0604020202020204" pitchFamily="34" charset="0"/>
              </a:defRPr>
            </a:lvl4pPr>
            <a:lvl5pPr marL="2057400" indent="-228600" defTabSz="915988" eaLnBrk="0" hangingPunct="0">
              <a:defRPr>
                <a:solidFill>
                  <a:schemeClr val="tx1"/>
                </a:solidFill>
                <a:latin typeface="Garamond" panose="02020404030301010803" pitchFamily="18" charset="0"/>
                <a:cs typeface="Arial" panose="020B0604020202020204" pitchFamily="34" charset="0"/>
              </a:defRPr>
            </a:lvl5pPr>
            <a:lvl6pPr marL="25146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598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r" eaLnBrk="1" hangingPunct="1"/>
            <a:fld id="{E59157C8-E7A8-4DB0-AA4B-B39220039DBE}" type="slidenum">
              <a:rPr lang="en-US" altLang="en-US" sz="1200">
                <a:latin typeface="Arial" panose="020B0604020202020204" pitchFamily="34" charset="0"/>
              </a:rPr>
              <a:pPr algn="r" eaLnBrk="1" hangingPunct="1"/>
              <a:t>63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69307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64</a:t>
            </a:fld>
            <a:endParaRPr lang="en-US" dirty="0"/>
          </a:p>
        </p:txBody>
      </p:sp>
    </p:spTree>
    <p:extLst>
      <p:ext uri="{BB962C8B-B14F-4D97-AF65-F5344CB8AC3E}">
        <p14:creationId xmlns:p14="http://schemas.microsoft.com/office/powerpoint/2010/main" val="1365693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65</a:t>
            </a:fld>
            <a:endParaRPr lang="en-US" dirty="0"/>
          </a:p>
        </p:txBody>
      </p:sp>
    </p:spTree>
    <p:extLst>
      <p:ext uri="{BB962C8B-B14F-4D97-AF65-F5344CB8AC3E}">
        <p14:creationId xmlns:p14="http://schemas.microsoft.com/office/powerpoint/2010/main" val="8058188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66</a:t>
            </a:fld>
            <a:endParaRPr lang="en-US" dirty="0"/>
          </a:p>
        </p:txBody>
      </p:sp>
    </p:spTree>
    <p:extLst>
      <p:ext uri="{BB962C8B-B14F-4D97-AF65-F5344CB8AC3E}">
        <p14:creationId xmlns:p14="http://schemas.microsoft.com/office/powerpoint/2010/main" val="1937513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67</a:t>
            </a:fld>
            <a:endParaRPr lang="en-US" dirty="0"/>
          </a:p>
        </p:txBody>
      </p:sp>
    </p:spTree>
    <p:extLst>
      <p:ext uri="{BB962C8B-B14F-4D97-AF65-F5344CB8AC3E}">
        <p14:creationId xmlns:p14="http://schemas.microsoft.com/office/powerpoint/2010/main" val="360631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68</a:t>
            </a:fld>
            <a:endParaRPr lang="en-US" dirty="0"/>
          </a:p>
        </p:txBody>
      </p:sp>
    </p:spTree>
    <p:extLst>
      <p:ext uri="{BB962C8B-B14F-4D97-AF65-F5344CB8AC3E}">
        <p14:creationId xmlns:p14="http://schemas.microsoft.com/office/powerpoint/2010/main" val="278504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5</a:t>
            </a:fld>
            <a:endParaRPr lang="en-US" dirty="0"/>
          </a:p>
        </p:txBody>
      </p:sp>
    </p:spTree>
    <p:extLst>
      <p:ext uri="{BB962C8B-B14F-4D97-AF65-F5344CB8AC3E}">
        <p14:creationId xmlns:p14="http://schemas.microsoft.com/office/powerpoint/2010/main" val="1920978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69</a:t>
            </a:fld>
            <a:endParaRPr lang="en-US" dirty="0"/>
          </a:p>
        </p:txBody>
      </p:sp>
    </p:spTree>
    <p:extLst>
      <p:ext uri="{BB962C8B-B14F-4D97-AF65-F5344CB8AC3E}">
        <p14:creationId xmlns:p14="http://schemas.microsoft.com/office/powerpoint/2010/main" val="960997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70</a:t>
            </a:fld>
            <a:endParaRPr lang="en-US" dirty="0"/>
          </a:p>
        </p:txBody>
      </p:sp>
    </p:spTree>
    <p:extLst>
      <p:ext uri="{BB962C8B-B14F-4D97-AF65-F5344CB8AC3E}">
        <p14:creationId xmlns:p14="http://schemas.microsoft.com/office/powerpoint/2010/main" val="3411073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71</a:t>
            </a:fld>
            <a:endParaRPr lang="en-US" dirty="0"/>
          </a:p>
        </p:txBody>
      </p:sp>
    </p:spTree>
    <p:extLst>
      <p:ext uri="{BB962C8B-B14F-4D97-AF65-F5344CB8AC3E}">
        <p14:creationId xmlns:p14="http://schemas.microsoft.com/office/powerpoint/2010/main" val="1576431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72</a:t>
            </a:fld>
            <a:endParaRPr lang="en-US" dirty="0"/>
          </a:p>
        </p:txBody>
      </p:sp>
    </p:spTree>
    <p:extLst>
      <p:ext uri="{BB962C8B-B14F-4D97-AF65-F5344CB8AC3E}">
        <p14:creationId xmlns:p14="http://schemas.microsoft.com/office/powerpoint/2010/main" val="3335381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73</a:t>
            </a:fld>
            <a:endParaRPr lang="en-US" dirty="0"/>
          </a:p>
        </p:txBody>
      </p:sp>
    </p:spTree>
    <p:extLst>
      <p:ext uri="{BB962C8B-B14F-4D97-AF65-F5344CB8AC3E}">
        <p14:creationId xmlns:p14="http://schemas.microsoft.com/office/powerpoint/2010/main" val="1189982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74</a:t>
            </a:fld>
            <a:endParaRPr lang="en-US" dirty="0"/>
          </a:p>
        </p:txBody>
      </p:sp>
    </p:spTree>
    <p:extLst>
      <p:ext uri="{BB962C8B-B14F-4D97-AF65-F5344CB8AC3E}">
        <p14:creationId xmlns:p14="http://schemas.microsoft.com/office/powerpoint/2010/main" val="365363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75</a:t>
            </a:fld>
            <a:endParaRPr lang="en-US" dirty="0"/>
          </a:p>
        </p:txBody>
      </p:sp>
    </p:spTree>
    <p:extLst>
      <p:ext uri="{BB962C8B-B14F-4D97-AF65-F5344CB8AC3E}">
        <p14:creationId xmlns:p14="http://schemas.microsoft.com/office/powerpoint/2010/main" val="1720347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76</a:t>
            </a:fld>
            <a:endParaRPr lang="en-US" dirty="0"/>
          </a:p>
        </p:txBody>
      </p:sp>
    </p:spTree>
    <p:extLst>
      <p:ext uri="{BB962C8B-B14F-4D97-AF65-F5344CB8AC3E}">
        <p14:creationId xmlns:p14="http://schemas.microsoft.com/office/powerpoint/2010/main" val="2560147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77</a:t>
            </a:fld>
            <a:endParaRPr lang="en-US" dirty="0"/>
          </a:p>
        </p:txBody>
      </p:sp>
    </p:spTree>
    <p:extLst>
      <p:ext uri="{BB962C8B-B14F-4D97-AF65-F5344CB8AC3E}">
        <p14:creationId xmlns:p14="http://schemas.microsoft.com/office/powerpoint/2010/main" val="3800385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78</a:t>
            </a:fld>
            <a:endParaRPr lang="en-US" dirty="0"/>
          </a:p>
        </p:txBody>
      </p:sp>
    </p:spTree>
    <p:extLst>
      <p:ext uri="{BB962C8B-B14F-4D97-AF65-F5344CB8AC3E}">
        <p14:creationId xmlns:p14="http://schemas.microsoft.com/office/powerpoint/2010/main" val="8014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Local sales, use, gross receipts, motor fuels taxes,</a:t>
            </a:r>
            <a:r>
              <a:rPr lang="en-US" baseline="0" dirty="0"/>
              <a:t> utility taxes, personal property tax-generally taxes collected by others on behalf of the state or local governments</a:t>
            </a:r>
            <a:endParaRPr lang="en-US" dirty="0"/>
          </a:p>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a:t>
            </a:fld>
            <a:endParaRPr lang="en-US" dirty="0"/>
          </a:p>
        </p:txBody>
      </p:sp>
    </p:spTree>
    <p:extLst>
      <p:ext uri="{BB962C8B-B14F-4D97-AF65-F5344CB8AC3E}">
        <p14:creationId xmlns:p14="http://schemas.microsoft.com/office/powerpoint/2010/main" val="2337876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79</a:t>
            </a:fld>
            <a:endParaRPr lang="en-US" dirty="0"/>
          </a:p>
        </p:txBody>
      </p:sp>
    </p:spTree>
    <p:extLst>
      <p:ext uri="{BB962C8B-B14F-4D97-AF65-F5344CB8AC3E}">
        <p14:creationId xmlns:p14="http://schemas.microsoft.com/office/powerpoint/2010/main" val="3034331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B31629-F365-49C0-A4EC-CCC81691B1E0}" type="slidenum">
              <a:rPr lang="en-US" smtClean="0"/>
              <a:t>80</a:t>
            </a:fld>
            <a:endParaRPr lang="en-US" dirty="0"/>
          </a:p>
        </p:txBody>
      </p:sp>
    </p:spTree>
    <p:extLst>
      <p:ext uri="{BB962C8B-B14F-4D97-AF65-F5344CB8AC3E}">
        <p14:creationId xmlns:p14="http://schemas.microsoft.com/office/powerpoint/2010/main" val="2934234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lvl1pPr defTabSz="904779" eaLnBrk="0" hangingPunct="0">
              <a:defRPr>
                <a:solidFill>
                  <a:schemeClr val="tx1"/>
                </a:solidFill>
                <a:latin typeface="Garamond" panose="02020404030301010803" pitchFamily="18" charset="0"/>
                <a:cs typeface="Arial" panose="020B0604020202020204" pitchFamily="34" charset="0"/>
              </a:defRPr>
            </a:lvl1pPr>
            <a:lvl2pPr marL="742872" indent="-285720" defTabSz="904779" eaLnBrk="0" hangingPunct="0">
              <a:defRPr>
                <a:solidFill>
                  <a:schemeClr val="tx1"/>
                </a:solidFill>
                <a:latin typeface="Garamond" panose="02020404030301010803" pitchFamily="18" charset="0"/>
                <a:cs typeface="Arial" panose="020B0604020202020204" pitchFamily="34" charset="0"/>
              </a:defRPr>
            </a:lvl2pPr>
            <a:lvl3pPr marL="1142880" indent="-228576" defTabSz="904779" eaLnBrk="0" hangingPunct="0">
              <a:defRPr>
                <a:solidFill>
                  <a:schemeClr val="tx1"/>
                </a:solidFill>
                <a:latin typeface="Garamond" panose="02020404030301010803" pitchFamily="18" charset="0"/>
                <a:cs typeface="Arial" panose="020B0604020202020204" pitchFamily="34" charset="0"/>
              </a:defRPr>
            </a:lvl3pPr>
            <a:lvl4pPr marL="1600032" indent="-228576" defTabSz="904779" eaLnBrk="0" hangingPunct="0">
              <a:defRPr>
                <a:solidFill>
                  <a:schemeClr val="tx1"/>
                </a:solidFill>
                <a:latin typeface="Garamond" panose="02020404030301010803" pitchFamily="18" charset="0"/>
                <a:cs typeface="Arial" panose="020B0604020202020204" pitchFamily="34" charset="0"/>
              </a:defRPr>
            </a:lvl4pPr>
            <a:lvl5pPr marL="2057183" indent="-228576" defTabSz="904779" eaLnBrk="0" hangingPunct="0">
              <a:defRPr>
                <a:solidFill>
                  <a:schemeClr val="tx1"/>
                </a:solidFill>
                <a:latin typeface="Garamond" panose="02020404030301010803" pitchFamily="18" charset="0"/>
                <a:cs typeface="Arial" panose="020B0604020202020204" pitchFamily="34" charset="0"/>
              </a:defRPr>
            </a:lvl5pPr>
            <a:lvl6pPr marL="2514335"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487"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8638"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5790" indent="-228576" defTabSz="90477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E53837F7-E5CE-413D-9891-78C3560CDEAA}" type="slidenum">
              <a:rPr lang="en-US" altLang="en-US">
                <a:latin typeface="Arial" panose="020B0604020202020204" pitchFamily="34" charset="0"/>
              </a:rPr>
              <a:pPr eaLnBrk="1" hangingPunct="1"/>
              <a:t>88</a:t>
            </a:fld>
            <a:endParaRPr lang="en-US" altLang="en-US" dirty="0">
              <a:latin typeface="Arial" panose="020B0604020202020204" pitchFamily="34" charset="0"/>
            </a:endParaRPr>
          </a:p>
        </p:txBody>
      </p:sp>
    </p:spTree>
    <p:extLst>
      <p:ext uri="{BB962C8B-B14F-4D97-AF65-F5344CB8AC3E}">
        <p14:creationId xmlns:p14="http://schemas.microsoft.com/office/powerpoint/2010/main" val="4160210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89</a:t>
            </a:fld>
            <a:endParaRPr lang="en-US" dirty="0"/>
          </a:p>
        </p:txBody>
      </p:sp>
    </p:spTree>
    <p:extLst>
      <p:ext uri="{BB962C8B-B14F-4D97-AF65-F5344CB8AC3E}">
        <p14:creationId xmlns:p14="http://schemas.microsoft.com/office/powerpoint/2010/main" val="2371912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90</a:t>
            </a:fld>
            <a:endParaRPr lang="en-US" dirty="0"/>
          </a:p>
        </p:txBody>
      </p:sp>
    </p:spTree>
    <p:extLst>
      <p:ext uri="{BB962C8B-B14F-4D97-AF65-F5344CB8AC3E}">
        <p14:creationId xmlns:p14="http://schemas.microsoft.com/office/powerpoint/2010/main" val="3766815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95</a:t>
            </a:fld>
            <a:endParaRPr lang="en-US" dirty="0"/>
          </a:p>
        </p:txBody>
      </p:sp>
    </p:spTree>
    <p:extLst>
      <p:ext uri="{BB962C8B-B14F-4D97-AF65-F5344CB8AC3E}">
        <p14:creationId xmlns:p14="http://schemas.microsoft.com/office/powerpoint/2010/main" val="34632098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97</a:t>
            </a:fld>
            <a:endParaRPr lang="en-US" dirty="0"/>
          </a:p>
        </p:txBody>
      </p:sp>
    </p:spTree>
    <p:extLst>
      <p:ext uri="{BB962C8B-B14F-4D97-AF65-F5344CB8AC3E}">
        <p14:creationId xmlns:p14="http://schemas.microsoft.com/office/powerpoint/2010/main" val="1922534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99</a:t>
            </a:fld>
            <a:endParaRPr lang="en-US" dirty="0"/>
          </a:p>
        </p:txBody>
      </p:sp>
    </p:spTree>
    <p:extLst>
      <p:ext uri="{BB962C8B-B14F-4D97-AF65-F5344CB8AC3E}">
        <p14:creationId xmlns:p14="http://schemas.microsoft.com/office/powerpoint/2010/main" val="1449624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100</a:t>
            </a:fld>
            <a:endParaRPr lang="en-US" dirty="0"/>
          </a:p>
        </p:txBody>
      </p:sp>
    </p:spTree>
    <p:extLst>
      <p:ext uri="{BB962C8B-B14F-4D97-AF65-F5344CB8AC3E}">
        <p14:creationId xmlns:p14="http://schemas.microsoft.com/office/powerpoint/2010/main" val="2668959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101</a:t>
            </a:fld>
            <a:endParaRPr lang="en-US" dirty="0"/>
          </a:p>
        </p:txBody>
      </p:sp>
    </p:spTree>
    <p:extLst>
      <p:ext uri="{BB962C8B-B14F-4D97-AF65-F5344CB8AC3E}">
        <p14:creationId xmlns:p14="http://schemas.microsoft.com/office/powerpoint/2010/main" val="146782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15</a:t>
            </a:fld>
            <a:endParaRPr lang="en-US" dirty="0"/>
          </a:p>
        </p:txBody>
      </p:sp>
    </p:spTree>
    <p:extLst>
      <p:ext uri="{BB962C8B-B14F-4D97-AF65-F5344CB8AC3E}">
        <p14:creationId xmlns:p14="http://schemas.microsoft.com/office/powerpoint/2010/main" val="10096347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102</a:t>
            </a:fld>
            <a:endParaRPr lang="en-US" dirty="0"/>
          </a:p>
        </p:txBody>
      </p:sp>
    </p:spTree>
    <p:extLst>
      <p:ext uri="{BB962C8B-B14F-4D97-AF65-F5344CB8AC3E}">
        <p14:creationId xmlns:p14="http://schemas.microsoft.com/office/powerpoint/2010/main" val="1333064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103</a:t>
            </a:fld>
            <a:endParaRPr lang="en-US" dirty="0"/>
          </a:p>
        </p:txBody>
      </p:sp>
    </p:spTree>
    <p:extLst>
      <p:ext uri="{BB962C8B-B14F-4D97-AF65-F5344CB8AC3E}">
        <p14:creationId xmlns:p14="http://schemas.microsoft.com/office/powerpoint/2010/main" val="323204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104</a:t>
            </a:fld>
            <a:endParaRPr lang="en-US" dirty="0"/>
          </a:p>
        </p:txBody>
      </p:sp>
    </p:spTree>
    <p:extLst>
      <p:ext uri="{BB962C8B-B14F-4D97-AF65-F5344CB8AC3E}">
        <p14:creationId xmlns:p14="http://schemas.microsoft.com/office/powerpoint/2010/main" val="5230353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105</a:t>
            </a:fld>
            <a:endParaRPr lang="en-US" dirty="0"/>
          </a:p>
        </p:txBody>
      </p:sp>
    </p:spTree>
    <p:extLst>
      <p:ext uri="{BB962C8B-B14F-4D97-AF65-F5344CB8AC3E}">
        <p14:creationId xmlns:p14="http://schemas.microsoft.com/office/powerpoint/2010/main" val="17347589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106</a:t>
            </a:fld>
            <a:endParaRPr lang="en-US" dirty="0"/>
          </a:p>
        </p:txBody>
      </p:sp>
    </p:spTree>
    <p:extLst>
      <p:ext uri="{BB962C8B-B14F-4D97-AF65-F5344CB8AC3E}">
        <p14:creationId xmlns:p14="http://schemas.microsoft.com/office/powerpoint/2010/main" val="3596945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107</a:t>
            </a:fld>
            <a:endParaRPr lang="en-US" dirty="0"/>
          </a:p>
        </p:txBody>
      </p:sp>
    </p:spTree>
    <p:extLst>
      <p:ext uri="{BB962C8B-B14F-4D97-AF65-F5344CB8AC3E}">
        <p14:creationId xmlns:p14="http://schemas.microsoft.com/office/powerpoint/2010/main" val="680135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108</a:t>
            </a:fld>
            <a:endParaRPr lang="en-US" dirty="0"/>
          </a:p>
        </p:txBody>
      </p:sp>
    </p:spTree>
    <p:extLst>
      <p:ext uri="{BB962C8B-B14F-4D97-AF65-F5344CB8AC3E}">
        <p14:creationId xmlns:p14="http://schemas.microsoft.com/office/powerpoint/2010/main" val="3223368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109</a:t>
            </a:fld>
            <a:endParaRPr lang="en-US" dirty="0"/>
          </a:p>
        </p:txBody>
      </p:sp>
    </p:spTree>
    <p:extLst>
      <p:ext uri="{BB962C8B-B14F-4D97-AF65-F5344CB8AC3E}">
        <p14:creationId xmlns:p14="http://schemas.microsoft.com/office/powerpoint/2010/main" val="15232239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110</a:t>
            </a:fld>
            <a:endParaRPr lang="en-US" dirty="0"/>
          </a:p>
        </p:txBody>
      </p:sp>
    </p:spTree>
    <p:extLst>
      <p:ext uri="{BB962C8B-B14F-4D97-AF65-F5344CB8AC3E}">
        <p14:creationId xmlns:p14="http://schemas.microsoft.com/office/powerpoint/2010/main" val="358693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111</a:t>
            </a:fld>
            <a:endParaRPr lang="en-US" dirty="0"/>
          </a:p>
        </p:txBody>
      </p:sp>
    </p:spTree>
    <p:extLst>
      <p:ext uri="{BB962C8B-B14F-4D97-AF65-F5344CB8AC3E}">
        <p14:creationId xmlns:p14="http://schemas.microsoft.com/office/powerpoint/2010/main" val="298948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16</a:t>
            </a:fld>
            <a:endParaRPr lang="en-US" dirty="0"/>
          </a:p>
        </p:txBody>
      </p:sp>
    </p:spTree>
    <p:extLst>
      <p:ext uri="{BB962C8B-B14F-4D97-AF65-F5344CB8AC3E}">
        <p14:creationId xmlns:p14="http://schemas.microsoft.com/office/powerpoint/2010/main" val="15367420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112</a:t>
            </a:fld>
            <a:endParaRPr lang="en-US" dirty="0"/>
          </a:p>
        </p:txBody>
      </p:sp>
    </p:spTree>
    <p:extLst>
      <p:ext uri="{BB962C8B-B14F-4D97-AF65-F5344CB8AC3E}">
        <p14:creationId xmlns:p14="http://schemas.microsoft.com/office/powerpoint/2010/main" val="35415011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113</a:t>
            </a:fld>
            <a:endParaRPr lang="en-US" dirty="0"/>
          </a:p>
        </p:txBody>
      </p:sp>
    </p:spTree>
    <p:extLst>
      <p:ext uri="{BB962C8B-B14F-4D97-AF65-F5344CB8AC3E}">
        <p14:creationId xmlns:p14="http://schemas.microsoft.com/office/powerpoint/2010/main" val="23531316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114</a:t>
            </a:fld>
            <a:endParaRPr lang="en-US" dirty="0"/>
          </a:p>
        </p:txBody>
      </p:sp>
    </p:spTree>
    <p:extLst>
      <p:ext uri="{BB962C8B-B14F-4D97-AF65-F5344CB8AC3E}">
        <p14:creationId xmlns:p14="http://schemas.microsoft.com/office/powerpoint/2010/main" val="2104652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115</a:t>
            </a:fld>
            <a:endParaRPr lang="en-US" dirty="0"/>
          </a:p>
        </p:txBody>
      </p:sp>
    </p:spTree>
    <p:extLst>
      <p:ext uri="{BB962C8B-B14F-4D97-AF65-F5344CB8AC3E}">
        <p14:creationId xmlns:p14="http://schemas.microsoft.com/office/powerpoint/2010/main" val="12787307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116</a:t>
            </a:fld>
            <a:endParaRPr lang="en-US" dirty="0"/>
          </a:p>
        </p:txBody>
      </p:sp>
    </p:spTree>
    <p:extLst>
      <p:ext uri="{BB962C8B-B14F-4D97-AF65-F5344CB8AC3E}">
        <p14:creationId xmlns:p14="http://schemas.microsoft.com/office/powerpoint/2010/main" val="38845832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117</a:t>
            </a:fld>
            <a:endParaRPr lang="en-US" dirty="0"/>
          </a:p>
        </p:txBody>
      </p:sp>
    </p:spTree>
    <p:extLst>
      <p:ext uri="{BB962C8B-B14F-4D97-AF65-F5344CB8AC3E}">
        <p14:creationId xmlns:p14="http://schemas.microsoft.com/office/powerpoint/2010/main" val="26098164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118</a:t>
            </a:fld>
            <a:endParaRPr lang="en-US" dirty="0"/>
          </a:p>
        </p:txBody>
      </p:sp>
    </p:spTree>
    <p:extLst>
      <p:ext uri="{BB962C8B-B14F-4D97-AF65-F5344CB8AC3E}">
        <p14:creationId xmlns:p14="http://schemas.microsoft.com/office/powerpoint/2010/main" val="38198603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119</a:t>
            </a:fld>
            <a:endParaRPr lang="en-US" dirty="0"/>
          </a:p>
        </p:txBody>
      </p:sp>
    </p:spTree>
    <p:extLst>
      <p:ext uri="{BB962C8B-B14F-4D97-AF65-F5344CB8AC3E}">
        <p14:creationId xmlns:p14="http://schemas.microsoft.com/office/powerpoint/2010/main" val="2860662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120</a:t>
            </a:fld>
            <a:endParaRPr lang="en-US" dirty="0"/>
          </a:p>
        </p:txBody>
      </p:sp>
    </p:spTree>
    <p:extLst>
      <p:ext uri="{BB962C8B-B14F-4D97-AF65-F5344CB8AC3E}">
        <p14:creationId xmlns:p14="http://schemas.microsoft.com/office/powerpoint/2010/main" val="10997859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121</a:t>
            </a:fld>
            <a:endParaRPr lang="en-US" dirty="0"/>
          </a:p>
        </p:txBody>
      </p:sp>
    </p:spTree>
    <p:extLst>
      <p:ext uri="{BB962C8B-B14F-4D97-AF65-F5344CB8AC3E}">
        <p14:creationId xmlns:p14="http://schemas.microsoft.com/office/powerpoint/2010/main" val="88194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18</a:t>
            </a:fld>
            <a:endParaRPr lang="en-US" dirty="0"/>
          </a:p>
        </p:txBody>
      </p:sp>
    </p:spTree>
    <p:extLst>
      <p:ext uri="{BB962C8B-B14F-4D97-AF65-F5344CB8AC3E}">
        <p14:creationId xmlns:p14="http://schemas.microsoft.com/office/powerpoint/2010/main" val="39043775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122</a:t>
            </a:fld>
            <a:endParaRPr lang="en-US" dirty="0"/>
          </a:p>
        </p:txBody>
      </p:sp>
    </p:spTree>
    <p:extLst>
      <p:ext uri="{BB962C8B-B14F-4D97-AF65-F5344CB8AC3E}">
        <p14:creationId xmlns:p14="http://schemas.microsoft.com/office/powerpoint/2010/main" val="2126653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123</a:t>
            </a:fld>
            <a:endParaRPr lang="en-US" dirty="0"/>
          </a:p>
        </p:txBody>
      </p:sp>
    </p:spTree>
    <p:extLst>
      <p:ext uri="{BB962C8B-B14F-4D97-AF65-F5344CB8AC3E}">
        <p14:creationId xmlns:p14="http://schemas.microsoft.com/office/powerpoint/2010/main" val="14166108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124</a:t>
            </a:fld>
            <a:endParaRPr lang="en-US" dirty="0"/>
          </a:p>
        </p:txBody>
      </p:sp>
    </p:spTree>
    <p:extLst>
      <p:ext uri="{BB962C8B-B14F-4D97-AF65-F5344CB8AC3E}">
        <p14:creationId xmlns:p14="http://schemas.microsoft.com/office/powerpoint/2010/main" val="42909551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125</a:t>
            </a:fld>
            <a:endParaRPr lang="en-US" dirty="0"/>
          </a:p>
        </p:txBody>
      </p:sp>
    </p:spTree>
    <p:extLst>
      <p:ext uri="{BB962C8B-B14F-4D97-AF65-F5344CB8AC3E}">
        <p14:creationId xmlns:p14="http://schemas.microsoft.com/office/powerpoint/2010/main" val="498557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126</a:t>
            </a:fld>
            <a:endParaRPr lang="en-US" dirty="0"/>
          </a:p>
        </p:txBody>
      </p:sp>
    </p:spTree>
    <p:extLst>
      <p:ext uri="{BB962C8B-B14F-4D97-AF65-F5344CB8AC3E}">
        <p14:creationId xmlns:p14="http://schemas.microsoft.com/office/powerpoint/2010/main" val="4118906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127</a:t>
            </a:fld>
            <a:endParaRPr lang="en-US" dirty="0"/>
          </a:p>
        </p:txBody>
      </p:sp>
    </p:spTree>
    <p:extLst>
      <p:ext uri="{BB962C8B-B14F-4D97-AF65-F5344CB8AC3E}">
        <p14:creationId xmlns:p14="http://schemas.microsoft.com/office/powerpoint/2010/main" val="21784437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128</a:t>
            </a:fld>
            <a:endParaRPr lang="en-US" dirty="0"/>
          </a:p>
        </p:txBody>
      </p:sp>
    </p:spTree>
    <p:extLst>
      <p:ext uri="{BB962C8B-B14F-4D97-AF65-F5344CB8AC3E}">
        <p14:creationId xmlns:p14="http://schemas.microsoft.com/office/powerpoint/2010/main" val="3392918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129</a:t>
            </a:fld>
            <a:endParaRPr lang="en-US" dirty="0"/>
          </a:p>
        </p:txBody>
      </p:sp>
    </p:spTree>
    <p:extLst>
      <p:ext uri="{BB962C8B-B14F-4D97-AF65-F5344CB8AC3E}">
        <p14:creationId xmlns:p14="http://schemas.microsoft.com/office/powerpoint/2010/main" val="34555609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130</a:t>
            </a:fld>
            <a:endParaRPr lang="en-US" dirty="0"/>
          </a:p>
        </p:txBody>
      </p:sp>
    </p:spTree>
    <p:extLst>
      <p:ext uri="{BB962C8B-B14F-4D97-AF65-F5344CB8AC3E}">
        <p14:creationId xmlns:p14="http://schemas.microsoft.com/office/powerpoint/2010/main" val="41364585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B31629-F365-49C0-A4EC-CCC81691B1E0}" type="slidenum">
              <a:rPr lang="en-US" smtClean="0"/>
              <a:t>133</a:t>
            </a:fld>
            <a:endParaRPr lang="en-US" dirty="0"/>
          </a:p>
        </p:txBody>
      </p:sp>
    </p:spTree>
    <p:extLst>
      <p:ext uri="{BB962C8B-B14F-4D97-AF65-F5344CB8AC3E}">
        <p14:creationId xmlns:p14="http://schemas.microsoft.com/office/powerpoint/2010/main" val="1864577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F7F09B6-EF5C-4DFB-8DDD-088E9EDB3AEB}" type="datetime1">
              <a:rPr lang="en-US" smtClean="0"/>
              <a:t>1/28/2019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02111984F56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05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CEB616-C0DE-4780-B3C3-FEE0F6FBFF21}"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5966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0B71E5-0949-4C4F-8DB2-A36A295C2AD2}"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379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5A6CED-D243-4188-A3B6-6926303222B1}"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3859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AC32D-620E-42BF-A22B-FC23EE7102E8}"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796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01596-62CE-4542-A6FD-995CC525983E}"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375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AB6BB-4999-4699-AE2B-E0B9CCCB6BA1}"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268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E0DB3-EA33-4655-B258-D65C7200C06D}"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88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2BF486-2CD3-433D-BECF-8F10D7986E9E}"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345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82B241-0EBF-4023-BB47-8EABDC9F76F4}" type="datetime1">
              <a:rPr lang="en-US" smtClean="0"/>
              <a:t>1/28/2019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00713AD-CE13-402E-AFF6-6E0B7847FFFD}" type="slidenum">
              <a:rPr lang="en-US" altLang="en-US"/>
              <a:pPr/>
              <a:t>‹#›</a:t>
            </a:fld>
            <a:endParaRPr lang="en-US" altLang="en-US" dirty="0"/>
          </a:p>
        </p:txBody>
      </p:sp>
    </p:spTree>
    <p:extLst>
      <p:ext uri="{BB962C8B-B14F-4D97-AF65-F5344CB8AC3E}">
        <p14:creationId xmlns:p14="http://schemas.microsoft.com/office/powerpoint/2010/main" val="35967985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AFAC05-A73A-4C1A-9452-68B1BC266E32}"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6897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DE79C5-8AC5-4F45-AD3F-CE9B1ABFD08F}" type="datetime1">
              <a:rPr lang="en-US" smtClean="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71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BCDAB0-C40A-4902-A19E-04F941AB921A}"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947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0BF28E-25B9-40B2-AFA7-FBAB4FD5F0E4}" type="datetime1">
              <a:rPr lang="en-US" smtClean="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398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569718-20B1-442E-A86C-6BC4A3A0322C}" type="datetime1">
              <a:rPr lang="en-US" smtClean="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18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575C5-E13F-49CC-B684-B8F2FC2C858A}" type="datetime1">
              <a:rPr lang="en-US" smtClean="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1610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9DB0DE-8C9A-4910-AA48-D28A52856184}"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273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F3A89F-2702-40E7-9846-D304277870F4}" type="datetime1">
              <a:rPr lang="en-US" smtClean="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28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6993"/>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891225-45A1-4F0C-8D56-BCC5B6C6D690}" type="datetime1">
              <a:rPr lang="en-US" smtClean="0"/>
              <a:t>1/28/2019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2385176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labamataxamnesty.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www.myalabamataxes.alabama.gov/"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sos.alabama.gov/"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274638"/>
            <a:ext cx="8229600" cy="1418238"/>
          </a:xfrm>
        </p:spPr>
        <p:txBody>
          <a:bodyPr rtlCol="0">
            <a:normAutofit fontScale="90000"/>
          </a:bodyPr>
          <a:lstStyle/>
          <a:p>
            <a:pPr>
              <a:defRPr/>
            </a:pPr>
            <a:r>
              <a:rPr lang="en-US" sz="3700" dirty="0"/>
              <a:t>	</a:t>
            </a:r>
            <a:br>
              <a:rPr lang="en-US" sz="3700" dirty="0"/>
            </a:br>
            <a:r>
              <a:rPr lang="en-US" sz="4000" b="1" dirty="0">
                <a:latin typeface="Times New Roman" panose="02020603050405020304" pitchFamily="18" charset="0"/>
                <a:cs typeface="Times New Roman" panose="02020603050405020304" pitchFamily="18" charset="0"/>
              </a:rPr>
              <a:t>Alabama Department of Revenue</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Individual &amp; Corporate Tax Division</a:t>
            </a:r>
          </a:p>
        </p:txBody>
      </p:sp>
      <p:sp>
        <p:nvSpPr>
          <p:cNvPr id="10243" name="Rectangle 3"/>
          <p:cNvSpPr>
            <a:spLocks noGrp="1" noChangeArrowheads="1"/>
          </p:cNvSpPr>
          <p:nvPr>
            <p:ph type="subTitle" idx="4294967295"/>
          </p:nvPr>
        </p:nvSpPr>
        <p:spPr>
          <a:xfrm>
            <a:off x="6553200" y="1222218"/>
            <a:ext cx="5638800" cy="5404919"/>
          </a:xfrm>
        </p:spPr>
        <p:txBody>
          <a:bodyPr>
            <a:normAutofit/>
          </a:bodyPr>
          <a:lstStyle/>
          <a:p>
            <a:pPr marL="0" indent="0" algn="ctr">
              <a:lnSpc>
                <a:spcPct val="90000"/>
              </a:lnSpc>
              <a:buNone/>
              <a:defRPr/>
            </a:pPr>
            <a:r>
              <a:rPr lang="en-US" sz="2800" b="1" dirty="0">
                <a:solidFill>
                  <a:schemeClr val="accent5"/>
                </a:solidFill>
              </a:rPr>
              <a:t>       </a:t>
            </a:r>
          </a:p>
          <a:p>
            <a:pPr marL="0" indent="0" algn="ctr">
              <a:lnSpc>
                <a:spcPct val="90000"/>
              </a:lnSpc>
              <a:buNone/>
              <a:defRPr/>
            </a:pPr>
            <a:r>
              <a:rPr lang="en-US" sz="2800" b="1" u="sng" dirty="0">
                <a:solidFill>
                  <a:schemeClr val="accent5"/>
                </a:solidFill>
                <a:latin typeface="Times New Roman" panose="02020603050405020304" pitchFamily="18" charset="0"/>
                <a:cs typeface="Times New Roman" panose="02020603050405020304" pitchFamily="18" charset="0"/>
              </a:rPr>
              <a:t>2018 CPE Training</a:t>
            </a: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Lynn Schoener, CPA, FAS II</a:t>
            </a: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(334) 353-8045</a:t>
            </a: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lynn.schoener@revenue.alabama.gov</a:t>
            </a:r>
          </a:p>
          <a:p>
            <a:pPr marL="0" indent="0" algn="ctr">
              <a:lnSpc>
                <a:spcPct val="90000"/>
              </a:lnSpc>
              <a:buNone/>
              <a:defRPr/>
            </a:pPr>
            <a:endParaRPr lang="en-US" sz="2000" b="1" dirty="0">
              <a:solidFill>
                <a:schemeClr val="accent5"/>
              </a:solidFill>
              <a:latin typeface="Times New Roman" panose="02020603050405020304" pitchFamily="18" charset="0"/>
              <a:cs typeface="Times New Roman" panose="02020603050405020304" pitchFamily="18" charset="0"/>
            </a:endParaRP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Andrea Wyatt, Revenue Examiner III</a:t>
            </a: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(334) 353-9447</a:t>
            </a:r>
          </a:p>
          <a:p>
            <a:pPr marL="0" indent="0" algn="ctr">
              <a:lnSpc>
                <a:spcPct val="90000"/>
              </a:lnSpc>
              <a:buNone/>
              <a:defRPr/>
            </a:pPr>
            <a:r>
              <a:rPr lang="en-US" sz="2000" b="1" dirty="0">
                <a:solidFill>
                  <a:schemeClr val="accent5"/>
                </a:solidFill>
                <a:latin typeface="Times New Roman" panose="02020603050405020304" pitchFamily="18" charset="0"/>
                <a:cs typeface="Times New Roman" panose="02020603050405020304" pitchFamily="18" charset="0"/>
              </a:rPr>
              <a:t>andrea.wyatt@revenue.alabama.gov</a:t>
            </a:r>
          </a:p>
          <a:p>
            <a:pPr marL="0" indent="0">
              <a:lnSpc>
                <a:spcPct val="90000"/>
              </a:lnSpc>
              <a:buNone/>
              <a:defRPr/>
            </a:pPr>
            <a:endParaRPr lang="en-US" sz="1600" b="1" dirty="0"/>
          </a:p>
          <a:p>
            <a:pPr marL="0" indent="0">
              <a:lnSpc>
                <a:spcPct val="90000"/>
              </a:lnSpc>
              <a:buNone/>
              <a:defRPr/>
            </a:pPr>
            <a:endParaRPr lang="en-US" sz="1800" dirty="0"/>
          </a:p>
          <a:p>
            <a:pPr marL="0" indent="0" algn="ctr">
              <a:lnSpc>
                <a:spcPct val="90000"/>
              </a:lnSpc>
              <a:buNone/>
              <a:defRPr/>
            </a:pPr>
            <a:endParaRPr lang="en-US" sz="3600" dirty="0"/>
          </a:p>
          <a:p>
            <a:pPr marL="0" indent="0">
              <a:lnSpc>
                <a:spcPct val="90000"/>
              </a:lnSpc>
              <a:buNone/>
              <a:defRPr/>
            </a:pPr>
            <a:endParaRPr lang="en-US" sz="3600" dirty="0"/>
          </a:p>
          <a:p>
            <a:pPr marL="0" indent="0" algn="ctr">
              <a:lnSpc>
                <a:spcPct val="90000"/>
              </a:lnSpc>
              <a:buNone/>
              <a:defRPr/>
            </a:pPr>
            <a:endParaRPr lang="en-US" sz="2800" dirty="0"/>
          </a:p>
          <a:p>
            <a:pPr marL="0" indent="0" algn="ctr">
              <a:lnSpc>
                <a:spcPct val="90000"/>
              </a:lnSpc>
              <a:buNone/>
              <a:defRPr/>
            </a:pPr>
            <a:endParaRPr lang="en-US" sz="3600" dirty="0"/>
          </a:p>
          <a:p>
            <a:pPr marL="0" indent="0" algn="ctr">
              <a:lnSpc>
                <a:spcPct val="90000"/>
              </a:lnSpc>
              <a:buNone/>
              <a:defRPr/>
            </a:pPr>
            <a:endParaRPr lang="en-US" sz="3600" dirty="0"/>
          </a:p>
          <a:p>
            <a:pPr marL="0" indent="0" algn="ctr">
              <a:lnSpc>
                <a:spcPct val="90000"/>
              </a:lnSpc>
              <a:buNone/>
              <a:defRPr/>
            </a:pPr>
            <a:endParaRPr lang="en-US" sz="3600" dirty="0"/>
          </a:p>
        </p:txBody>
      </p:sp>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6156" y="2358188"/>
            <a:ext cx="5427044" cy="3339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9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What’s New from the 2018 Regular Session of the Alabama Legislature?</a:t>
            </a:r>
          </a:p>
        </p:txBody>
      </p:sp>
      <p:pic>
        <p:nvPicPr>
          <p:cNvPr id="10" name="Content Placeholder 9">
            <a:extLst>
              <a:ext uri="{FF2B5EF4-FFF2-40B4-BE49-F238E27FC236}">
                <a16:creationId xmlns:a16="http://schemas.microsoft.com/office/drawing/2014/main" id="{0AE6B1F8-A819-4FF8-B44C-48B6B5700322}"/>
              </a:ext>
            </a:extLst>
          </p:cNvPr>
          <p:cNvPicPr>
            <a:picLocks noGrp="1" noChangeAspect="1"/>
          </p:cNvPicPr>
          <p:nvPr>
            <p:ph sz="half" idx="4294967295"/>
          </p:nvPr>
        </p:nvPicPr>
        <p:blipFill>
          <a:blip r:embed="rId2"/>
          <a:stretch>
            <a:fillRect/>
          </a:stretch>
        </p:blipFill>
        <p:spPr>
          <a:xfrm>
            <a:off x="886120" y="3033207"/>
            <a:ext cx="4166647" cy="2349500"/>
          </a:xfrm>
          <a:prstGeom prst="rect">
            <a:avLst/>
          </a:prstGeom>
        </p:spPr>
      </p:pic>
      <p:pic>
        <p:nvPicPr>
          <p:cNvPr id="12" name="Picture 11">
            <a:extLst>
              <a:ext uri="{FF2B5EF4-FFF2-40B4-BE49-F238E27FC236}">
                <a16:creationId xmlns:a16="http://schemas.microsoft.com/office/drawing/2014/main" id="{4941EEF7-CDB0-49DB-9A80-5F552E765C44}"/>
              </a:ext>
            </a:extLst>
          </p:cNvPr>
          <p:cNvPicPr>
            <a:picLocks noChangeAspect="1"/>
          </p:cNvPicPr>
          <p:nvPr/>
        </p:nvPicPr>
        <p:blipFill>
          <a:blip r:embed="rId3"/>
          <a:stretch>
            <a:fillRect/>
          </a:stretch>
        </p:blipFill>
        <p:spPr>
          <a:xfrm>
            <a:off x="5131323" y="2476500"/>
            <a:ext cx="6174557" cy="1905000"/>
          </a:xfrm>
          <a:prstGeom prst="rect">
            <a:avLst/>
          </a:prstGeom>
        </p:spPr>
      </p:pic>
      <p:pic>
        <p:nvPicPr>
          <p:cNvPr id="15" name="Picture 14">
            <a:extLst>
              <a:ext uri="{FF2B5EF4-FFF2-40B4-BE49-F238E27FC236}">
                <a16:creationId xmlns:a16="http://schemas.microsoft.com/office/drawing/2014/main" id="{20B79E70-E15C-41EC-BB73-E2FBB11048C9}"/>
              </a:ext>
            </a:extLst>
          </p:cNvPr>
          <p:cNvPicPr>
            <a:picLocks noChangeAspect="1"/>
          </p:cNvPicPr>
          <p:nvPr/>
        </p:nvPicPr>
        <p:blipFill>
          <a:blip r:embed="rId4"/>
          <a:stretch>
            <a:fillRect/>
          </a:stretch>
        </p:blipFill>
        <p:spPr>
          <a:xfrm>
            <a:off x="5131323" y="4572002"/>
            <a:ext cx="6174557" cy="1621411"/>
          </a:xfrm>
          <a:prstGeom prst="rect">
            <a:avLst/>
          </a:prstGeom>
        </p:spPr>
      </p:pic>
    </p:spTree>
    <p:extLst>
      <p:ext uri="{BB962C8B-B14F-4D97-AF65-F5344CB8AC3E}">
        <p14:creationId xmlns:p14="http://schemas.microsoft.com/office/powerpoint/2010/main" val="37142852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NTC Changes</a:t>
            </a: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Updated for 2018 as a result of Act 2017-380</a:t>
            </a:r>
            <a:r>
              <a:rPr lang="en-US" sz="2600" dirty="0">
                <a:latin typeface="Times New Roman" panose="02020603050405020304" pitchFamily="18" charset="0"/>
                <a:cs typeface="Times New Roman" panose="02020603050405020304" pitchFamily="18" charset="0"/>
              </a:rPr>
              <a:t>:</a:t>
            </a:r>
          </a:p>
          <a:p>
            <a:pPr marL="628650" indent="-342900">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Added a new Line 28 – Historic Tax Rehabilitation Credit of 2017.  Any portion of the credit which exceeds the taxpayers liability will be refunded to the taxpayer. </a:t>
            </a:r>
          </a:p>
          <a:p>
            <a:pPr marL="628650" indent="-342900">
              <a:buFont typeface="Arial" panose="020B0604020202020204" pitchFamily="34" charset="0"/>
              <a:buChar char="•"/>
            </a:pPr>
            <a:endParaRPr lang="en-US" dirty="0"/>
          </a:p>
        </p:txBody>
      </p:sp>
    </p:spTree>
    <p:extLst>
      <p:ext uri="{BB962C8B-B14F-4D97-AF65-F5344CB8AC3E}">
        <p14:creationId xmlns:p14="http://schemas.microsoft.com/office/powerpoint/2010/main" val="34510523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OC Changes</a:t>
            </a:r>
            <a:endParaRPr lang="en-US" sz="4800" dirty="0"/>
          </a:p>
        </p:txBody>
      </p:sp>
      <p:sp>
        <p:nvSpPr>
          <p:cNvPr id="3" name="Content Placeholder 2"/>
          <p:cNvSpPr>
            <a:spLocks noGrp="1"/>
          </p:cNvSpPr>
          <p:nvPr>
            <p:ph idx="1"/>
          </p:nvPr>
        </p:nvSpPr>
        <p:spPr>
          <a:xfrm>
            <a:off x="787400" y="2552700"/>
            <a:ext cx="10655300" cy="3771900"/>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Removed Part A concerning credit for taxes paid to another state. Schedule CR has been updated with credit amounts now flowing from the Schedule CR directly to the Schedule NTC. </a:t>
            </a:r>
          </a:p>
          <a:p>
            <a:r>
              <a:rPr lang="en-US" dirty="0">
                <a:latin typeface="Times New Roman" panose="02020603050405020304" pitchFamily="18" charset="0"/>
                <a:cs typeface="Times New Roman" panose="02020603050405020304" pitchFamily="18" charset="0"/>
              </a:rPr>
              <a:t>Parts F and G were renamed the Veterans Employment Act as a result of  </a:t>
            </a:r>
            <a:r>
              <a:rPr lang="en-US" dirty="0">
                <a:solidFill>
                  <a:schemeClr val="tx1"/>
                </a:solidFill>
                <a:latin typeface="Times New Roman" panose="02020603050405020304" pitchFamily="18" charset="0"/>
                <a:cs typeface="Times New Roman" panose="02020603050405020304" pitchFamily="18" charset="0"/>
              </a:rPr>
              <a:t>Act 2018-194. Act 2018-194 amends Code Section 40-18-320 to rename the Heroes for Hire Tax Credit Act of 2012 the Veterans Employment Act. </a:t>
            </a:r>
            <a:endParaRPr lang="en-US" dirty="0">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Additional instructions added for Part G concerning the Veterans Employment Act Business Expense Start Up Credit. Header question added: </a:t>
            </a:r>
          </a:p>
          <a:p>
            <a:pPr marL="0" indent="0">
              <a:buNone/>
            </a:pPr>
            <a:r>
              <a:rPr lang="en-US" dirty="0">
                <a:solidFill>
                  <a:schemeClr val="tx1"/>
                </a:solidFill>
                <a:latin typeface="Times New Roman" panose="02020603050405020304" pitchFamily="18" charset="0"/>
                <a:cs typeface="Times New Roman" panose="02020603050405020304" pitchFamily="18" charset="0"/>
              </a:rPr>
              <a:t>    “Did this business start up after April 2, 2012?      Yes       No  If “No”, you do not    </a:t>
            </a:r>
          </a:p>
          <a:p>
            <a:pPr marL="0" indent="0">
              <a:buNone/>
            </a:pPr>
            <a:r>
              <a:rPr lang="en-US" dirty="0">
                <a:solidFill>
                  <a:schemeClr val="tx1"/>
                </a:solidFill>
                <a:latin typeface="Times New Roman" panose="02020603050405020304" pitchFamily="18" charset="0"/>
                <a:cs typeface="Times New Roman" panose="02020603050405020304" pitchFamily="18" charset="0"/>
              </a:rPr>
              <a:t>      qualify for this credit.”</a:t>
            </a:r>
          </a:p>
          <a:p>
            <a:endParaRPr lang="en-US" dirty="0"/>
          </a:p>
        </p:txBody>
      </p:sp>
      <p:sp>
        <p:nvSpPr>
          <p:cNvPr id="4" name="Rectangle 3"/>
          <p:cNvSpPr/>
          <p:nvPr/>
        </p:nvSpPr>
        <p:spPr>
          <a:xfrm>
            <a:off x="6400800" y="5354320"/>
            <a:ext cx="304800" cy="3352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Rectangle 4"/>
          <p:cNvSpPr/>
          <p:nvPr/>
        </p:nvSpPr>
        <p:spPr>
          <a:xfrm>
            <a:off x="7216138" y="5339080"/>
            <a:ext cx="304800" cy="3352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6327116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CR Changes</a:t>
            </a:r>
          </a:p>
        </p:txBody>
      </p:sp>
      <p:sp>
        <p:nvSpPr>
          <p:cNvPr id="3" name="Content Placeholder 2"/>
          <p:cNvSpPr>
            <a:spLocks noGrp="1"/>
          </p:cNvSpPr>
          <p:nvPr>
            <p:ph idx="1"/>
          </p:nvPr>
        </p:nvSpPr>
        <p:spPr>
          <a:xfrm>
            <a:off x="777240" y="2556932"/>
            <a:ext cx="10119357" cy="3318936"/>
          </a:xfrm>
        </p:spPr>
        <p:txBody>
          <a:bodyPr>
            <a:normAutofit/>
          </a:bodyPr>
          <a:lstStyle/>
          <a:p>
            <a:r>
              <a:rPr lang="en-US" sz="2600" dirty="0">
                <a:latin typeface="Times New Roman" panose="02020603050405020304" pitchFamily="18" charset="0"/>
                <a:cs typeface="Times New Roman" panose="02020603050405020304" pitchFamily="18" charset="0"/>
              </a:rPr>
              <a:t>Updated Part 6 as a result of Act 2018-465 to reflect that income taxes from sources outside the state of Alabama only offset the portion of the taxpayers income tax liability attributable to income derived from non-Alabama sources.</a:t>
            </a:r>
          </a:p>
          <a:p>
            <a:pPr indent="0">
              <a:buNone/>
            </a:pPr>
            <a:endParaRPr lang="en-US" dirty="0"/>
          </a:p>
        </p:txBody>
      </p:sp>
    </p:spTree>
    <p:extLst>
      <p:ext uri="{BB962C8B-B14F-4D97-AF65-F5344CB8AC3E}">
        <p14:creationId xmlns:p14="http://schemas.microsoft.com/office/powerpoint/2010/main" val="3761505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CR Changes</a:t>
            </a:r>
          </a:p>
        </p:txBody>
      </p:sp>
      <p:pic>
        <p:nvPicPr>
          <p:cNvPr id="4" name="Content Placeholder 3">
            <a:extLst>
              <a:ext uri="{FF2B5EF4-FFF2-40B4-BE49-F238E27FC236}">
                <a16:creationId xmlns:a16="http://schemas.microsoft.com/office/drawing/2014/main" id="{A09F1694-7E9F-402B-9F24-24F8EB44321E}"/>
              </a:ext>
            </a:extLst>
          </p:cNvPr>
          <p:cNvPicPr>
            <a:picLocks noGrp="1" noChangeAspect="1"/>
          </p:cNvPicPr>
          <p:nvPr>
            <p:ph idx="1"/>
          </p:nvPr>
        </p:nvPicPr>
        <p:blipFill>
          <a:blip r:embed="rId3"/>
          <a:stretch>
            <a:fillRect/>
          </a:stretch>
        </p:blipFill>
        <p:spPr>
          <a:xfrm>
            <a:off x="901700" y="2476500"/>
            <a:ext cx="10401300" cy="3683000"/>
          </a:xfrm>
          <a:prstGeom prst="rect">
            <a:avLst/>
          </a:prstGeom>
        </p:spPr>
      </p:pic>
    </p:spTree>
    <p:extLst>
      <p:ext uri="{BB962C8B-B14F-4D97-AF65-F5344CB8AC3E}">
        <p14:creationId xmlns:p14="http://schemas.microsoft.com/office/powerpoint/2010/main" val="1645126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Schedule DEC</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Dual Enrollment Credit</a:t>
            </a:r>
          </a:p>
        </p:txBody>
      </p:sp>
      <p:sp>
        <p:nvSpPr>
          <p:cNvPr id="3" name="Content Placeholder 2"/>
          <p:cNvSpPr>
            <a:spLocks noGrp="1"/>
          </p:cNvSpPr>
          <p:nvPr>
            <p:ph idx="1"/>
          </p:nvPr>
        </p:nvSpPr>
        <p:spPr>
          <a:xfrm>
            <a:off x="762000" y="2438400"/>
            <a:ext cx="10668000" cy="3437468"/>
          </a:xfrm>
        </p:spPr>
        <p:txBody>
          <a:bodyPr>
            <a:normAutofit/>
          </a:bodyPr>
          <a:lstStyle/>
          <a:p>
            <a:r>
              <a:rPr lang="en-US" sz="2000" dirty="0">
                <a:highlight>
                  <a:srgbClr val="FFFF00"/>
                </a:highlight>
                <a:latin typeface="Times New Roman" panose="02020603050405020304" pitchFamily="18" charset="0"/>
                <a:cs typeface="Times New Roman" panose="02020603050405020304" pitchFamily="18" charset="0"/>
              </a:rPr>
              <a:t>There have been no contributions. There should not be anyone taking this credit for 2018.</a:t>
            </a:r>
          </a:p>
          <a:p>
            <a:endParaRPr lang="en-US" sz="28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2E56FC92-F44D-49FA-8224-5ED73EE92E5C}"/>
              </a:ext>
            </a:extLst>
          </p:cNvPr>
          <p:cNvPicPr>
            <a:picLocks noChangeAspect="1"/>
          </p:cNvPicPr>
          <p:nvPr/>
        </p:nvPicPr>
        <p:blipFill>
          <a:blip r:embed="rId3"/>
          <a:stretch>
            <a:fillRect/>
          </a:stretch>
        </p:blipFill>
        <p:spPr>
          <a:xfrm>
            <a:off x="762000" y="2959100"/>
            <a:ext cx="10668000" cy="3302000"/>
          </a:xfrm>
          <a:prstGeom prst="rect">
            <a:avLst/>
          </a:prstGeom>
        </p:spPr>
      </p:pic>
    </p:spTree>
    <p:extLst>
      <p:ext uri="{BB962C8B-B14F-4D97-AF65-F5344CB8AC3E}">
        <p14:creationId xmlns:p14="http://schemas.microsoft.com/office/powerpoint/2010/main" val="34017709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482" y="921173"/>
            <a:ext cx="9601196" cy="1160290"/>
          </a:xfrm>
        </p:spPr>
        <p:txBody>
          <a:bodyPr>
            <a:normAutofit fontScale="90000"/>
          </a:bodyPr>
          <a:lstStyle/>
          <a:p>
            <a:r>
              <a:rPr lang="en-US" sz="4800" b="1" dirty="0">
                <a:latin typeface="Times New Roman" panose="02020603050405020304" pitchFamily="18" charset="0"/>
                <a:cs typeface="Times New Roman" panose="02020603050405020304" pitchFamily="18" charset="0"/>
              </a:rPr>
              <a:t>Schedule ANM</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Alabama New Markets Development Credit</a:t>
            </a:r>
          </a:p>
        </p:txBody>
      </p:sp>
      <p:sp>
        <p:nvSpPr>
          <p:cNvPr id="3" name="Content Placeholder 2"/>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Schedule ANM - Alabama New Markets Development Act Credit has been retired. There were no longer any applicable taxpayers. </a:t>
            </a:r>
          </a:p>
          <a:p>
            <a:r>
              <a:rPr lang="en-US" sz="2800" dirty="0">
                <a:latin typeface="Times New Roman" panose="02020603050405020304" pitchFamily="18" charset="0"/>
                <a:cs typeface="Times New Roman" panose="02020603050405020304" pitchFamily="18" charset="0"/>
              </a:rPr>
              <a:t>Also removed the ANM Credit line from Schedule NTC.</a:t>
            </a:r>
          </a:p>
        </p:txBody>
      </p:sp>
    </p:spTree>
    <p:extLst>
      <p:ext uri="{BB962C8B-B14F-4D97-AF65-F5344CB8AC3E}">
        <p14:creationId xmlns:p14="http://schemas.microsoft.com/office/powerpoint/2010/main" val="8205272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latin typeface="Times New Roman" panose="02020603050405020304" pitchFamily="18" charset="0"/>
                <a:cs typeface="Times New Roman" panose="02020603050405020304" pitchFamily="18" charset="0"/>
              </a:rPr>
              <a:t>Fiduciary Form changes</a:t>
            </a:r>
            <a:endParaRPr lang="en-US"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a:bodyPr>
          <a:lstStyle/>
          <a:p>
            <a:pPr marL="457200" indent="-457200">
              <a:buFont typeface="Arial" panose="020B0604020202020204" pitchFamily="34" charset="0"/>
              <a:buChar char="•"/>
            </a:pPr>
            <a:r>
              <a:rPr lang="en-US" sz="2800" b="1" dirty="0"/>
              <a:t>Form 41</a:t>
            </a:r>
          </a:p>
          <a:p>
            <a:pPr marL="457200" indent="-457200">
              <a:buFont typeface="Arial" panose="020B0604020202020204" pitchFamily="34" charset="0"/>
              <a:buChar char="•"/>
            </a:pPr>
            <a:r>
              <a:rPr lang="en-US" sz="2800" b="1" dirty="0"/>
              <a:t>Schedule D (Form 41)</a:t>
            </a:r>
          </a:p>
          <a:p>
            <a:pPr marL="457200" indent="-457200">
              <a:buFont typeface="Arial" panose="020B0604020202020204" pitchFamily="34" charset="0"/>
              <a:buChar char="•"/>
            </a:pPr>
            <a:r>
              <a:rPr lang="en-US" sz="2800" b="1" dirty="0"/>
              <a:t>Schedule FC (Form 41)</a:t>
            </a:r>
          </a:p>
          <a:p>
            <a:r>
              <a:rPr lang="en-US" sz="2800" b="1" dirty="0"/>
              <a:t>  Form NOL – F85</a:t>
            </a:r>
          </a:p>
          <a:p>
            <a:r>
              <a:rPr lang="en-US" sz="2800" b="1" dirty="0"/>
              <a:t>  Form NOL – F85A</a:t>
            </a:r>
          </a:p>
          <a:p>
            <a:pPr marL="457200" indent="-457200">
              <a:buFont typeface="Arial" panose="020B0604020202020204" pitchFamily="34" charset="0"/>
              <a:buChar char="•"/>
            </a:pPr>
            <a:endParaRPr lang="en-US" sz="2800" b="1" dirty="0"/>
          </a:p>
          <a:p>
            <a:endParaRPr lang="en-US" dirty="0"/>
          </a:p>
        </p:txBody>
      </p:sp>
      <p:sp>
        <p:nvSpPr>
          <p:cNvPr id="4" name="Content Placeholder 3">
            <a:extLst>
              <a:ext uri="{FF2B5EF4-FFF2-40B4-BE49-F238E27FC236}">
                <a16:creationId xmlns:a16="http://schemas.microsoft.com/office/drawing/2014/main" id="{7CD2E36E-894E-49D2-91A2-A9EAE27011FA}"/>
              </a:ext>
            </a:extLst>
          </p:cNvPr>
          <p:cNvSpPr>
            <a:spLocks noGrp="1"/>
          </p:cNvSpPr>
          <p:nvPr>
            <p:ph sz="half" idx="2"/>
          </p:nvPr>
        </p:nvSpPr>
        <p:spPr/>
        <p:txBody>
          <a:bodyPr>
            <a:normAutofit/>
          </a:bodyPr>
          <a:lstStyle/>
          <a:p>
            <a:r>
              <a:rPr lang="en-US" sz="2800" b="1" dirty="0"/>
              <a:t>Schedule K-1 (Form 41)</a:t>
            </a:r>
          </a:p>
          <a:p>
            <a:r>
              <a:rPr lang="en-US" sz="2800" b="1" dirty="0"/>
              <a:t>Schedule G (Form 41)</a:t>
            </a:r>
          </a:p>
          <a:p>
            <a:r>
              <a:rPr lang="en-US" sz="2800" b="1" dirty="0"/>
              <a:t>Schedule ESBT (Form 41)</a:t>
            </a:r>
          </a:p>
          <a:p>
            <a:endParaRPr lang="en-US" dirty="0"/>
          </a:p>
          <a:p>
            <a:endParaRPr lang="en-US" dirty="0"/>
          </a:p>
        </p:txBody>
      </p:sp>
    </p:spTree>
    <p:extLst>
      <p:ext uri="{BB962C8B-B14F-4D97-AF65-F5344CB8AC3E}">
        <p14:creationId xmlns:p14="http://schemas.microsoft.com/office/powerpoint/2010/main" val="32798063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41 changes</a:t>
            </a:r>
            <a:endParaRPr lang="en-US" sz="4800" dirty="0"/>
          </a:p>
        </p:txBody>
      </p:sp>
      <p:sp>
        <p:nvSpPr>
          <p:cNvPr id="3" name="Content Placeholder 2"/>
          <p:cNvSpPr>
            <a:spLocks noGrp="1"/>
          </p:cNvSpPr>
          <p:nvPr>
            <p:ph idx="1"/>
          </p:nvPr>
        </p:nvSpPr>
        <p:spPr>
          <a:xfrm>
            <a:off x="841695" y="2456358"/>
            <a:ext cx="10054903" cy="3400460"/>
          </a:xfrm>
        </p:spPr>
        <p:txBody>
          <a:bodyPr/>
          <a:lstStyle/>
          <a:p>
            <a:r>
              <a:rPr lang="en-US" b="1" dirty="0"/>
              <a:t>Added Qualified funeral trust checkbox as a type of entity option.</a:t>
            </a:r>
            <a:r>
              <a:rPr lang="en-US" sz="2000" b="1" dirty="0"/>
              <a:t> </a:t>
            </a:r>
            <a:endParaRPr lang="en-US" sz="2000" b="1" dirty="0">
              <a:solidFill>
                <a:schemeClr val="tx1"/>
              </a:solidFill>
              <a:cs typeface="Times New Roman" panose="02020603050405020304" pitchFamily="18" charset="0"/>
            </a:endParaRPr>
          </a:p>
          <a:p>
            <a:pPr marL="0" indent="0">
              <a:buNone/>
            </a:pP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77CEFE18-6B16-40AB-8EE9-C096F6088E44}"/>
              </a:ext>
            </a:extLst>
          </p:cNvPr>
          <p:cNvPicPr>
            <a:picLocks noChangeAspect="1"/>
          </p:cNvPicPr>
          <p:nvPr/>
        </p:nvPicPr>
        <p:blipFill>
          <a:blip r:embed="rId3"/>
          <a:stretch>
            <a:fillRect/>
          </a:stretch>
        </p:blipFill>
        <p:spPr>
          <a:xfrm>
            <a:off x="857075" y="2947989"/>
            <a:ext cx="10477850" cy="3248025"/>
          </a:xfrm>
          <a:prstGeom prst="rect">
            <a:avLst/>
          </a:prstGeom>
        </p:spPr>
      </p:pic>
    </p:spTree>
    <p:extLst>
      <p:ext uri="{BB962C8B-B14F-4D97-AF65-F5344CB8AC3E}">
        <p14:creationId xmlns:p14="http://schemas.microsoft.com/office/powerpoint/2010/main" val="32680274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41 changes</a:t>
            </a:r>
            <a:endParaRPr lang="en-US" sz="4800" dirty="0"/>
          </a:p>
        </p:txBody>
      </p:sp>
      <p:sp>
        <p:nvSpPr>
          <p:cNvPr id="3" name="Content Placeholder 2"/>
          <p:cNvSpPr>
            <a:spLocks noGrp="1"/>
          </p:cNvSpPr>
          <p:nvPr>
            <p:ph idx="1"/>
          </p:nvPr>
        </p:nvSpPr>
        <p:spPr>
          <a:xfrm>
            <a:off x="708660" y="2456358"/>
            <a:ext cx="10187938" cy="3400460"/>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Return has been renumbered beginning with line 6 and the Refundable Historic Tax Credit of 2017 has been added on line 8f.</a:t>
            </a:r>
          </a:p>
          <a:p>
            <a:pPr marL="0" indent="0">
              <a:buNone/>
            </a:pP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43132DAD-02CC-4CFA-AAC6-1282172C8F9F}"/>
              </a:ext>
            </a:extLst>
          </p:cNvPr>
          <p:cNvPicPr>
            <a:picLocks noChangeAspect="1"/>
          </p:cNvPicPr>
          <p:nvPr/>
        </p:nvPicPr>
        <p:blipFill>
          <a:blip r:embed="rId3"/>
          <a:stretch>
            <a:fillRect/>
          </a:stretch>
        </p:blipFill>
        <p:spPr>
          <a:xfrm>
            <a:off x="827713" y="3137483"/>
            <a:ext cx="10536573" cy="3720517"/>
          </a:xfrm>
          <a:prstGeom prst="rect">
            <a:avLst/>
          </a:prstGeom>
        </p:spPr>
      </p:pic>
    </p:spTree>
    <p:extLst>
      <p:ext uri="{BB962C8B-B14F-4D97-AF65-F5344CB8AC3E}">
        <p14:creationId xmlns:p14="http://schemas.microsoft.com/office/powerpoint/2010/main" val="10825778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41 changes</a:t>
            </a:r>
            <a:endParaRPr lang="en-US" sz="4800" dirty="0"/>
          </a:p>
        </p:txBody>
      </p:sp>
      <p:sp>
        <p:nvSpPr>
          <p:cNvPr id="3" name="Content Placeholder 2"/>
          <p:cNvSpPr>
            <a:spLocks noGrp="1"/>
          </p:cNvSpPr>
          <p:nvPr>
            <p:ph idx="1"/>
          </p:nvPr>
        </p:nvSpPr>
        <p:spPr>
          <a:xfrm>
            <a:off x="722047" y="2457974"/>
            <a:ext cx="10747906" cy="3398844"/>
          </a:xfrm>
        </p:spPr>
        <p:txBody>
          <a:bodyPr/>
          <a:lstStyle/>
          <a:p>
            <a:r>
              <a:rPr lang="en-US" sz="1800" b="1" dirty="0">
                <a:solidFill>
                  <a:schemeClr val="tx1"/>
                </a:solidFill>
                <a:latin typeface="Times New Roman" panose="02020603050405020304" pitchFamily="18" charset="0"/>
                <a:cs typeface="Times New Roman" panose="02020603050405020304" pitchFamily="18" charset="0"/>
              </a:rPr>
              <a:t>A completely new page 4 has been added to the Form 41 for Schedule K – Summary of K-1 Information. </a:t>
            </a:r>
          </a:p>
          <a:p>
            <a:pPr marL="0" indent="0">
              <a:buNone/>
            </a:pP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6D1D683B-4D50-4A92-A0EC-34AE5EB76F74}"/>
              </a:ext>
            </a:extLst>
          </p:cNvPr>
          <p:cNvPicPr>
            <a:picLocks noChangeAspect="1"/>
          </p:cNvPicPr>
          <p:nvPr/>
        </p:nvPicPr>
        <p:blipFill>
          <a:blip r:embed="rId3"/>
          <a:stretch>
            <a:fillRect/>
          </a:stretch>
        </p:blipFill>
        <p:spPr>
          <a:xfrm>
            <a:off x="886436" y="2923118"/>
            <a:ext cx="10419127" cy="3276600"/>
          </a:xfrm>
          <a:prstGeom prst="rect">
            <a:avLst/>
          </a:prstGeom>
        </p:spPr>
      </p:pic>
    </p:spTree>
    <p:extLst>
      <p:ext uri="{BB962C8B-B14F-4D97-AF65-F5344CB8AC3E}">
        <p14:creationId xmlns:p14="http://schemas.microsoft.com/office/powerpoint/2010/main" val="79721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Act 2018-153 (HB137)</a:t>
            </a:r>
          </a:p>
        </p:txBody>
      </p:sp>
      <p:sp>
        <p:nvSpPr>
          <p:cNvPr id="3" name="Subtitle 2"/>
          <p:cNvSpPr>
            <a:spLocks noGrp="1"/>
          </p:cNvSpPr>
          <p:nvPr>
            <p:ph type="subTitle" idx="1"/>
          </p:nvPr>
        </p:nvSpPr>
        <p:spPr/>
        <p:txBody>
          <a:bodyPr>
            <a:normAutofit fontScale="92500" lnSpcReduction="10000"/>
          </a:bodyPr>
          <a:lstStyle/>
          <a:p>
            <a:r>
              <a:rPr lang="en-US" sz="4800" dirty="0">
                <a:latin typeface="Times New Roman" panose="02020603050405020304" pitchFamily="18" charset="0"/>
                <a:cs typeface="Times New Roman" panose="02020603050405020304" pitchFamily="18" charset="0"/>
              </a:rPr>
              <a:t>Alabama Tax Delinquency Amnesty Act of 2018</a:t>
            </a:r>
          </a:p>
        </p:txBody>
      </p:sp>
    </p:spTree>
    <p:extLst>
      <p:ext uri="{BB962C8B-B14F-4D97-AF65-F5344CB8AC3E}">
        <p14:creationId xmlns:p14="http://schemas.microsoft.com/office/powerpoint/2010/main" val="988550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D (Form 41) changes</a:t>
            </a:r>
            <a:endParaRPr lang="en-US" sz="4800" dirty="0"/>
          </a:p>
        </p:txBody>
      </p:sp>
      <p:sp>
        <p:nvSpPr>
          <p:cNvPr id="3" name="Content Placeholder 2"/>
          <p:cNvSpPr>
            <a:spLocks noGrp="1"/>
          </p:cNvSpPr>
          <p:nvPr>
            <p:ph idx="1"/>
          </p:nvPr>
        </p:nvSpPr>
        <p:spPr>
          <a:xfrm>
            <a:off x="699082" y="2449585"/>
            <a:ext cx="10528184"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Schedule D (Form 41) has a new page 2 and additional changes as reflected below.</a:t>
            </a:r>
          </a:p>
          <a:p>
            <a:endParaRPr lang="en-US" sz="1600" b="1" dirty="0">
              <a:solidFill>
                <a:schemeClr val="tx1"/>
              </a:solidFill>
              <a:latin typeface="Times New Roman" panose="02020603050405020304" pitchFamily="18" charset="0"/>
              <a:cs typeface="Times New Roman" panose="02020603050405020304" pitchFamily="18" charset="0"/>
            </a:endParaRPr>
          </a:p>
          <a:p>
            <a:r>
              <a:rPr lang="en-US" sz="1600" b="1" dirty="0">
                <a:solidFill>
                  <a:schemeClr val="tx1"/>
                </a:solidFill>
                <a:latin typeface="Times New Roman" panose="02020603050405020304" pitchFamily="18" charset="0"/>
                <a:cs typeface="Times New Roman" panose="02020603050405020304" pitchFamily="18" charset="0"/>
              </a:rPr>
              <a:t>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F6FD238-2528-4723-A683-EAE4304D975B}"/>
              </a:ext>
            </a:extLst>
          </p:cNvPr>
          <p:cNvPicPr>
            <a:picLocks noChangeAspect="1"/>
          </p:cNvPicPr>
          <p:nvPr/>
        </p:nvPicPr>
        <p:blipFill>
          <a:blip r:embed="rId3"/>
          <a:stretch>
            <a:fillRect/>
          </a:stretch>
        </p:blipFill>
        <p:spPr>
          <a:xfrm>
            <a:off x="831908" y="2868424"/>
            <a:ext cx="10528184" cy="4057297"/>
          </a:xfrm>
          <a:prstGeom prst="rect">
            <a:avLst/>
          </a:prstGeom>
        </p:spPr>
      </p:pic>
    </p:spTree>
    <p:extLst>
      <p:ext uri="{BB962C8B-B14F-4D97-AF65-F5344CB8AC3E}">
        <p14:creationId xmlns:p14="http://schemas.microsoft.com/office/powerpoint/2010/main" val="17137717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D (Form 41) changes</a:t>
            </a:r>
            <a:endParaRPr lang="en-US" sz="4800" dirty="0"/>
          </a:p>
        </p:txBody>
      </p:sp>
      <p:sp>
        <p:nvSpPr>
          <p:cNvPr id="3" name="Content Placeholder 2"/>
          <p:cNvSpPr>
            <a:spLocks noGrp="1"/>
          </p:cNvSpPr>
          <p:nvPr>
            <p:ph idx="1"/>
          </p:nvPr>
        </p:nvSpPr>
        <p:spPr>
          <a:xfrm>
            <a:off x="831908" y="2449585"/>
            <a:ext cx="10395358"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Schedule D (Form 41) has a new page 2 and additional changes as reflected below.</a:t>
            </a:r>
          </a:p>
          <a:p>
            <a:endParaRPr lang="en-US" sz="1600" b="1" dirty="0">
              <a:solidFill>
                <a:schemeClr val="tx1"/>
              </a:solidFill>
              <a:latin typeface="Times New Roman" panose="02020603050405020304" pitchFamily="18" charset="0"/>
              <a:cs typeface="Times New Roman" panose="02020603050405020304" pitchFamily="18" charset="0"/>
            </a:endParaRPr>
          </a:p>
          <a:p>
            <a:r>
              <a:rPr lang="en-US" sz="1600" b="1" dirty="0">
                <a:solidFill>
                  <a:schemeClr val="tx1"/>
                </a:solidFill>
                <a:latin typeface="Times New Roman" panose="02020603050405020304" pitchFamily="18" charset="0"/>
                <a:cs typeface="Times New Roman" panose="02020603050405020304" pitchFamily="18" charset="0"/>
              </a:rPr>
              <a:t>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6B8486AD-9D5A-43A2-9CB8-A33BF276BEEB}"/>
              </a:ext>
            </a:extLst>
          </p:cNvPr>
          <p:cNvPicPr>
            <a:picLocks noChangeAspect="1"/>
          </p:cNvPicPr>
          <p:nvPr/>
        </p:nvPicPr>
        <p:blipFill>
          <a:blip r:embed="rId3"/>
          <a:stretch>
            <a:fillRect/>
          </a:stretch>
        </p:blipFill>
        <p:spPr>
          <a:xfrm>
            <a:off x="831908" y="3076768"/>
            <a:ext cx="10528184" cy="2799100"/>
          </a:xfrm>
          <a:prstGeom prst="rect">
            <a:avLst/>
          </a:prstGeom>
        </p:spPr>
      </p:pic>
    </p:spTree>
    <p:extLst>
      <p:ext uri="{BB962C8B-B14F-4D97-AF65-F5344CB8AC3E}">
        <p14:creationId xmlns:p14="http://schemas.microsoft.com/office/powerpoint/2010/main" val="41120431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D (Form 41) changes</a:t>
            </a:r>
            <a:endParaRPr lang="en-US" sz="4800" dirty="0"/>
          </a:p>
        </p:txBody>
      </p:sp>
      <p:sp>
        <p:nvSpPr>
          <p:cNvPr id="3" name="Content Placeholder 2"/>
          <p:cNvSpPr>
            <a:spLocks noGrp="1"/>
          </p:cNvSpPr>
          <p:nvPr>
            <p:ph idx="1"/>
          </p:nvPr>
        </p:nvSpPr>
        <p:spPr>
          <a:xfrm>
            <a:off x="822120" y="2449585"/>
            <a:ext cx="10405146"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Schedule D (Form 41) has a new page 2 and additional changes as reflected below.</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sz="1600" b="1" dirty="0">
              <a:solidFill>
                <a:schemeClr val="tx1"/>
              </a:solidFill>
              <a:latin typeface="Times New Roman" panose="02020603050405020304" pitchFamily="18" charset="0"/>
              <a:cs typeface="Times New Roman" panose="02020603050405020304" pitchFamily="18" charset="0"/>
            </a:endParaRPr>
          </a:p>
          <a:p>
            <a:r>
              <a:rPr lang="en-US" sz="1600" b="1" dirty="0">
                <a:solidFill>
                  <a:schemeClr val="tx1"/>
                </a:solidFill>
                <a:latin typeface="Times New Roman" panose="02020603050405020304" pitchFamily="18" charset="0"/>
                <a:cs typeface="Times New Roman" panose="02020603050405020304" pitchFamily="18" charset="0"/>
              </a:rPr>
              <a:t>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D24454B-7B49-4356-BED7-7DDC1A075B92}"/>
              </a:ext>
            </a:extLst>
          </p:cNvPr>
          <p:cNvPicPr>
            <a:picLocks noChangeAspect="1"/>
          </p:cNvPicPr>
          <p:nvPr/>
        </p:nvPicPr>
        <p:blipFill>
          <a:blip r:embed="rId3"/>
          <a:stretch>
            <a:fillRect/>
          </a:stretch>
        </p:blipFill>
        <p:spPr>
          <a:xfrm>
            <a:off x="822120" y="2910447"/>
            <a:ext cx="10561741" cy="2504558"/>
          </a:xfrm>
          <a:prstGeom prst="rect">
            <a:avLst/>
          </a:prstGeom>
        </p:spPr>
      </p:pic>
    </p:spTree>
    <p:extLst>
      <p:ext uri="{BB962C8B-B14F-4D97-AF65-F5344CB8AC3E}">
        <p14:creationId xmlns:p14="http://schemas.microsoft.com/office/powerpoint/2010/main" val="19595228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FC (Form 41) changes</a:t>
            </a:r>
            <a:endParaRPr lang="en-US" sz="4800" dirty="0"/>
          </a:p>
        </p:txBody>
      </p:sp>
      <p:sp>
        <p:nvSpPr>
          <p:cNvPr id="3" name="Content Placeholder 2"/>
          <p:cNvSpPr>
            <a:spLocks noGrp="1"/>
          </p:cNvSpPr>
          <p:nvPr>
            <p:ph idx="1"/>
          </p:nvPr>
        </p:nvSpPr>
        <p:spPr>
          <a:xfrm>
            <a:off x="895874" y="2537882"/>
            <a:ext cx="10000724" cy="3318936"/>
          </a:xfrm>
        </p:spPr>
        <p:txBody>
          <a:bodyPr/>
          <a:lstStyle/>
          <a:p>
            <a:r>
              <a:rPr lang="en-US" sz="1500" b="1" dirty="0">
                <a:solidFill>
                  <a:schemeClr val="tx1"/>
                </a:solidFill>
                <a:latin typeface="Times New Roman" panose="02020603050405020304" pitchFamily="18" charset="0"/>
                <a:cs typeface="Times New Roman" panose="02020603050405020304" pitchFamily="18" charset="0"/>
              </a:rPr>
              <a:t>New Parts B and C have been added to Schedule FC (Form 41) for 2018. The previous Part B is now Part D</a:t>
            </a:r>
            <a:r>
              <a:rPr lang="en-US" sz="1600" b="1" dirty="0">
                <a:solidFill>
                  <a:schemeClr val="tx1"/>
                </a:solidFill>
                <a:latin typeface="Times New Roman" panose="02020603050405020304" pitchFamily="18" charset="0"/>
                <a:cs typeface="Times New Roman" panose="02020603050405020304" pitchFamily="18" charset="0"/>
              </a:rPr>
              <a:t>.</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A7AC2501-1686-4BA3-8C49-503A3FB8C586}"/>
              </a:ext>
            </a:extLst>
          </p:cNvPr>
          <p:cNvPicPr>
            <a:picLocks noChangeAspect="1"/>
          </p:cNvPicPr>
          <p:nvPr/>
        </p:nvPicPr>
        <p:blipFill>
          <a:blip r:embed="rId3"/>
          <a:stretch>
            <a:fillRect/>
          </a:stretch>
        </p:blipFill>
        <p:spPr>
          <a:xfrm>
            <a:off x="895874" y="2994660"/>
            <a:ext cx="10628852" cy="3318935"/>
          </a:xfrm>
          <a:prstGeom prst="rect">
            <a:avLst/>
          </a:prstGeom>
        </p:spPr>
      </p:pic>
    </p:spTree>
    <p:extLst>
      <p:ext uri="{BB962C8B-B14F-4D97-AF65-F5344CB8AC3E}">
        <p14:creationId xmlns:p14="http://schemas.microsoft.com/office/powerpoint/2010/main" val="17852509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FC (Form 41) changes</a:t>
            </a:r>
            <a:endParaRPr lang="en-US" sz="4800" dirty="0"/>
          </a:p>
        </p:txBody>
      </p:sp>
      <p:sp>
        <p:nvSpPr>
          <p:cNvPr id="3" name="Content Placeholder 2"/>
          <p:cNvSpPr>
            <a:spLocks noGrp="1"/>
          </p:cNvSpPr>
          <p:nvPr>
            <p:ph idx="1"/>
          </p:nvPr>
        </p:nvSpPr>
        <p:spPr>
          <a:xfrm>
            <a:off x="774583" y="2449585"/>
            <a:ext cx="10452683"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New Parts B and C have been added to Schedule FC (Form 41) for 2018. The previous Part B is now Part D</a:t>
            </a:r>
            <a:r>
              <a:rPr lang="en-US" sz="1800" b="1" dirty="0">
                <a:solidFill>
                  <a:schemeClr val="tx1"/>
                </a:solidFill>
                <a:latin typeface="Times New Roman" panose="02020603050405020304" pitchFamily="18" charset="0"/>
                <a:cs typeface="Times New Roman" panose="02020603050405020304" pitchFamily="18" charset="0"/>
              </a:rPr>
              <a:t>.</a:t>
            </a:r>
          </a:p>
          <a:p>
            <a:r>
              <a:rPr lang="en-US" sz="1600" b="1" dirty="0">
                <a:solidFill>
                  <a:schemeClr val="tx1"/>
                </a:solidFill>
                <a:latin typeface="Times New Roman" panose="02020603050405020304" pitchFamily="18" charset="0"/>
                <a:cs typeface="Times New Roman" panose="02020603050405020304" pitchFamily="18" charset="0"/>
              </a:rPr>
              <a:t>D</a:t>
            </a:r>
            <a:r>
              <a:rPr lang="en-US" sz="1800" b="1" dirty="0">
                <a:solidFill>
                  <a:schemeClr val="tx1"/>
                </a:solidFill>
                <a:latin typeface="Times New Roman" panose="02020603050405020304" pitchFamily="18" charset="0"/>
                <a:cs typeface="Times New Roman" panose="02020603050405020304" pitchFamily="18" charset="0"/>
              </a:rPr>
              <a:t>.</a:t>
            </a:r>
          </a:p>
          <a:p>
            <a:r>
              <a:rPr lang="en-US" sz="1600" b="1"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612038B5-81C4-4E13-A841-591DA522BCD0}"/>
              </a:ext>
            </a:extLst>
          </p:cNvPr>
          <p:cNvPicPr>
            <a:picLocks noChangeAspect="1"/>
          </p:cNvPicPr>
          <p:nvPr/>
        </p:nvPicPr>
        <p:blipFill>
          <a:blip r:embed="rId3"/>
          <a:stretch>
            <a:fillRect/>
          </a:stretch>
        </p:blipFill>
        <p:spPr>
          <a:xfrm>
            <a:off x="780176" y="2874488"/>
            <a:ext cx="10637241" cy="3887039"/>
          </a:xfrm>
          <a:prstGeom prst="rect">
            <a:avLst/>
          </a:prstGeom>
        </p:spPr>
      </p:pic>
    </p:spTree>
    <p:extLst>
      <p:ext uri="{BB962C8B-B14F-4D97-AF65-F5344CB8AC3E}">
        <p14:creationId xmlns:p14="http://schemas.microsoft.com/office/powerpoint/2010/main" val="38620694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FC (Form 41) changes</a:t>
            </a:r>
            <a:endParaRPr lang="en-US" sz="4800" dirty="0"/>
          </a:p>
        </p:txBody>
      </p:sp>
      <p:sp>
        <p:nvSpPr>
          <p:cNvPr id="3" name="Content Placeholder 2"/>
          <p:cNvSpPr>
            <a:spLocks noGrp="1"/>
          </p:cNvSpPr>
          <p:nvPr>
            <p:ph idx="1"/>
          </p:nvPr>
        </p:nvSpPr>
        <p:spPr>
          <a:xfrm>
            <a:off x="791360" y="2449585"/>
            <a:ext cx="10435906"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Part D (previously Part B) has a new format. </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E3C9C11-F5FA-4AB4-8C72-759C3E05B668}"/>
              </a:ext>
            </a:extLst>
          </p:cNvPr>
          <p:cNvPicPr>
            <a:picLocks noChangeAspect="1"/>
          </p:cNvPicPr>
          <p:nvPr/>
        </p:nvPicPr>
        <p:blipFill>
          <a:blip r:embed="rId3"/>
          <a:stretch>
            <a:fillRect/>
          </a:stretch>
        </p:blipFill>
        <p:spPr>
          <a:xfrm>
            <a:off x="796954" y="2815667"/>
            <a:ext cx="10603686" cy="4112477"/>
          </a:xfrm>
          <a:prstGeom prst="rect">
            <a:avLst/>
          </a:prstGeom>
        </p:spPr>
      </p:pic>
    </p:spTree>
    <p:extLst>
      <p:ext uri="{BB962C8B-B14F-4D97-AF65-F5344CB8AC3E}">
        <p14:creationId xmlns:p14="http://schemas.microsoft.com/office/powerpoint/2010/main" val="22187937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G (Form 41) changes</a:t>
            </a:r>
            <a:endParaRPr lang="en-US" sz="4800" dirty="0"/>
          </a:p>
        </p:txBody>
      </p:sp>
      <p:sp>
        <p:nvSpPr>
          <p:cNvPr id="3" name="Content Placeholder 2"/>
          <p:cNvSpPr>
            <a:spLocks noGrp="1"/>
          </p:cNvSpPr>
          <p:nvPr>
            <p:ph idx="1"/>
          </p:nvPr>
        </p:nvSpPr>
        <p:spPr>
          <a:xfrm>
            <a:off x="794157" y="2466363"/>
            <a:ext cx="10603685" cy="3409505"/>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Schedule G (Form 41) has been reformatted and a new columns A and B added for Non-Resident Non-Alabama Source Income and Alabama Taxable Income.</a:t>
            </a:r>
          </a:p>
          <a:p>
            <a:endParaRPr lang="en-US" sz="1800" b="1" dirty="0">
              <a:solidFill>
                <a:schemeClr val="tx1"/>
              </a:solidFill>
              <a:latin typeface="Times New Roman" panose="02020603050405020304" pitchFamily="18" charset="0"/>
              <a:cs typeface="Times New Roman" panose="02020603050405020304" pitchFamily="18" charset="0"/>
            </a:endParaRPr>
          </a:p>
          <a:p>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4368718C-A876-4ED6-9F36-6AD9745E861D}"/>
              </a:ext>
            </a:extLst>
          </p:cNvPr>
          <p:cNvPicPr>
            <a:picLocks noChangeAspect="1"/>
          </p:cNvPicPr>
          <p:nvPr/>
        </p:nvPicPr>
        <p:blipFill>
          <a:blip r:embed="rId3"/>
          <a:stretch>
            <a:fillRect/>
          </a:stretch>
        </p:blipFill>
        <p:spPr>
          <a:xfrm>
            <a:off x="872455" y="3045204"/>
            <a:ext cx="10326848" cy="3492092"/>
          </a:xfrm>
          <a:prstGeom prst="rect">
            <a:avLst/>
          </a:prstGeom>
        </p:spPr>
      </p:pic>
    </p:spTree>
    <p:extLst>
      <p:ext uri="{BB962C8B-B14F-4D97-AF65-F5344CB8AC3E}">
        <p14:creationId xmlns:p14="http://schemas.microsoft.com/office/powerpoint/2010/main" val="42036644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G (Form 41) changes</a:t>
            </a:r>
            <a:endParaRPr lang="en-US" sz="4800" dirty="0"/>
          </a:p>
        </p:txBody>
      </p:sp>
      <p:sp>
        <p:nvSpPr>
          <p:cNvPr id="3" name="Content Placeholder 2"/>
          <p:cNvSpPr>
            <a:spLocks noGrp="1"/>
          </p:cNvSpPr>
          <p:nvPr>
            <p:ph idx="1"/>
          </p:nvPr>
        </p:nvSpPr>
        <p:spPr>
          <a:xfrm>
            <a:off x="852880" y="2537882"/>
            <a:ext cx="10043718" cy="3318936"/>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Additional instructions added to Schedule G (Form 41) for 2018. </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166FDB28-F3BD-4041-A65B-8C18C129DE80}"/>
              </a:ext>
            </a:extLst>
          </p:cNvPr>
          <p:cNvPicPr>
            <a:picLocks noChangeAspect="1"/>
          </p:cNvPicPr>
          <p:nvPr/>
        </p:nvPicPr>
        <p:blipFill>
          <a:blip r:embed="rId3"/>
          <a:stretch>
            <a:fillRect/>
          </a:stretch>
        </p:blipFill>
        <p:spPr>
          <a:xfrm>
            <a:off x="852880" y="2860098"/>
            <a:ext cx="10486240" cy="3248603"/>
          </a:xfrm>
          <a:prstGeom prst="rect">
            <a:avLst/>
          </a:prstGeom>
        </p:spPr>
      </p:pic>
    </p:spTree>
    <p:extLst>
      <p:ext uri="{BB962C8B-B14F-4D97-AF65-F5344CB8AC3E}">
        <p14:creationId xmlns:p14="http://schemas.microsoft.com/office/powerpoint/2010/main" val="33094435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K-1 (Form 41) changes</a:t>
            </a:r>
            <a:endParaRPr lang="en-US" sz="4800" dirty="0"/>
          </a:p>
        </p:txBody>
      </p:sp>
      <p:sp>
        <p:nvSpPr>
          <p:cNvPr id="3" name="Content Placeholder 2"/>
          <p:cNvSpPr>
            <a:spLocks noGrp="1"/>
          </p:cNvSpPr>
          <p:nvPr>
            <p:ph idx="1"/>
          </p:nvPr>
        </p:nvSpPr>
        <p:spPr>
          <a:xfrm>
            <a:off x="911603" y="2537882"/>
            <a:ext cx="9984995" cy="3318936"/>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Schedule K-1 (Form 41) has been reformatted and a new column added for Alabama Taxable Income.</a:t>
            </a:r>
          </a:p>
          <a:p>
            <a:endParaRPr lang="en-US" sz="1800" b="1" dirty="0">
              <a:solidFill>
                <a:schemeClr val="tx1"/>
              </a:solidFill>
              <a:latin typeface="Times New Roman" panose="02020603050405020304" pitchFamily="18" charset="0"/>
              <a:cs typeface="Times New Roman" panose="02020603050405020304" pitchFamily="18" charset="0"/>
            </a:endParaRPr>
          </a:p>
          <a:p>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966BAC3C-45AE-41ED-953A-76BC32F7E346}"/>
              </a:ext>
            </a:extLst>
          </p:cNvPr>
          <p:cNvPicPr>
            <a:picLocks noChangeAspect="1"/>
          </p:cNvPicPr>
          <p:nvPr/>
        </p:nvPicPr>
        <p:blipFill>
          <a:blip r:embed="rId3"/>
          <a:stretch>
            <a:fillRect/>
          </a:stretch>
        </p:blipFill>
        <p:spPr>
          <a:xfrm>
            <a:off x="911603" y="2988580"/>
            <a:ext cx="10368794" cy="3519182"/>
          </a:xfrm>
          <a:prstGeom prst="rect">
            <a:avLst/>
          </a:prstGeom>
        </p:spPr>
      </p:pic>
    </p:spTree>
    <p:extLst>
      <p:ext uri="{BB962C8B-B14F-4D97-AF65-F5344CB8AC3E}">
        <p14:creationId xmlns:p14="http://schemas.microsoft.com/office/powerpoint/2010/main" val="3128367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K-1 (Form 41) changes</a:t>
            </a:r>
            <a:endParaRPr lang="en-US" sz="4800" dirty="0"/>
          </a:p>
        </p:txBody>
      </p:sp>
      <p:sp>
        <p:nvSpPr>
          <p:cNvPr id="11" name="Content Placeholder 10">
            <a:extLst>
              <a:ext uri="{FF2B5EF4-FFF2-40B4-BE49-F238E27FC236}">
                <a16:creationId xmlns:a16="http://schemas.microsoft.com/office/drawing/2014/main" id="{802DE8DB-19BF-4A44-A632-FCAFEA5C1526}"/>
              </a:ext>
            </a:extLst>
          </p:cNvPr>
          <p:cNvSpPr>
            <a:spLocks noGrp="1"/>
          </p:cNvSpPr>
          <p:nvPr>
            <p:ph idx="1"/>
          </p:nvPr>
        </p:nvSpPr>
        <p:spPr>
          <a:xfrm>
            <a:off x="800100" y="2556932"/>
            <a:ext cx="10096497" cy="3318936"/>
          </a:xfrm>
        </p:spPr>
        <p:txBody>
          <a:bodyPr/>
          <a:lstStyle/>
          <a:p>
            <a:r>
              <a:rPr lang="en-US" b="1" dirty="0"/>
              <a:t>New format</a:t>
            </a:r>
          </a:p>
          <a:p>
            <a:endParaRPr lang="en-US" b="1" dirty="0"/>
          </a:p>
        </p:txBody>
      </p:sp>
      <p:pic>
        <p:nvPicPr>
          <p:cNvPr id="12" name="Picture 11">
            <a:extLst>
              <a:ext uri="{FF2B5EF4-FFF2-40B4-BE49-F238E27FC236}">
                <a16:creationId xmlns:a16="http://schemas.microsoft.com/office/drawing/2014/main" id="{D76FB91C-38D5-42AC-891A-7AEA376278C3}"/>
              </a:ext>
            </a:extLst>
          </p:cNvPr>
          <p:cNvPicPr>
            <a:picLocks noChangeAspect="1"/>
          </p:cNvPicPr>
          <p:nvPr/>
        </p:nvPicPr>
        <p:blipFill>
          <a:blip r:embed="rId3"/>
          <a:stretch>
            <a:fillRect/>
          </a:stretch>
        </p:blipFill>
        <p:spPr>
          <a:xfrm>
            <a:off x="956344" y="2959478"/>
            <a:ext cx="10352015" cy="3187323"/>
          </a:xfrm>
          <a:prstGeom prst="rect">
            <a:avLst/>
          </a:prstGeom>
        </p:spPr>
      </p:pic>
    </p:spTree>
    <p:extLst>
      <p:ext uri="{BB962C8B-B14F-4D97-AF65-F5344CB8AC3E}">
        <p14:creationId xmlns:p14="http://schemas.microsoft.com/office/powerpoint/2010/main" val="259899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700910"/>
          </a:xfrm>
          <a:noFill/>
        </p:spPr>
        <p:txBody>
          <a:bodyPr>
            <a:normAutofit fontScale="90000"/>
          </a:bodyPr>
          <a:lstStyle/>
          <a:p>
            <a:r>
              <a:rPr lang="en-US" dirty="0">
                <a:latin typeface="Times New Roman" panose="02020603050405020304" pitchFamily="18" charset="0"/>
                <a:cs typeface="Times New Roman" panose="02020603050405020304" pitchFamily="18" charset="0"/>
              </a:rPr>
              <a:t>Act 2018-153 (HB137)</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Tax Delinquency Amnesty Act of 2018</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1" y="2683042"/>
            <a:ext cx="9601196" cy="3192825"/>
          </a:xfrm>
        </p:spPr>
        <p:txBody>
          <a:bodyPr>
            <a:noAutofit/>
          </a:bodyPr>
          <a:lstStyle/>
          <a:p>
            <a:r>
              <a:rPr lang="en-US" dirty="0">
                <a:solidFill>
                  <a:schemeClr val="tx1"/>
                </a:solidFill>
                <a:latin typeface="Times New Roman" panose="02020603050405020304" pitchFamily="18" charset="0"/>
                <a:cs typeface="Times New Roman" panose="02020603050405020304" pitchFamily="18" charset="0"/>
              </a:rPr>
              <a:t>Requires the Department of Revenue establish a Tax Amnesty Program.</a:t>
            </a:r>
          </a:p>
          <a:p>
            <a:r>
              <a:rPr lang="en-US" dirty="0">
                <a:solidFill>
                  <a:schemeClr val="tx1"/>
                </a:solidFill>
                <a:latin typeface="Times New Roman" panose="02020603050405020304" pitchFamily="18" charset="0"/>
                <a:cs typeface="Times New Roman" panose="02020603050405020304" pitchFamily="18" charset="0"/>
              </a:rPr>
              <a:t>The program was effective for the three month period beginning July 1, 2018 and ending September 30, 2018.</a:t>
            </a:r>
          </a:p>
          <a:p>
            <a:r>
              <a:rPr lang="en-US" dirty="0">
                <a:solidFill>
                  <a:schemeClr val="tx1"/>
                </a:solidFill>
                <a:latin typeface="Times New Roman" panose="02020603050405020304" pitchFamily="18" charset="0"/>
                <a:cs typeface="Times New Roman" panose="02020603050405020304" pitchFamily="18" charset="0"/>
              </a:rPr>
              <a:t>Amnesty applications were submitted electronically using the following link: </a:t>
            </a:r>
            <a:r>
              <a:rPr lang="en-US" u="sng" dirty="0">
                <a:latin typeface="Times New Roman" panose="02020603050405020304" pitchFamily="18" charset="0"/>
                <a:cs typeface="Times New Roman" panose="02020603050405020304" pitchFamily="18" charset="0"/>
                <a:hlinkClick r:id="rId3"/>
              </a:rPr>
              <a:t>https://www.alabamataxamnesty.com/</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Program applied to </a:t>
            </a:r>
            <a:r>
              <a:rPr lang="en-US" b="1" u="sng" dirty="0">
                <a:solidFill>
                  <a:schemeClr val="tx1"/>
                </a:solidFill>
                <a:latin typeface="Times New Roman" panose="02020603050405020304" pitchFamily="18" charset="0"/>
                <a:cs typeface="Times New Roman" panose="02020603050405020304" pitchFamily="18" charset="0"/>
              </a:rPr>
              <a:t>ALL</a:t>
            </a:r>
            <a:r>
              <a:rPr lang="en-US" dirty="0">
                <a:solidFill>
                  <a:schemeClr val="tx1"/>
                </a:solidFill>
                <a:latin typeface="Times New Roman" panose="02020603050405020304" pitchFamily="18" charset="0"/>
                <a:cs typeface="Times New Roman" panose="02020603050405020304" pitchFamily="18" charset="0"/>
              </a:rPr>
              <a:t> taxes administered by the Department </a:t>
            </a:r>
            <a:r>
              <a:rPr lang="en-US" b="1" u="sng" dirty="0">
                <a:solidFill>
                  <a:schemeClr val="tx1"/>
                </a:solidFill>
                <a:latin typeface="Times New Roman" panose="02020603050405020304" pitchFamily="18" charset="0"/>
                <a:cs typeface="Times New Roman" panose="02020603050405020304" pitchFamily="18" charset="0"/>
              </a:rPr>
              <a:t>EXCEPT</a:t>
            </a:r>
            <a:r>
              <a:rPr lang="en-US" dirty="0">
                <a:solidFill>
                  <a:schemeClr val="tx1"/>
                </a:solidFill>
                <a:latin typeface="Times New Roman" panose="02020603050405020304" pitchFamily="18" charset="0"/>
                <a:cs typeface="Times New Roman" panose="02020603050405020304" pitchFamily="18" charset="0"/>
              </a:rPr>
              <a:t> for motor fuel, motor vehicle, and property taxes.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323082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ESBT (Form 41) changes</a:t>
            </a:r>
            <a:endParaRPr lang="en-US" sz="4800" dirty="0"/>
          </a:p>
        </p:txBody>
      </p:sp>
      <p:sp>
        <p:nvSpPr>
          <p:cNvPr id="3" name="Content Placeholder 2"/>
          <p:cNvSpPr>
            <a:spLocks noGrp="1"/>
          </p:cNvSpPr>
          <p:nvPr>
            <p:ph idx="1"/>
          </p:nvPr>
        </p:nvSpPr>
        <p:spPr>
          <a:xfrm>
            <a:off x="788565" y="2449585"/>
            <a:ext cx="10438701"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Beginning with lines 19a and below the form has been reformatted.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901697DC-45C5-4AD3-878D-ECF2A848E783}"/>
              </a:ext>
            </a:extLst>
          </p:cNvPr>
          <p:cNvPicPr>
            <a:picLocks noChangeAspect="1"/>
          </p:cNvPicPr>
          <p:nvPr/>
        </p:nvPicPr>
        <p:blipFill>
          <a:blip r:embed="rId3"/>
          <a:stretch>
            <a:fillRect/>
          </a:stretch>
        </p:blipFill>
        <p:spPr>
          <a:xfrm>
            <a:off x="788565" y="3008048"/>
            <a:ext cx="10561740" cy="3140488"/>
          </a:xfrm>
          <a:prstGeom prst="rect">
            <a:avLst/>
          </a:prstGeom>
        </p:spPr>
      </p:pic>
    </p:spTree>
    <p:extLst>
      <p:ext uri="{BB962C8B-B14F-4D97-AF65-F5344CB8AC3E}">
        <p14:creationId xmlns:p14="http://schemas.microsoft.com/office/powerpoint/2010/main" val="38426498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NOL – F85 changes</a:t>
            </a:r>
            <a:endParaRPr lang="en-US" sz="4800" dirty="0"/>
          </a:p>
        </p:txBody>
      </p:sp>
      <p:sp>
        <p:nvSpPr>
          <p:cNvPr id="3" name="Content Placeholder 2"/>
          <p:cNvSpPr>
            <a:spLocks noGrp="1"/>
          </p:cNvSpPr>
          <p:nvPr>
            <p:ph idx="1"/>
          </p:nvPr>
        </p:nvSpPr>
        <p:spPr>
          <a:xfrm>
            <a:off x="796954" y="2449585"/>
            <a:ext cx="10430312" cy="3426283"/>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Additional instructions added to Part II of Form NOL – F85. Previously referenced line 20 of the Form 41.</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sz="1600" b="1" dirty="0">
              <a:solidFill>
                <a:schemeClr val="tx1"/>
              </a:solidFill>
              <a:latin typeface="Times New Roman" panose="02020603050405020304" pitchFamily="18" charset="0"/>
              <a:cs typeface="Times New Roman" panose="02020603050405020304" pitchFamily="18" charset="0"/>
            </a:endParaRPr>
          </a:p>
          <a:p>
            <a:r>
              <a:rPr lang="en-US" sz="1600" b="1" dirty="0">
                <a:solidFill>
                  <a:schemeClr val="tx1"/>
                </a:solidFill>
                <a:latin typeface="Times New Roman" panose="02020603050405020304" pitchFamily="18" charset="0"/>
                <a:cs typeface="Times New Roman" panose="02020603050405020304" pitchFamily="18" charset="0"/>
              </a:rPr>
              <a:t>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07662C0D-27D0-4869-92F8-9BDEEF7ED4F0}"/>
              </a:ext>
            </a:extLst>
          </p:cNvPr>
          <p:cNvPicPr>
            <a:picLocks noChangeAspect="1"/>
          </p:cNvPicPr>
          <p:nvPr/>
        </p:nvPicPr>
        <p:blipFill>
          <a:blip r:embed="rId3"/>
          <a:stretch>
            <a:fillRect/>
          </a:stretch>
        </p:blipFill>
        <p:spPr>
          <a:xfrm>
            <a:off x="796954" y="2845442"/>
            <a:ext cx="10519795" cy="3194012"/>
          </a:xfrm>
          <a:prstGeom prst="rect">
            <a:avLst/>
          </a:prstGeom>
        </p:spPr>
      </p:pic>
    </p:spTree>
    <p:extLst>
      <p:ext uri="{BB962C8B-B14F-4D97-AF65-F5344CB8AC3E}">
        <p14:creationId xmlns:p14="http://schemas.microsoft.com/office/powerpoint/2010/main" val="3479123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NOL – F85A changes</a:t>
            </a:r>
            <a:endParaRPr lang="en-US" sz="4800" dirty="0"/>
          </a:p>
        </p:txBody>
      </p:sp>
      <p:sp>
        <p:nvSpPr>
          <p:cNvPr id="3" name="Content Placeholder 2"/>
          <p:cNvSpPr>
            <a:spLocks noGrp="1"/>
          </p:cNvSpPr>
          <p:nvPr>
            <p:ph idx="1"/>
          </p:nvPr>
        </p:nvSpPr>
        <p:spPr>
          <a:xfrm>
            <a:off x="799750" y="2449585"/>
            <a:ext cx="10427516" cy="3426283"/>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Additional instructions added to Part I of Form NOL – F85A.</a:t>
            </a:r>
          </a:p>
          <a:p>
            <a:endParaRPr lang="en-US" sz="2000" b="1" dirty="0">
              <a:solidFill>
                <a:schemeClr val="tx1"/>
              </a:solidFill>
              <a:latin typeface="Times New Roman" panose="02020603050405020304" pitchFamily="18" charset="0"/>
              <a:cs typeface="Times New Roman" panose="02020603050405020304" pitchFamily="18" charset="0"/>
            </a:endParaRPr>
          </a:p>
          <a:p>
            <a:endParaRPr lang="en-US" sz="1600" b="1" dirty="0">
              <a:solidFill>
                <a:schemeClr val="tx1"/>
              </a:solidFill>
              <a:latin typeface="Times New Roman" panose="02020603050405020304" pitchFamily="18" charset="0"/>
              <a:cs typeface="Times New Roman" panose="02020603050405020304" pitchFamily="18" charset="0"/>
            </a:endParaRPr>
          </a:p>
          <a:p>
            <a:r>
              <a:rPr lang="en-US" sz="1600" b="1" dirty="0">
                <a:solidFill>
                  <a:schemeClr val="tx1"/>
                </a:solidFill>
                <a:latin typeface="Times New Roman" panose="02020603050405020304" pitchFamily="18" charset="0"/>
                <a:cs typeface="Times New Roman" panose="02020603050405020304" pitchFamily="18" charset="0"/>
              </a:rPr>
              <a:t> </a:t>
            </a:r>
          </a:p>
          <a:p>
            <a:endParaRPr lang="en-US" sz="1600" b="1"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2335C9C1-2E21-48AD-815C-44A33B516243}"/>
              </a:ext>
            </a:extLst>
          </p:cNvPr>
          <p:cNvPicPr>
            <a:picLocks noChangeAspect="1"/>
          </p:cNvPicPr>
          <p:nvPr/>
        </p:nvPicPr>
        <p:blipFill>
          <a:blip r:embed="rId3"/>
          <a:stretch>
            <a:fillRect/>
          </a:stretch>
        </p:blipFill>
        <p:spPr>
          <a:xfrm>
            <a:off x="788565" y="3021730"/>
            <a:ext cx="10603685" cy="1686995"/>
          </a:xfrm>
          <a:prstGeom prst="rect">
            <a:avLst/>
          </a:prstGeom>
        </p:spPr>
      </p:pic>
    </p:spTree>
    <p:extLst>
      <p:ext uri="{BB962C8B-B14F-4D97-AF65-F5344CB8AC3E}">
        <p14:creationId xmlns:p14="http://schemas.microsoft.com/office/powerpoint/2010/main" val="1608172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latin typeface="Times New Roman" panose="02020603050405020304" pitchFamily="18" charset="0"/>
                <a:cs typeface="Times New Roman" panose="02020603050405020304" pitchFamily="18" charset="0"/>
              </a:rPr>
              <a:t>Pass Through Form changes</a:t>
            </a:r>
            <a:endParaRPr lang="en-US" sz="4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US" sz="2800" b="1" dirty="0"/>
              <a:t>Form 65</a:t>
            </a:r>
          </a:p>
          <a:p>
            <a:pPr marL="457200" indent="-457200">
              <a:buFont typeface="Arial" panose="020B0604020202020204" pitchFamily="34" charset="0"/>
              <a:buChar char="•"/>
            </a:pPr>
            <a:r>
              <a:rPr lang="en-US" sz="2800" b="1" dirty="0"/>
              <a:t>Form PTE-C</a:t>
            </a:r>
          </a:p>
          <a:p>
            <a:pPr marL="457200" indent="-457200">
              <a:buFont typeface="Arial" panose="020B0604020202020204" pitchFamily="34" charset="0"/>
              <a:buChar char="•"/>
            </a:pPr>
            <a:r>
              <a:rPr lang="en-US" sz="2800" b="1" dirty="0"/>
              <a:t>Form 20S</a:t>
            </a:r>
          </a:p>
          <a:p>
            <a:pPr marL="457200" indent="-457200">
              <a:buFont typeface="Arial" panose="020B0604020202020204" pitchFamily="34" charset="0"/>
              <a:buChar char="•"/>
            </a:pPr>
            <a:r>
              <a:rPr lang="en-US" sz="2800" b="1" dirty="0"/>
              <a:t>Schedule PC</a:t>
            </a:r>
          </a:p>
          <a:p>
            <a:r>
              <a:rPr lang="en-US" b="1" dirty="0"/>
              <a:t>  </a:t>
            </a:r>
            <a:r>
              <a:rPr lang="en-US" sz="2800" b="1" dirty="0"/>
              <a:t>Schedule K-1 (Form 65)</a:t>
            </a:r>
          </a:p>
          <a:p>
            <a:r>
              <a:rPr lang="en-US" sz="2800" b="1" dirty="0"/>
              <a:t>  Schedule K-1 (Form 20S)</a:t>
            </a:r>
          </a:p>
          <a:p>
            <a:endParaRPr lang="en-US" dirty="0"/>
          </a:p>
        </p:txBody>
      </p:sp>
      <p:sp>
        <p:nvSpPr>
          <p:cNvPr id="4" name="Content Placeholder 3">
            <a:extLst>
              <a:ext uri="{FF2B5EF4-FFF2-40B4-BE49-F238E27FC236}">
                <a16:creationId xmlns:a16="http://schemas.microsoft.com/office/drawing/2014/main" id="{7CD2E36E-894E-49D2-91A2-A9EAE27011FA}"/>
              </a:ext>
            </a:extLst>
          </p:cNvPr>
          <p:cNvSpPr>
            <a:spLocks noGrp="1"/>
          </p:cNvSpPr>
          <p:nvPr>
            <p:ph sz="half" idx="2"/>
          </p:nvPr>
        </p:nvSpPr>
        <p:spPr/>
        <p:txBody>
          <a:bodyPr>
            <a:normAutofit lnSpcReduction="10000"/>
          </a:bodyPr>
          <a:lstStyle/>
          <a:p>
            <a:pPr marL="0" indent="0">
              <a:buNone/>
            </a:pPr>
            <a:endParaRPr lang="en-US" dirty="0"/>
          </a:p>
          <a:p>
            <a:endParaRPr lang="en-US" dirty="0"/>
          </a:p>
        </p:txBody>
      </p:sp>
    </p:spTree>
    <p:extLst>
      <p:ext uri="{BB962C8B-B14F-4D97-AF65-F5344CB8AC3E}">
        <p14:creationId xmlns:p14="http://schemas.microsoft.com/office/powerpoint/2010/main" val="2358813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Form 65 changes</a:t>
            </a:r>
          </a:p>
        </p:txBody>
      </p:sp>
      <p:sp>
        <p:nvSpPr>
          <p:cNvPr id="3" name="Content Placeholder 2"/>
          <p:cNvSpPr>
            <a:spLocks noGrp="1"/>
          </p:cNvSpPr>
          <p:nvPr>
            <p:ph idx="1"/>
          </p:nvPr>
        </p:nvSpPr>
        <p:spPr>
          <a:xfrm>
            <a:off x="780176" y="2438400"/>
            <a:ext cx="10116421" cy="3437468"/>
          </a:xfrm>
        </p:spPr>
        <p:txBody>
          <a:bodyPr>
            <a:normAutofit/>
          </a:bodyPr>
          <a:lstStyle/>
          <a:p>
            <a:r>
              <a:rPr lang="en-US" sz="2000" b="1" dirty="0"/>
              <a:t>Removed change of address check box and added Federal Audit Change check box.</a:t>
            </a:r>
          </a:p>
          <a:p>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67A6A70-B93A-42E8-9466-4EBF55B096E1}"/>
              </a:ext>
            </a:extLst>
          </p:cNvPr>
          <p:cNvPicPr>
            <a:picLocks noChangeAspect="1"/>
          </p:cNvPicPr>
          <p:nvPr/>
        </p:nvPicPr>
        <p:blipFill>
          <a:blip r:embed="rId3"/>
          <a:stretch>
            <a:fillRect/>
          </a:stretch>
        </p:blipFill>
        <p:spPr>
          <a:xfrm>
            <a:off x="780176" y="2843868"/>
            <a:ext cx="10628852" cy="3335012"/>
          </a:xfrm>
          <a:prstGeom prst="rect">
            <a:avLst/>
          </a:prstGeom>
        </p:spPr>
      </p:pic>
    </p:spTree>
    <p:extLst>
      <p:ext uri="{BB962C8B-B14F-4D97-AF65-F5344CB8AC3E}">
        <p14:creationId xmlns:p14="http://schemas.microsoft.com/office/powerpoint/2010/main" val="22354165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Form 65 changes</a:t>
            </a:r>
          </a:p>
        </p:txBody>
      </p:sp>
      <p:sp>
        <p:nvSpPr>
          <p:cNvPr id="3" name="Content Placeholder 2"/>
          <p:cNvSpPr>
            <a:spLocks noGrp="1"/>
          </p:cNvSpPr>
          <p:nvPr>
            <p:ph idx="1"/>
          </p:nvPr>
        </p:nvSpPr>
        <p:spPr>
          <a:xfrm>
            <a:off x="800450" y="2438400"/>
            <a:ext cx="9601196" cy="3437468"/>
          </a:xfrm>
        </p:spPr>
        <p:txBody>
          <a:bodyPr>
            <a:normAutofit/>
          </a:bodyPr>
          <a:lstStyle/>
          <a:p>
            <a:pPr>
              <a:buFont typeface="Arial" panose="020B0604020202020204" pitchFamily="34" charset="0"/>
              <a:buChar char="•"/>
            </a:pPr>
            <a:r>
              <a:rPr lang="en-US" sz="2000" b="1" dirty="0"/>
              <a:t>Added Refundable Historic Tax Credit of 2017 to Form 65, line 32.</a:t>
            </a:r>
          </a:p>
          <a:p>
            <a:endParaRPr lang="en-US" sz="2000" b="1" dirty="0"/>
          </a:p>
          <a:p>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140D1D-C97F-4A61-ABCB-A72D0F6A20B6}"/>
              </a:ext>
            </a:extLst>
          </p:cNvPr>
          <p:cNvPicPr>
            <a:picLocks noChangeAspect="1"/>
          </p:cNvPicPr>
          <p:nvPr/>
        </p:nvPicPr>
        <p:blipFill>
          <a:blip r:embed="rId3"/>
          <a:stretch>
            <a:fillRect/>
          </a:stretch>
        </p:blipFill>
        <p:spPr>
          <a:xfrm>
            <a:off x="796953" y="2901321"/>
            <a:ext cx="10612075" cy="3268418"/>
          </a:xfrm>
          <a:prstGeom prst="rect">
            <a:avLst/>
          </a:prstGeom>
        </p:spPr>
      </p:pic>
    </p:spTree>
    <p:extLst>
      <p:ext uri="{BB962C8B-B14F-4D97-AF65-F5344CB8AC3E}">
        <p14:creationId xmlns:p14="http://schemas.microsoft.com/office/powerpoint/2010/main" val="21861501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Form 65 changes</a:t>
            </a:r>
          </a:p>
        </p:txBody>
      </p:sp>
      <p:sp>
        <p:nvSpPr>
          <p:cNvPr id="3" name="Content Placeholder 2"/>
          <p:cNvSpPr>
            <a:spLocks noGrp="1"/>
          </p:cNvSpPr>
          <p:nvPr>
            <p:ph idx="1"/>
          </p:nvPr>
        </p:nvSpPr>
        <p:spPr>
          <a:xfrm>
            <a:off x="760601" y="2438400"/>
            <a:ext cx="9601196" cy="3437468"/>
          </a:xfrm>
        </p:spPr>
        <p:txBody>
          <a:bodyPr>
            <a:normAutofit/>
          </a:bodyPr>
          <a:lstStyle/>
          <a:p>
            <a:pPr>
              <a:buFont typeface="Arial" panose="020B0604020202020204" pitchFamily="34" charset="0"/>
              <a:buChar char="•"/>
            </a:pPr>
            <a:r>
              <a:rPr lang="en-US" sz="2000" b="1" dirty="0"/>
              <a:t>Added additional instructions to Form 65, Schedule B.</a:t>
            </a:r>
          </a:p>
          <a:p>
            <a:pPr>
              <a:buFont typeface="Arial" panose="020B0604020202020204" pitchFamily="34" charset="0"/>
              <a:buChar char="•"/>
            </a:pPr>
            <a:endParaRPr lang="en-US" sz="2000" b="1" dirty="0"/>
          </a:p>
          <a:p>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162F1B-D886-4207-BD20-8D71FC5C3C84}"/>
              </a:ext>
            </a:extLst>
          </p:cNvPr>
          <p:cNvPicPr>
            <a:picLocks noChangeAspect="1"/>
          </p:cNvPicPr>
          <p:nvPr/>
        </p:nvPicPr>
        <p:blipFill>
          <a:blip r:embed="rId3"/>
          <a:stretch>
            <a:fillRect/>
          </a:stretch>
        </p:blipFill>
        <p:spPr>
          <a:xfrm>
            <a:off x="760601" y="2801925"/>
            <a:ext cx="10670796" cy="3437468"/>
          </a:xfrm>
          <a:prstGeom prst="rect">
            <a:avLst/>
          </a:prstGeom>
        </p:spPr>
      </p:pic>
    </p:spTree>
    <p:extLst>
      <p:ext uri="{BB962C8B-B14F-4D97-AF65-F5344CB8AC3E}">
        <p14:creationId xmlns:p14="http://schemas.microsoft.com/office/powerpoint/2010/main" val="30518664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Form 65 changes</a:t>
            </a:r>
          </a:p>
        </p:txBody>
      </p:sp>
      <p:sp>
        <p:nvSpPr>
          <p:cNvPr id="3" name="Content Placeholder 2"/>
          <p:cNvSpPr>
            <a:spLocks noGrp="1"/>
          </p:cNvSpPr>
          <p:nvPr>
            <p:ph idx="1"/>
          </p:nvPr>
        </p:nvSpPr>
        <p:spPr>
          <a:xfrm>
            <a:off x="777379" y="2390862"/>
            <a:ext cx="9741713" cy="3485006"/>
          </a:xfrm>
        </p:spPr>
        <p:txBody>
          <a:bodyPr>
            <a:normAutofit/>
          </a:bodyPr>
          <a:lstStyle/>
          <a:p>
            <a:pPr>
              <a:buFont typeface="Arial" panose="020B0604020202020204" pitchFamily="34" charset="0"/>
              <a:buChar char="•"/>
            </a:pPr>
            <a:r>
              <a:rPr lang="en-US" sz="2000" b="1" dirty="0"/>
              <a:t>Added additional instructions to Form 65, Schedule E.</a:t>
            </a:r>
          </a:p>
          <a:p>
            <a:endParaRPr lang="en-US" sz="2000" b="1" dirty="0"/>
          </a:p>
          <a:p>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4BDAEF9-0219-4158-B20F-00EF3CE61AE9}"/>
              </a:ext>
            </a:extLst>
          </p:cNvPr>
          <p:cNvPicPr>
            <a:picLocks noChangeAspect="1"/>
          </p:cNvPicPr>
          <p:nvPr/>
        </p:nvPicPr>
        <p:blipFill>
          <a:blip r:embed="rId3"/>
          <a:stretch>
            <a:fillRect/>
          </a:stretch>
        </p:blipFill>
        <p:spPr>
          <a:xfrm>
            <a:off x="777379" y="2860646"/>
            <a:ext cx="10637241" cy="3280095"/>
          </a:xfrm>
          <a:prstGeom prst="rect">
            <a:avLst/>
          </a:prstGeom>
        </p:spPr>
      </p:pic>
    </p:spTree>
    <p:extLst>
      <p:ext uri="{BB962C8B-B14F-4D97-AF65-F5344CB8AC3E}">
        <p14:creationId xmlns:p14="http://schemas.microsoft.com/office/powerpoint/2010/main" val="23943423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Form 65 changes</a:t>
            </a:r>
          </a:p>
        </p:txBody>
      </p:sp>
      <p:sp>
        <p:nvSpPr>
          <p:cNvPr id="3" name="Content Placeholder 2"/>
          <p:cNvSpPr>
            <a:spLocks noGrp="1"/>
          </p:cNvSpPr>
          <p:nvPr>
            <p:ph idx="1"/>
          </p:nvPr>
        </p:nvSpPr>
        <p:spPr>
          <a:xfrm>
            <a:off x="805342" y="2438400"/>
            <a:ext cx="10091255" cy="3437468"/>
          </a:xfrm>
        </p:spPr>
        <p:txBody>
          <a:bodyPr>
            <a:normAutofit/>
          </a:bodyPr>
          <a:lstStyle/>
          <a:p>
            <a:pPr>
              <a:buFont typeface="Arial" panose="020B0604020202020204" pitchFamily="34" charset="0"/>
              <a:buChar char="•"/>
            </a:pPr>
            <a:r>
              <a:rPr lang="en-US" sz="2000" b="1" dirty="0"/>
              <a:t>Removed S Corporation column from Form 65, Schedule P.</a:t>
            </a:r>
          </a:p>
          <a:p>
            <a:endParaRPr lang="en-US" sz="2000" b="1" dirty="0"/>
          </a:p>
          <a:p>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DF37BF9-03E7-4DDD-8EFD-EA0301FA6922}"/>
              </a:ext>
            </a:extLst>
          </p:cNvPr>
          <p:cNvPicPr>
            <a:picLocks noChangeAspect="1"/>
          </p:cNvPicPr>
          <p:nvPr/>
        </p:nvPicPr>
        <p:blipFill>
          <a:blip r:embed="rId3"/>
          <a:stretch>
            <a:fillRect/>
          </a:stretch>
        </p:blipFill>
        <p:spPr>
          <a:xfrm>
            <a:off x="805342" y="2894202"/>
            <a:ext cx="10637241" cy="3254928"/>
          </a:xfrm>
          <a:prstGeom prst="rect">
            <a:avLst/>
          </a:prstGeom>
        </p:spPr>
      </p:pic>
    </p:spTree>
    <p:extLst>
      <p:ext uri="{BB962C8B-B14F-4D97-AF65-F5344CB8AC3E}">
        <p14:creationId xmlns:p14="http://schemas.microsoft.com/office/powerpoint/2010/main" val="1863588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PTE-C changes</a:t>
            </a:r>
            <a:endParaRPr lang="en-US" sz="4800" dirty="0"/>
          </a:p>
        </p:txBody>
      </p:sp>
      <p:sp>
        <p:nvSpPr>
          <p:cNvPr id="3" name="Content Placeholder 2"/>
          <p:cNvSpPr>
            <a:spLocks noGrp="1"/>
          </p:cNvSpPr>
          <p:nvPr>
            <p:ph idx="1"/>
          </p:nvPr>
        </p:nvSpPr>
        <p:spPr>
          <a:xfrm>
            <a:off x="766193" y="2416029"/>
            <a:ext cx="10130405" cy="3440789"/>
          </a:xfrm>
        </p:spPr>
        <p:txBody>
          <a:bodyPr/>
          <a:lstStyle/>
          <a:p>
            <a:r>
              <a:rPr lang="en-US" sz="2000" b="1" dirty="0"/>
              <a:t>Removed change of address check box and added Federal Audit Change check box.</a:t>
            </a:r>
          </a:p>
          <a:p>
            <a:endParaRPr lang="en-US" dirty="0"/>
          </a:p>
        </p:txBody>
      </p:sp>
      <p:pic>
        <p:nvPicPr>
          <p:cNvPr id="4" name="Picture 3">
            <a:extLst>
              <a:ext uri="{FF2B5EF4-FFF2-40B4-BE49-F238E27FC236}">
                <a16:creationId xmlns:a16="http://schemas.microsoft.com/office/drawing/2014/main" id="{A28AB212-DBBD-4DEE-A45B-A974C50AD068}"/>
              </a:ext>
            </a:extLst>
          </p:cNvPr>
          <p:cNvPicPr>
            <a:picLocks noChangeAspect="1"/>
          </p:cNvPicPr>
          <p:nvPr/>
        </p:nvPicPr>
        <p:blipFill>
          <a:blip r:embed="rId3"/>
          <a:stretch>
            <a:fillRect/>
          </a:stretch>
        </p:blipFill>
        <p:spPr>
          <a:xfrm>
            <a:off x="822121" y="2904129"/>
            <a:ext cx="10603686" cy="3318936"/>
          </a:xfrm>
          <a:prstGeom prst="rect">
            <a:avLst/>
          </a:prstGeom>
        </p:spPr>
      </p:pic>
    </p:spTree>
    <p:extLst>
      <p:ext uri="{BB962C8B-B14F-4D97-AF65-F5344CB8AC3E}">
        <p14:creationId xmlns:p14="http://schemas.microsoft.com/office/powerpoint/2010/main" val="290034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57989"/>
            <a:ext cx="9601196" cy="1528010"/>
          </a:xfrm>
        </p:spPr>
        <p:txBody>
          <a:bodyPr>
            <a:normAutofit fontScale="90000"/>
          </a:bodyPr>
          <a:lstStyle/>
          <a:p>
            <a:r>
              <a:rPr lang="en-US" dirty="0">
                <a:latin typeface="Times New Roman" panose="02020603050405020304" pitchFamily="18" charset="0"/>
                <a:cs typeface="Times New Roman" panose="02020603050405020304" pitchFamily="18" charset="0"/>
              </a:rPr>
              <a:t>Act 2018-153 (HB137)</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Alabama Tax Delinquency Amnesty Act of 2018</a:t>
            </a:r>
            <a:endParaRPr lang="en-US" dirty="0"/>
          </a:p>
        </p:txBody>
      </p:sp>
      <p:sp>
        <p:nvSpPr>
          <p:cNvPr id="3" name="Content Placeholder 2"/>
          <p:cNvSpPr>
            <a:spLocks noGrp="1"/>
          </p:cNvSpPr>
          <p:nvPr>
            <p:ph idx="1"/>
          </p:nvPr>
        </p:nvSpPr>
        <p:spPr>
          <a:xfrm>
            <a:off x="1295401" y="2556932"/>
            <a:ext cx="9601196" cy="3637922"/>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Eligible: Taxpayers that </a:t>
            </a:r>
            <a:r>
              <a:rPr lang="en-US" sz="2400" b="1" dirty="0">
                <a:solidFill>
                  <a:schemeClr val="tx1"/>
                </a:solidFill>
                <a:latin typeface="Times New Roman" panose="02020603050405020304" pitchFamily="18" charset="0"/>
                <a:cs typeface="Times New Roman" panose="02020603050405020304" pitchFamily="18" charset="0"/>
              </a:rPr>
              <a:t>had not </a:t>
            </a:r>
            <a:r>
              <a:rPr lang="en-US" sz="2400" dirty="0">
                <a:solidFill>
                  <a:schemeClr val="tx1"/>
                </a:solidFill>
                <a:latin typeface="Times New Roman" panose="02020603050405020304" pitchFamily="18" charset="0"/>
                <a:cs typeface="Times New Roman" panose="02020603050405020304" pitchFamily="18" charset="0"/>
              </a:rPr>
              <a:t>been contacted by the Department of Revenue within two years of submitting an initial amnesty application</a:t>
            </a:r>
          </a:p>
          <a:p>
            <a:r>
              <a:rPr lang="en-US" sz="2400" dirty="0">
                <a:solidFill>
                  <a:schemeClr val="tx1"/>
                </a:solidFill>
                <a:latin typeface="Times New Roman" panose="02020603050405020304" pitchFamily="18" charset="0"/>
                <a:cs typeface="Times New Roman" panose="02020603050405020304" pitchFamily="18" charset="0"/>
              </a:rPr>
              <a:t>Ineligible: 1) Taxpayers that </a:t>
            </a:r>
            <a:r>
              <a:rPr lang="en-US" sz="2400" b="1" dirty="0">
                <a:solidFill>
                  <a:schemeClr val="tx1"/>
                </a:solidFill>
                <a:latin typeface="Times New Roman" panose="02020603050405020304" pitchFamily="18" charset="0"/>
                <a:cs typeface="Times New Roman" panose="02020603050405020304" pitchFamily="18" charset="0"/>
              </a:rPr>
              <a:t>had been </a:t>
            </a:r>
            <a:r>
              <a:rPr lang="en-US" sz="2400" dirty="0">
                <a:solidFill>
                  <a:schemeClr val="tx1"/>
                </a:solidFill>
                <a:latin typeface="Times New Roman" panose="02020603050405020304" pitchFamily="18" charset="0"/>
                <a:cs typeface="Times New Roman" panose="02020603050405020304" pitchFamily="18" charset="0"/>
              </a:rPr>
              <a:t>contacted by the 									  Department of Revenue </a:t>
            </a:r>
            <a:r>
              <a:rPr lang="en-US" sz="2400" b="1" i="1" dirty="0">
                <a:solidFill>
                  <a:schemeClr val="tx1"/>
                </a:solidFill>
                <a:latin typeface="Times New Roman" panose="02020603050405020304" pitchFamily="18" charset="0"/>
                <a:cs typeface="Times New Roman" panose="02020603050405020304" pitchFamily="18" charset="0"/>
              </a:rPr>
              <a:t>or</a:t>
            </a:r>
          </a:p>
          <a:p>
            <a:pPr marL="0" indent="0">
              <a:buNone/>
            </a:pPr>
            <a:r>
              <a:rPr lang="en-US" sz="2400" dirty="0">
                <a:solidFill>
                  <a:schemeClr val="tx1"/>
                </a:solidFill>
                <a:latin typeface="Times New Roman" panose="02020603050405020304" pitchFamily="18" charset="0"/>
                <a:cs typeface="Times New Roman" panose="02020603050405020304" pitchFamily="18" charset="0"/>
              </a:rPr>
              <a:t>			   2) Taxpayers who are parties to any criminal 									  investigation or criminal litigations in any court  							  of the United States or the State of Alabama.</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664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Form 20S changes</a:t>
            </a:r>
            <a:endParaRPr lang="en-US" sz="4800" dirty="0"/>
          </a:p>
        </p:txBody>
      </p:sp>
      <p:sp>
        <p:nvSpPr>
          <p:cNvPr id="3" name="Content Placeholder 2"/>
          <p:cNvSpPr>
            <a:spLocks noGrp="1"/>
          </p:cNvSpPr>
          <p:nvPr>
            <p:ph idx="1"/>
          </p:nvPr>
        </p:nvSpPr>
        <p:spPr>
          <a:xfrm>
            <a:off x="838200" y="2392680"/>
            <a:ext cx="10058398" cy="3464138"/>
          </a:xfrm>
        </p:spPr>
        <p:txBody>
          <a:bodyPr/>
          <a:lstStyle/>
          <a:p>
            <a:pPr>
              <a:buFont typeface="Arial" panose="020B0604020202020204" pitchFamily="34" charset="0"/>
              <a:buChar char="•"/>
            </a:pPr>
            <a:r>
              <a:rPr lang="en-US" b="1" dirty="0"/>
              <a:t>Removed change of address box and added Federal Audit Change box.</a:t>
            </a:r>
          </a:p>
          <a:p>
            <a:pPr marL="0" indent="0">
              <a:buNone/>
            </a:pPr>
            <a:endParaRPr lang="en-US" b="1" dirty="0"/>
          </a:p>
          <a:p>
            <a:pPr marL="0" indent="0">
              <a:buNone/>
            </a:pPr>
            <a:endParaRPr lang="en-US" dirty="0"/>
          </a:p>
        </p:txBody>
      </p:sp>
      <p:pic>
        <p:nvPicPr>
          <p:cNvPr id="9" name="Picture 8">
            <a:extLst>
              <a:ext uri="{FF2B5EF4-FFF2-40B4-BE49-F238E27FC236}">
                <a16:creationId xmlns:a16="http://schemas.microsoft.com/office/drawing/2014/main" id="{FA5D2386-DE78-441C-8989-2661F6E8E04A}"/>
              </a:ext>
            </a:extLst>
          </p:cNvPr>
          <p:cNvPicPr>
            <a:picLocks noChangeAspect="1"/>
          </p:cNvPicPr>
          <p:nvPr/>
        </p:nvPicPr>
        <p:blipFill>
          <a:blip r:embed="rId3"/>
          <a:stretch>
            <a:fillRect/>
          </a:stretch>
        </p:blipFill>
        <p:spPr>
          <a:xfrm>
            <a:off x="838200" y="2983082"/>
            <a:ext cx="10572751" cy="3236744"/>
          </a:xfrm>
          <a:prstGeom prst="rect">
            <a:avLst/>
          </a:prstGeom>
        </p:spPr>
      </p:pic>
    </p:spTree>
    <p:extLst>
      <p:ext uri="{BB962C8B-B14F-4D97-AF65-F5344CB8AC3E}">
        <p14:creationId xmlns:p14="http://schemas.microsoft.com/office/powerpoint/2010/main" val="2828658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4233-1A40-4CE2-8A06-718A2DF7F8B6}"/>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sp>
        <p:nvSpPr>
          <p:cNvPr id="6" name="Content Placeholder 5">
            <a:extLst>
              <a:ext uri="{FF2B5EF4-FFF2-40B4-BE49-F238E27FC236}">
                <a16:creationId xmlns:a16="http://schemas.microsoft.com/office/drawing/2014/main" id="{8AD87A84-A2C4-4206-946F-DFA958D156AC}"/>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97E64887-C2E6-4BF6-B348-45CAF5547474}"/>
              </a:ext>
            </a:extLst>
          </p:cNvPr>
          <p:cNvPicPr>
            <a:picLocks noChangeAspect="1"/>
          </p:cNvPicPr>
          <p:nvPr/>
        </p:nvPicPr>
        <p:blipFill>
          <a:blip r:embed="rId2"/>
          <a:stretch>
            <a:fillRect/>
          </a:stretch>
        </p:blipFill>
        <p:spPr>
          <a:xfrm>
            <a:off x="805343" y="2457974"/>
            <a:ext cx="10570129" cy="3783435"/>
          </a:xfrm>
          <a:prstGeom prst="rect">
            <a:avLst/>
          </a:prstGeom>
        </p:spPr>
      </p:pic>
    </p:spTree>
    <p:extLst>
      <p:ext uri="{BB962C8B-B14F-4D97-AF65-F5344CB8AC3E}">
        <p14:creationId xmlns:p14="http://schemas.microsoft.com/office/powerpoint/2010/main" val="22492091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C8288-C68C-48C0-BCB0-7C3C30D2A2FC}"/>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pic>
        <p:nvPicPr>
          <p:cNvPr id="4" name="Content Placeholder 3">
            <a:extLst>
              <a:ext uri="{FF2B5EF4-FFF2-40B4-BE49-F238E27FC236}">
                <a16:creationId xmlns:a16="http://schemas.microsoft.com/office/drawing/2014/main" id="{1425EE8E-82AF-47FB-9814-D275B1046B93}"/>
              </a:ext>
            </a:extLst>
          </p:cNvPr>
          <p:cNvPicPr>
            <a:picLocks noGrp="1" noChangeAspect="1"/>
          </p:cNvPicPr>
          <p:nvPr>
            <p:ph idx="1"/>
          </p:nvPr>
        </p:nvPicPr>
        <p:blipFill>
          <a:blip r:embed="rId2"/>
          <a:stretch>
            <a:fillRect/>
          </a:stretch>
        </p:blipFill>
        <p:spPr>
          <a:xfrm>
            <a:off x="2247900" y="2563813"/>
            <a:ext cx="7696200" cy="3305175"/>
          </a:xfrm>
          <a:prstGeom prst="rect">
            <a:avLst/>
          </a:prstGeom>
        </p:spPr>
      </p:pic>
    </p:spTree>
    <p:extLst>
      <p:ext uri="{BB962C8B-B14F-4D97-AF65-F5344CB8AC3E}">
        <p14:creationId xmlns:p14="http://schemas.microsoft.com/office/powerpoint/2010/main" val="17549756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sp>
        <p:nvSpPr>
          <p:cNvPr id="3" name="Content Placeholder 2"/>
          <p:cNvSpPr>
            <a:spLocks noGrp="1"/>
          </p:cNvSpPr>
          <p:nvPr>
            <p:ph idx="1"/>
          </p:nvPr>
        </p:nvSpPr>
        <p:spPr>
          <a:xfrm>
            <a:off x="827713" y="2392680"/>
            <a:ext cx="10068885" cy="3464138"/>
          </a:xfrm>
        </p:spPr>
        <p:txBody>
          <a:bodyPr/>
          <a:lstStyle/>
          <a:p>
            <a:pPr>
              <a:buFont typeface="Arial" panose="020B0604020202020204" pitchFamily="34" charset="0"/>
              <a:buChar char="•"/>
            </a:pPr>
            <a:r>
              <a:rPr lang="en-US" sz="2000" b="1" dirty="0"/>
              <a:t>Added Refundable Historic Tax Credit of 2017 to Form 20S.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495CC6DB-E1FD-424E-8AFE-201974C9BFE7}"/>
              </a:ext>
            </a:extLst>
          </p:cNvPr>
          <p:cNvPicPr>
            <a:picLocks noChangeAspect="1"/>
          </p:cNvPicPr>
          <p:nvPr/>
        </p:nvPicPr>
        <p:blipFill>
          <a:blip r:embed="rId3"/>
          <a:stretch>
            <a:fillRect/>
          </a:stretch>
        </p:blipFill>
        <p:spPr>
          <a:xfrm>
            <a:off x="827713" y="2839933"/>
            <a:ext cx="10536573" cy="3464138"/>
          </a:xfrm>
          <a:prstGeom prst="rect">
            <a:avLst/>
          </a:prstGeom>
        </p:spPr>
      </p:pic>
    </p:spTree>
    <p:extLst>
      <p:ext uri="{BB962C8B-B14F-4D97-AF65-F5344CB8AC3E}">
        <p14:creationId xmlns:p14="http://schemas.microsoft.com/office/powerpoint/2010/main" val="3432161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sp>
        <p:nvSpPr>
          <p:cNvPr id="3" name="Content Placeholder 2"/>
          <p:cNvSpPr>
            <a:spLocks noGrp="1"/>
          </p:cNvSpPr>
          <p:nvPr>
            <p:ph idx="1"/>
          </p:nvPr>
        </p:nvSpPr>
        <p:spPr>
          <a:xfrm>
            <a:off x="1295402" y="2392680"/>
            <a:ext cx="9601196" cy="3464138"/>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2E4FC614-6430-4155-9794-D58AC6BC55AB}"/>
              </a:ext>
            </a:extLst>
          </p:cNvPr>
          <p:cNvPicPr>
            <a:picLocks noChangeAspect="1"/>
          </p:cNvPicPr>
          <p:nvPr/>
        </p:nvPicPr>
        <p:blipFill>
          <a:blip r:embed="rId3"/>
          <a:stretch>
            <a:fillRect/>
          </a:stretch>
        </p:blipFill>
        <p:spPr>
          <a:xfrm>
            <a:off x="685799" y="2525086"/>
            <a:ext cx="10829925" cy="3656639"/>
          </a:xfrm>
          <a:prstGeom prst="rect">
            <a:avLst/>
          </a:prstGeom>
        </p:spPr>
      </p:pic>
    </p:spTree>
    <p:extLst>
      <p:ext uri="{BB962C8B-B14F-4D97-AF65-F5344CB8AC3E}">
        <p14:creationId xmlns:p14="http://schemas.microsoft.com/office/powerpoint/2010/main" val="25298042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76D3-97AC-4B19-B0F2-766A3D45BF8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sp>
        <p:nvSpPr>
          <p:cNvPr id="5" name="Content Placeholder 4">
            <a:extLst>
              <a:ext uri="{FF2B5EF4-FFF2-40B4-BE49-F238E27FC236}">
                <a16:creationId xmlns:a16="http://schemas.microsoft.com/office/drawing/2014/main" id="{B755DF23-191C-4BE2-AB72-2965F949BEBD}"/>
              </a:ext>
            </a:extLst>
          </p:cNvPr>
          <p:cNvSpPr>
            <a:spLocks noGrp="1"/>
          </p:cNvSpPr>
          <p:nvPr>
            <p:ph idx="1"/>
          </p:nvPr>
        </p:nvSpPr>
        <p:spPr>
          <a:xfrm>
            <a:off x="704674" y="2449585"/>
            <a:ext cx="10846965" cy="3426283"/>
          </a:xfrm>
        </p:spPr>
        <p:txBody>
          <a:bodyPr/>
          <a:lstStyle/>
          <a:p>
            <a:r>
              <a:rPr lang="en-US" b="1" dirty="0"/>
              <a:t>2017 version of Form 20S reflecting the information removed for the 2018 form year shown in previous slide. </a:t>
            </a:r>
          </a:p>
          <a:p>
            <a:endParaRPr lang="en-US" dirty="0"/>
          </a:p>
        </p:txBody>
      </p:sp>
      <p:pic>
        <p:nvPicPr>
          <p:cNvPr id="6" name="Content Placeholder 3">
            <a:extLst>
              <a:ext uri="{FF2B5EF4-FFF2-40B4-BE49-F238E27FC236}">
                <a16:creationId xmlns:a16="http://schemas.microsoft.com/office/drawing/2014/main" id="{7CD4E0D3-34AE-419F-A83C-58D978F9089C}"/>
              </a:ext>
            </a:extLst>
          </p:cNvPr>
          <p:cNvPicPr>
            <a:picLocks noChangeAspect="1"/>
          </p:cNvPicPr>
          <p:nvPr/>
        </p:nvPicPr>
        <p:blipFill>
          <a:blip r:embed="rId2"/>
          <a:stretch>
            <a:fillRect/>
          </a:stretch>
        </p:blipFill>
        <p:spPr>
          <a:xfrm>
            <a:off x="831908" y="3244442"/>
            <a:ext cx="10528184" cy="2952925"/>
          </a:xfrm>
          <a:prstGeom prst="rect">
            <a:avLst/>
          </a:prstGeom>
        </p:spPr>
      </p:pic>
    </p:spTree>
    <p:extLst>
      <p:ext uri="{BB962C8B-B14F-4D97-AF65-F5344CB8AC3E}">
        <p14:creationId xmlns:p14="http://schemas.microsoft.com/office/powerpoint/2010/main" val="1657263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2E19-2A05-4B00-999F-CF8E2550AA9F}"/>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20S changes</a:t>
            </a:r>
            <a:endParaRPr lang="en-US" dirty="0"/>
          </a:p>
        </p:txBody>
      </p:sp>
      <p:sp>
        <p:nvSpPr>
          <p:cNvPr id="6" name="Content Placeholder 5">
            <a:extLst>
              <a:ext uri="{FF2B5EF4-FFF2-40B4-BE49-F238E27FC236}">
                <a16:creationId xmlns:a16="http://schemas.microsoft.com/office/drawing/2014/main" id="{1727838C-CA37-4348-98F4-B1C646CC4844}"/>
              </a:ext>
            </a:extLst>
          </p:cNvPr>
          <p:cNvSpPr>
            <a:spLocks noGrp="1"/>
          </p:cNvSpPr>
          <p:nvPr>
            <p:ph idx="1"/>
          </p:nvPr>
        </p:nvSpPr>
        <p:spPr>
          <a:xfrm>
            <a:off x="799750" y="2516697"/>
            <a:ext cx="10096847" cy="3359171"/>
          </a:xfrm>
        </p:spPr>
        <p:txBody>
          <a:bodyPr/>
          <a:lstStyle/>
          <a:p>
            <a:r>
              <a:rPr lang="en-US" sz="2000" b="1" dirty="0"/>
              <a:t>Added additional Instructions and Keying Dots to Schedule K of Form 20S.</a:t>
            </a:r>
          </a:p>
          <a:p>
            <a:endParaRPr lang="en-US" dirty="0"/>
          </a:p>
        </p:txBody>
      </p:sp>
      <p:pic>
        <p:nvPicPr>
          <p:cNvPr id="7" name="Picture 6">
            <a:extLst>
              <a:ext uri="{FF2B5EF4-FFF2-40B4-BE49-F238E27FC236}">
                <a16:creationId xmlns:a16="http://schemas.microsoft.com/office/drawing/2014/main" id="{A674EC8E-2018-4E5E-83DD-D24EE36B5C42}"/>
              </a:ext>
            </a:extLst>
          </p:cNvPr>
          <p:cNvPicPr>
            <a:picLocks noChangeAspect="1"/>
          </p:cNvPicPr>
          <p:nvPr/>
        </p:nvPicPr>
        <p:blipFill>
          <a:blip r:embed="rId2"/>
          <a:stretch>
            <a:fillRect/>
          </a:stretch>
        </p:blipFill>
        <p:spPr>
          <a:xfrm>
            <a:off x="805343" y="2949997"/>
            <a:ext cx="10586907" cy="3038475"/>
          </a:xfrm>
          <a:prstGeom prst="rect">
            <a:avLst/>
          </a:prstGeom>
        </p:spPr>
      </p:pic>
    </p:spTree>
    <p:extLst>
      <p:ext uri="{BB962C8B-B14F-4D97-AF65-F5344CB8AC3E}">
        <p14:creationId xmlns:p14="http://schemas.microsoft.com/office/powerpoint/2010/main" val="7738514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PC changes</a:t>
            </a:r>
            <a:endParaRPr lang="en-US" sz="4800" dirty="0"/>
          </a:p>
        </p:txBody>
      </p:sp>
      <p:sp>
        <p:nvSpPr>
          <p:cNvPr id="3" name="Content Placeholder 2"/>
          <p:cNvSpPr>
            <a:spLocks noGrp="1"/>
          </p:cNvSpPr>
          <p:nvPr>
            <p:ph idx="1"/>
          </p:nvPr>
        </p:nvSpPr>
        <p:spPr>
          <a:xfrm>
            <a:off x="548640" y="2525086"/>
            <a:ext cx="11321782" cy="3331732"/>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Parts F and G of Schedule PC updated to reflect the name change to the Veterans Employment Act which was formerly known as the Heroes for Hire Tax Credit Act.</a:t>
            </a:r>
            <a:br>
              <a:rPr lang="en-US" sz="2000" b="1"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86772BE4-EFBD-41FB-874A-47B39B897B8F}"/>
              </a:ext>
            </a:extLst>
          </p:cNvPr>
          <p:cNvPicPr>
            <a:picLocks noChangeAspect="1"/>
          </p:cNvPicPr>
          <p:nvPr/>
        </p:nvPicPr>
        <p:blipFill>
          <a:blip r:embed="rId3"/>
          <a:stretch>
            <a:fillRect/>
          </a:stretch>
        </p:blipFill>
        <p:spPr>
          <a:xfrm>
            <a:off x="788565" y="3429000"/>
            <a:ext cx="10578518" cy="2586440"/>
          </a:xfrm>
          <a:prstGeom prst="rect">
            <a:avLst/>
          </a:prstGeom>
        </p:spPr>
      </p:pic>
    </p:spTree>
    <p:extLst>
      <p:ext uri="{BB962C8B-B14F-4D97-AF65-F5344CB8AC3E}">
        <p14:creationId xmlns:p14="http://schemas.microsoft.com/office/powerpoint/2010/main" val="662684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PC changes</a:t>
            </a:r>
            <a:endParaRPr lang="en-US" sz="4800" dirty="0"/>
          </a:p>
        </p:txBody>
      </p:sp>
      <p:sp>
        <p:nvSpPr>
          <p:cNvPr id="3" name="Content Placeholder 2"/>
          <p:cNvSpPr>
            <a:spLocks noGrp="1"/>
          </p:cNvSpPr>
          <p:nvPr>
            <p:ph idx="1"/>
          </p:nvPr>
        </p:nvSpPr>
        <p:spPr>
          <a:xfrm>
            <a:off x="674369" y="2390861"/>
            <a:ext cx="11196053" cy="3465957"/>
          </a:xfrm>
        </p:spPr>
        <p:txBody>
          <a:bodyPr/>
          <a:lstStyle/>
          <a:p>
            <a:r>
              <a:rPr lang="en-US" sz="2000" b="1" dirty="0">
                <a:solidFill>
                  <a:schemeClr val="tx1"/>
                </a:solidFill>
                <a:cs typeface="Times New Roman" panose="02020603050405020304" pitchFamily="18" charset="0"/>
              </a:rPr>
              <a:t>On Part F, line 1, the </a:t>
            </a:r>
            <a:r>
              <a:rPr lang="en-US" sz="2000" b="1" dirty="0"/>
              <a:t>requirement that the unemployed veteran be “Recently Deployed” will be removed for the 2018 version. The Veterans Employment Act removed this requirement. This slide reflects the 2017 version of the form to show what verbiage will be removed. The previous slide reflects the updated 2018 version. </a:t>
            </a:r>
          </a:p>
          <a:p>
            <a:pPr marL="0" indent="0">
              <a:buNone/>
            </a:pPr>
            <a:br>
              <a:rPr lang="en-US" sz="2000" b="1"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0E6B5099-E57A-43B2-A9BC-2ED7E4557DD3}"/>
              </a:ext>
            </a:extLst>
          </p:cNvPr>
          <p:cNvPicPr>
            <a:picLocks noChangeAspect="1"/>
          </p:cNvPicPr>
          <p:nvPr/>
        </p:nvPicPr>
        <p:blipFill>
          <a:blip r:embed="rId3"/>
          <a:stretch>
            <a:fillRect/>
          </a:stretch>
        </p:blipFill>
        <p:spPr>
          <a:xfrm>
            <a:off x="788669" y="3731004"/>
            <a:ext cx="10494523" cy="2398456"/>
          </a:xfrm>
          <a:prstGeom prst="rect">
            <a:avLst/>
          </a:prstGeom>
        </p:spPr>
      </p:pic>
    </p:spTree>
    <p:extLst>
      <p:ext uri="{BB962C8B-B14F-4D97-AF65-F5344CB8AC3E}">
        <p14:creationId xmlns:p14="http://schemas.microsoft.com/office/powerpoint/2010/main" val="18507726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PC changes</a:t>
            </a:r>
            <a:endParaRPr lang="en-US" sz="4800" dirty="0"/>
          </a:p>
        </p:txBody>
      </p:sp>
      <p:sp>
        <p:nvSpPr>
          <p:cNvPr id="3" name="Content Placeholder 2"/>
          <p:cNvSpPr>
            <a:spLocks noGrp="1"/>
          </p:cNvSpPr>
          <p:nvPr>
            <p:ph idx="1"/>
          </p:nvPr>
        </p:nvSpPr>
        <p:spPr>
          <a:xfrm>
            <a:off x="729843" y="2390861"/>
            <a:ext cx="10830186" cy="3465957"/>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Part H of Schedule PC updated to reflect the new Irrigation Credit </a:t>
            </a:r>
            <a:r>
              <a:rPr lang="en-US" sz="2000" b="1" dirty="0">
                <a:latin typeface="Times New Roman" panose="02020603050405020304" pitchFamily="18" charset="0"/>
                <a:cs typeface="Times New Roman" panose="02020603050405020304" pitchFamily="18" charset="0"/>
              </a:rPr>
              <a:t>Act 2017-352 effective for the 2018 form year</a:t>
            </a:r>
            <a:r>
              <a:rPr lang="en-US" sz="2000" b="1" dirty="0">
                <a:solidFill>
                  <a:schemeClr val="tx1"/>
                </a:solidFill>
                <a:latin typeface="Times New Roman" panose="02020603050405020304" pitchFamily="18" charset="0"/>
                <a:cs typeface="Times New Roman" panose="02020603050405020304" pitchFamily="18" charset="0"/>
              </a:rPr>
              <a:t>.</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br>
              <a:rPr lang="en-US"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903395A2-0F28-4FBC-9148-EE2EBA64351D}"/>
              </a:ext>
            </a:extLst>
          </p:cNvPr>
          <p:cNvPicPr>
            <a:picLocks noChangeAspect="1"/>
          </p:cNvPicPr>
          <p:nvPr/>
        </p:nvPicPr>
        <p:blipFill>
          <a:blip r:embed="rId3"/>
          <a:stretch>
            <a:fillRect/>
          </a:stretch>
        </p:blipFill>
        <p:spPr>
          <a:xfrm>
            <a:off x="838899" y="3072293"/>
            <a:ext cx="10467276" cy="3650863"/>
          </a:xfrm>
          <a:prstGeom prst="rect">
            <a:avLst/>
          </a:prstGeom>
        </p:spPr>
      </p:pic>
    </p:spTree>
    <p:extLst>
      <p:ext uri="{BB962C8B-B14F-4D97-AF65-F5344CB8AC3E}">
        <p14:creationId xmlns:p14="http://schemas.microsoft.com/office/powerpoint/2010/main" val="392772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A6B8-833A-49D7-B827-199359AE7C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356180-C8D5-4ED7-A304-3C5D31469155}"/>
              </a:ext>
            </a:extLst>
          </p:cNvPr>
          <p:cNvSpPr>
            <a:spLocks noGrp="1"/>
          </p:cNvSpPr>
          <p:nvPr>
            <p:ph idx="1"/>
          </p:nvPr>
        </p:nvSpPr>
        <p:spPr/>
        <p:txBody>
          <a:bodyPr/>
          <a:lstStyle/>
          <a:p>
            <a:endParaRPr lang="en-US"/>
          </a:p>
        </p:txBody>
      </p:sp>
      <p:pic>
        <p:nvPicPr>
          <p:cNvPr id="2050" name="Picture 1" descr="image001">
            <a:extLst>
              <a:ext uri="{FF2B5EF4-FFF2-40B4-BE49-F238E27FC236}">
                <a16:creationId xmlns:a16="http://schemas.microsoft.com/office/drawing/2014/main" id="{8CEFC80A-DCEA-434B-9AB7-354A6266C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45" y="701964"/>
            <a:ext cx="10815781"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1938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PC changes</a:t>
            </a:r>
            <a:endParaRPr lang="en-US" sz="4800" dirty="0"/>
          </a:p>
        </p:txBody>
      </p:sp>
      <p:sp>
        <p:nvSpPr>
          <p:cNvPr id="3" name="Content Placeholder 2"/>
          <p:cNvSpPr>
            <a:spLocks noGrp="1"/>
          </p:cNvSpPr>
          <p:nvPr>
            <p:ph idx="1"/>
          </p:nvPr>
        </p:nvSpPr>
        <p:spPr>
          <a:xfrm>
            <a:off x="662940" y="2423160"/>
            <a:ext cx="10233658" cy="3433658"/>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Additional instructions added to Part J of Schedule PC.</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pPr marL="0" indent="0">
              <a:buNone/>
            </a:pPr>
            <a:br>
              <a:rPr lang="en-US"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C54A421-5137-40E4-9B79-6989512A9A7C}"/>
              </a:ext>
            </a:extLst>
          </p:cNvPr>
          <p:cNvPicPr>
            <a:picLocks noChangeAspect="1"/>
          </p:cNvPicPr>
          <p:nvPr/>
        </p:nvPicPr>
        <p:blipFill>
          <a:blip r:embed="rId3"/>
          <a:stretch>
            <a:fillRect/>
          </a:stretch>
        </p:blipFill>
        <p:spPr>
          <a:xfrm>
            <a:off x="789962" y="2831331"/>
            <a:ext cx="10612075" cy="3162648"/>
          </a:xfrm>
          <a:prstGeom prst="rect">
            <a:avLst/>
          </a:prstGeom>
        </p:spPr>
      </p:pic>
    </p:spTree>
    <p:extLst>
      <p:ext uri="{BB962C8B-B14F-4D97-AF65-F5344CB8AC3E}">
        <p14:creationId xmlns:p14="http://schemas.microsoft.com/office/powerpoint/2010/main" val="32557222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PC changes</a:t>
            </a:r>
            <a:endParaRPr lang="en-US" sz="4800" dirty="0"/>
          </a:p>
        </p:txBody>
      </p:sp>
      <p:sp>
        <p:nvSpPr>
          <p:cNvPr id="3" name="Content Placeholder 2"/>
          <p:cNvSpPr>
            <a:spLocks noGrp="1"/>
          </p:cNvSpPr>
          <p:nvPr>
            <p:ph idx="1"/>
          </p:nvPr>
        </p:nvSpPr>
        <p:spPr>
          <a:xfrm>
            <a:off x="723902" y="2377439"/>
            <a:ext cx="9601196" cy="3342217"/>
          </a:xfrm>
        </p:spPr>
        <p:txBody>
          <a:bodyPr/>
          <a:lstStyle/>
          <a:p>
            <a:r>
              <a:rPr lang="en-US" sz="1600" b="1" dirty="0">
                <a:solidFill>
                  <a:schemeClr val="tx1"/>
                </a:solidFill>
                <a:latin typeface="Times New Roman" panose="02020603050405020304" pitchFamily="18" charset="0"/>
                <a:cs typeface="Times New Roman" panose="02020603050405020304" pitchFamily="18" charset="0"/>
              </a:rPr>
              <a:t>Additional instructions and Refundable Historic Tax Credit of 2017 added to Part R of Schedule PC.</a:t>
            </a:r>
            <a:br>
              <a:rPr lang="en-US" sz="1600" b="1" dirty="0">
                <a:solidFill>
                  <a:schemeClr val="tx1"/>
                </a:solidFill>
                <a:latin typeface="Times New Roman" panose="02020603050405020304" pitchFamily="18" charset="0"/>
                <a:cs typeface="Times New Roman" panose="02020603050405020304" pitchFamily="18" charset="0"/>
              </a:rPr>
            </a:br>
            <a:endParaRPr lang="en-US" sz="1600" b="1" dirty="0">
              <a:solidFill>
                <a:schemeClr val="tx1"/>
              </a:solidFill>
              <a:latin typeface="Times New Roman" panose="02020603050405020304" pitchFamily="18" charset="0"/>
              <a:cs typeface="Times New Roman" panose="02020603050405020304" pitchFamily="18" charset="0"/>
            </a:endParaRPr>
          </a:p>
          <a:p>
            <a:pPr marL="0" indent="0">
              <a:buNone/>
            </a:pPr>
            <a:br>
              <a:rPr lang="en-US"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95D23C3-3573-4A17-89CE-6A159251A64A}"/>
              </a:ext>
            </a:extLst>
          </p:cNvPr>
          <p:cNvPicPr>
            <a:picLocks noChangeAspect="1"/>
          </p:cNvPicPr>
          <p:nvPr/>
        </p:nvPicPr>
        <p:blipFill>
          <a:blip r:embed="rId3"/>
          <a:stretch>
            <a:fillRect/>
          </a:stretch>
        </p:blipFill>
        <p:spPr>
          <a:xfrm>
            <a:off x="844491" y="2769100"/>
            <a:ext cx="10503017" cy="3433658"/>
          </a:xfrm>
          <a:prstGeom prst="rect">
            <a:avLst/>
          </a:prstGeom>
        </p:spPr>
      </p:pic>
    </p:spTree>
    <p:extLst>
      <p:ext uri="{BB962C8B-B14F-4D97-AF65-F5344CB8AC3E}">
        <p14:creationId xmlns:p14="http://schemas.microsoft.com/office/powerpoint/2010/main" val="19198367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K-1 (Form 65) changes</a:t>
            </a:r>
            <a:endParaRPr lang="en-US" sz="4800" dirty="0"/>
          </a:p>
        </p:txBody>
      </p:sp>
      <p:sp>
        <p:nvSpPr>
          <p:cNvPr id="3" name="Content Placeholder 2"/>
          <p:cNvSpPr>
            <a:spLocks noGrp="1"/>
          </p:cNvSpPr>
          <p:nvPr>
            <p:ph idx="1"/>
          </p:nvPr>
        </p:nvSpPr>
        <p:spPr>
          <a:xfrm>
            <a:off x="746620" y="2399251"/>
            <a:ext cx="11072000" cy="3457567"/>
          </a:xfrm>
        </p:spPr>
        <p:txBody>
          <a:bodyPr/>
          <a:lstStyle/>
          <a:p>
            <a:r>
              <a:rPr lang="en-US" sz="1800" b="1" dirty="0">
                <a:solidFill>
                  <a:schemeClr val="tx1"/>
                </a:solidFill>
                <a:latin typeface="Times New Roman" panose="02020603050405020304" pitchFamily="18" charset="0"/>
                <a:cs typeface="Times New Roman" panose="02020603050405020304" pitchFamily="18" charset="0"/>
              </a:rPr>
              <a:t>New check boxes have been added to the Schedule K-1 (Form 65) – Summary of K-1 if Nondeductible Section 179 Deduction. </a:t>
            </a:r>
          </a:p>
          <a:p>
            <a:pPr marL="0" indent="0">
              <a:buNone/>
            </a:pP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4D7BD456-40A4-4B1E-BCB3-3D3E404A74B2}"/>
              </a:ext>
            </a:extLst>
          </p:cNvPr>
          <p:cNvPicPr>
            <a:picLocks noChangeAspect="1"/>
          </p:cNvPicPr>
          <p:nvPr/>
        </p:nvPicPr>
        <p:blipFill>
          <a:blip r:embed="rId3"/>
          <a:stretch>
            <a:fillRect/>
          </a:stretch>
        </p:blipFill>
        <p:spPr>
          <a:xfrm>
            <a:off x="883640" y="3015003"/>
            <a:ext cx="10561740" cy="3457567"/>
          </a:xfrm>
          <a:prstGeom prst="rect">
            <a:avLst/>
          </a:prstGeom>
        </p:spPr>
      </p:pic>
    </p:spTree>
    <p:extLst>
      <p:ext uri="{BB962C8B-B14F-4D97-AF65-F5344CB8AC3E}">
        <p14:creationId xmlns:p14="http://schemas.microsoft.com/office/powerpoint/2010/main" val="34545748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Schedule K-1 (Form 20S) changes</a:t>
            </a:r>
            <a:endParaRPr lang="en-US" sz="4800" dirty="0"/>
          </a:p>
        </p:txBody>
      </p:sp>
      <p:sp>
        <p:nvSpPr>
          <p:cNvPr id="3" name="Content Placeholder 2"/>
          <p:cNvSpPr>
            <a:spLocks noGrp="1"/>
          </p:cNvSpPr>
          <p:nvPr>
            <p:ph idx="1"/>
          </p:nvPr>
        </p:nvSpPr>
        <p:spPr>
          <a:xfrm>
            <a:off x="789963" y="2391854"/>
            <a:ext cx="10612073" cy="3464964"/>
          </a:xfrm>
        </p:spPr>
        <p:txBody>
          <a:bodyPr/>
          <a:lstStyle/>
          <a:p>
            <a:r>
              <a:rPr lang="en-US" sz="1800" b="1" dirty="0">
                <a:solidFill>
                  <a:schemeClr val="tx1"/>
                </a:solidFill>
                <a:latin typeface="Times New Roman" panose="02020603050405020304" pitchFamily="18" charset="0"/>
                <a:cs typeface="Times New Roman" panose="02020603050405020304" pitchFamily="18" charset="0"/>
              </a:rPr>
              <a:t>New check boxes have been added to the Schedule K-1 (Form 20S) if Nondeductible Section 179 Deduction. </a:t>
            </a:r>
          </a:p>
          <a:p>
            <a:pPr marL="0" indent="0">
              <a:buNone/>
            </a:pP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E5ED7A85-1065-4B89-9294-7222562A6CEE}"/>
              </a:ext>
            </a:extLst>
          </p:cNvPr>
          <p:cNvPicPr>
            <a:picLocks noChangeAspect="1"/>
          </p:cNvPicPr>
          <p:nvPr/>
        </p:nvPicPr>
        <p:blipFill>
          <a:blip r:embed="rId3"/>
          <a:stretch>
            <a:fillRect/>
          </a:stretch>
        </p:blipFill>
        <p:spPr>
          <a:xfrm>
            <a:off x="904263" y="2999077"/>
            <a:ext cx="10612074" cy="3464964"/>
          </a:xfrm>
          <a:prstGeom prst="rect">
            <a:avLst/>
          </a:prstGeom>
        </p:spPr>
      </p:pic>
    </p:spTree>
    <p:extLst>
      <p:ext uri="{BB962C8B-B14F-4D97-AF65-F5344CB8AC3E}">
        <p14:creationId xmlns:p14="http://schemas.microsoft.com/office/powerpoint/2010/main" val="25889240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Business Privilege Tax Form Changes </a:t>
            </a:r>
          </a:p>
        </p:txBody>
      </p:sp>
      <p:sp>
        <p:nvSpPr>
          <p:cNvPr id="3" name="Content Placeholder 2"/>
          <p:cNvSpPr>
            <a:spLocks noGrp="1"/>
          </p:cNvSpPr>
          <p:nvPr>
            <p:ph idx="1"/>
          </p:nvPr>
        </p:nvSpPr>
        <p:spPr/>
        <p:txBody>
          <a:bodyPr/>
          <a:lstStyle/>
          <a:p>
            <a:pPr marL="0" indent="0">
              <a:buNone/>
            </a:pPr>
            <a:r>
              <a:rPr lang="en-US" sz="2800" b="1" dirty="0">
                <a:solidFill>
                  <a:schemeClr val="tx1"/>
                </a:solidFill>
                <a:latin typeface="Times New Roman" panose="02020603050405020304" pitchFamily="18" charset="0"/>
                <a:cs typeface="Times New Roman" panose="02020603050405020304" pitchFamily="18" charset="0"/>
              </a:rPr>
              <a:t>Act 2017-363</a:t>
            </a:r>
          </a:p>
          <a:p>
            <a:pPr marL="0" indent="0">
              <a:buNone/>
            </a:pPr>
            <a:r>
              <a:rPr lang="en-US" sz="2800" dirty="0">
                <a:solidFill>
                  <a:schemeClr val="tx1"/>
                </a:solidFill>
                <a:latin typeface="Times New Roman" panose="02020603050405020304" pitchFamily="18" charset="0"/>
                <a:cs typeface="Times New Roman" panose="02020603050405020304" pitchFamily="18" charset="0"/>
              </a:rPr>
              <a:t>For Form Years 2018 and forward-The due dates of the BPT Returns will correspond to the due dates of the corresponding federal return.</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82639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Business Privilege Tax Form Changes </a:t>
            </a:r>
            <a:endParaRPr lang="en-US" dirty="0"/>
          </a:p>
        </p:txBody>
      </p:sp>
      <p:sp>
        <p:nvSpPr>
          <p:cNvPr id="3" name="Content Placeholder 2"/>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AL-CAR, CPT, and PPT (C-Corporations)- taxpayers will need to make sure they check the box for change in officers (if applicable).</a:t>
            </a:r>
          </a:p>
          <a:p>
            <a:endParaRPr lang="en-US" dirty="0"/>
          </a:p>
        </p:txBody>
      </p:sp>
    </p:spTree>
    <p:extLst>
      <p:ext uri="{BB962C8B-B14F-4D97-AF65-F5344CB8AC3E}">
        <p14:creationId xmlns:p14="http://schemas.microsoft.com/office/powerpoint/2010/main" val="7006408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90" y="724277"/>
            <a:ext cx="8510258" cy="1561722"/>
          </a:xfrm>
        </p:spPr>
        <p:txBody>
          <a:bodyPr>
            <a:normAutofit/>
          </a:bodyPr>
          <a:lstStyle/>
          <a:p>
            <a:pPr>
              <a:tabLst>
                <a:tab pos="2398713" algn="l"/>
              </a:tabLst>
            </a:pPr>
            <a:r>
              <a:rPr lang="en-US" sz="7200" dirty="0"/>
              <a:t>             </a:t>
            </a:r>
            <a:r>
              <a:rPr lang="en-US" sz="7200" b="1" u="sng" dirty="0">
                <a:latin typeface="Times New Roman" panose="02020603050405020304" pitchFamily="18" charset="0"/>
                <a:cs typeface="Times New Roman" panose="02020603050405020304" pitchFamily="18" charset="0"/>
              </a:rPr>
              <a:t>Refund Calls</a:t>
            </a:r>
          </a:p>
        </p:txBody>
      </p:sp>
      <p:sp>
        <p:nvSpPr>
          <p:cNvPr id="3" name="Text Placeholder 2"/>
          <p:cNvSpPr>
            <a:spLocks noGrp="1"/>
          </p:cNvSpPr>
          <p:nvPr>
            <p:ph sz="half" idx="1"/>
          </p:nvPr>
        </p:nvSpPr>
        <p:spPr/>
        <p:txBody>
          <a:bodyPr>
            <a:normAutofit/>
          </a:bodyPr>
          <a:lstStyle/>
          <a:p>
            <a:pPr>
              <a:buFont typeface="Arial" panose="020B0604020202020204" pitchFamily="34" charset="0"/>
              <a:buChar char="•"/>
            </a:pPr>
            <a:r>
              <a:rPr lang="en-US" sz="2800" dirty="0"/>
              <a:t>ADOR Website: “Where’s My Refund”</a:t>
            </a:r>
          </a:p>
          <a:p>
            <a:pPr>
              <a:buFont typeface="Arial" panose="020B0604020202020204" pitchFamily="34" charset="0"/>
              <a:buChar char="•"/>
            </a:pPr>
            <a:r>
              <a:rPr lang="en-US" sz="2800" dirty="0"/>
              <a:t> Phone: 1-855-894-7391      (voice/ keyed response ) </a:t>
            </a:r>
          </a:p>
          <a:p>
            <a:pPr>
              <a:buFont typeface="Arial" panose="020B0604020202020204" pitchFamily="34" charset="0"/>
              <a:buChar char="•"/>
            </a:pPr>
            <a:r>
              <a:rPr lang="en-US" sz="2800" dirty="0"/>
              <a:t> Call Center: (334)353-0944 or 1-800-535-9410</a:t>
            </a:r>
          </a:p>
          <a:p>
            <a:endParaRPr lang="en-US" sz="2800" dirty="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3937" y="2560320"/>
            <a:ext cx="4391525" cy="3443438"/>
          </a:xfrm>
        </p:spPr>
      </p:pic>
    </p:spTree>
    <p:extLst>
      <p:ext uri="{BB962C8B-B14F-4D97-AF65-F5344CB8AC3E}">
        <p14:creationId xmlns:p14="http://schemas.microsoft.com/office/powerpoint/2010/main" val="18327212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defRPr/>
            </a:pPr>
            <a:br>
              <a:rPr lang="en-US" b="1" u="sng" dirty="0">
                <a:solidFill>
                  <a:schemeClr val="tx1"/>
                </a:solidFill>
              </a:rPr>
            </a:br>
            <a:r>
              <a:rPr lang="en-US" sz="6000" b="1" u="sng" dirty="0">
                <a:solidFill>
                  <a:schemeClr val="tx1"/>
                </a:solidFill>
                <a:latin typeface="Times New Roman" panose="02020603050405020304" pitchFamily="18" charset="0"/>
                <a:cs typeface="Times New Roman" panose="02020603050405020304" pitchFamily="18" charset="0"/>
              </a:rPr>
              <a:t>QUESTIONS</a:t>
            </a:r>
            <a:br>
              <a:rPr lang="en-US" sz="6000" b="1" u="sng" dirty="0">
                <a:solidFill>
                  <a:schemeClr val="tx1"/>
                </a:solidFill>
                <a:latin typeface="Times New Roman" panose="02020603050405020304" pitchFamily="18" charset="0"/>
                <a:cs typeface="Times New Roman" panose="02020603050405020304" pitchFamily="18" charset="0"/>
              </a:rPr>
            </a:br>
            <a:endParaRPr lang="en-US" sz="6000" b="1" u="sng" dirty="0">
              <a:solidFill>
                <a:schemeClr val="tx1"/>
              </a:solidFill>
              <a:latin typeface="Times New Roman" panose="02020603050405020304" pitchFamily="18" charset="0"/>
              <a:cs typeface="Times New Roman" panose="02020603050405020304" pitchFamily="18" charset="0"/>
            </a:endParaRPr>
          </a:p>
        </p:txBody>
      </p:sp>
      <p:sp>
        <p:nvSpPr>
          <p:cNvPr id="53250" name="Content Placeholder 2"/>
          <p:cNvSpPr>
            <a:spLocks noGrp="1"/>
          </p:cNvSpPr>
          <p:nvPr>
            <p:ph sz="half" idx="1"/>
          </p:nvPr>
        </p:nvSpPr>
        <p:spPr>
          <a:xfrm>
            <a:off x="1412341" y="2204185"/>
            <a:ext cx="5214796" cy="4042611"/>
          </a:xfrm>
        </p:spPr>
        <p:txBody>
          <a:bodyPr>
            <a:normAutofit fontScale="77500" lnSpcReduction="20000"/>
          </a:bodyPr>
          <a:lstStyle/>
          <a:p>
            <a:pPr eaLnBrk="1" hangingPunct="1">
              <a:defRPr/>
            </a:pPr>
            <a:endParaRPr lang="en-US" sz="2000" b="1" dirty="0">
              <a:solidFill>
                <a:schemeClr val="tx1"/>
              </a:solidFill>
            </a:endParaRP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Business Privilege Tax 334-353-7923</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Certificate of Compliance 334 -242-1189</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Corporate Income Tax 334-353-7943</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Individual Income Tax:</a:t>
            </a:r>
          </a:p>
          <a:p>
            <a:pPr marL="628650" eaLnBrk="1" hangingPunct="1">
              <a:buFont typeface="Wingdings" panose="05000000000000000000" pitchFamily="2" charset="2"/>
              <a:buChar char="Ø"/>
              <a:defRPr/>
            </a:pPr>
            <a:r>
              <a:rPr lang="en-US" sz="2000" b="1" dirty="0">
                <a:solidFill>
                  <a:schemeClr val="tx1"/>
                </a:solidFill>
                <a:latin typeface="Times New Roman" panose="02020603050405020304" pitchFamily="18" charset="0"/>
                <a:cs typeface="Times New Roman" panose="02020603050405020304" pitchFamily="18" charset="0"/>
              </a:rPr>
              <a:t>Examination Unit 334-353-0602</a:t>
            </a:r>
          </a:p>
          <a:p>
            <a:pPr marL="628650" eaLnBrk="1" hangingPunct="1">
              <a:buFont typeface="Wingdings" panose="05000000000000000000" pitchFamily="2" charset="2"/>
              <a:buChar char="Ø"/>
              <a:defRPr/>
            </a:pPr>
            <a:r>
              <a:rPr lang="en-US" sz="2000" b="1" dirty="0">
                <a:solidFill>
                  <a:schemeClr val="tx1"/>
                </a:solidFill>
                <a:latin typeface="Times New Roman" panose="02020603050405020304" pitchFamily="18" charset="0"/>
                <a:cs typeface="Times New Roman" panose="02020603050405020304" pitchFamily="18" charset="0"/>
              </a:rPr>
              <a:t>Compliance Unit   334-353-9770</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Pass Through Entity 334-242-1033</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Special Audit and Compliance:</a:t>
            </a:r>
          </a:p>
          <a:p>
            <a:pPr marL="628650" eaLnBrk="1" hangingPunct="1">
              <a:buFont typeface="Wingdings" panose="05000000000000000000" pitchFamily="2" charset="2"/>
              <a:buChar char="Ø"/>
              <a:defRPr/>
            </a:pPr>
            <a:r>
              <a:rPr lang="en-US" sz="2000" b="1" dirty="0">
                <a:solidFill>
                  <a:schemeClr val="tx1"/>
                </a:solidFill>
                <a:latin typeface="Times New Roman" panose="02020603050405020304" pitchFamily="18" charset="0"/>
                <a:cs typeface="Times New Roman" panose="02020603050405020304" pitchFamily="18" charset="0"/>
              </a:rPr>
              <a:t>Non-Filer Group 334-242-1511</a:t>
            </a:r>
          </a:p>
          <a:p>
            <a:pPr marL="628650" eaLnBrk="1" hangingPunct="1">
              <a:buFont typeface="Wingdings" panose="05000000000000000000" pitchFamily="2" charset="2"/>
              <a:buChar char="Ø"/>
              <a:defRPr/>
            </a:pPr>
            <a:r>
              <a:rPr lang="en-US" sz="2000" b="1" dirty="0">
                <a:solidFill>
                  <a:schemeClr val="tx1"/>
                </a:solidFill>
                <a:latin typeface="Times New Roman" panose="02020603050405020304" pitchFamily="18" charset="0"/>
                <a:cs typeface="Times New Roman" panose="02020603050405020304" pitchFamily="18" charset="0"/>
              </a:rPr>
              <a:t>CP 2000 334-242-1940</a:t>
            </a:r>
          </a:p>
          <a:p>
            <a:pPr eaLnBrk="1" hangingPunct="1">
              <a:defRPr/>
            </a:pPr>
            <a:r>
              <a:rPr lang="en-US" sz="2000" b="1" dirty="0">
                <a:solidFill>
                  <a:schemeClr val="tx1"/>
                </a:solidFill>
                <a:latin typeface="Times New Roman" panose="02020603050405020304" pitchFamily="18" charset="0"/>
                <a:cs typeface="Times New Roman" panose="02020603050405020304" pitchFamily="18" charset="0"/>
              </a:rPr>
              <a:t>Withholding Tax  334-242-1300</a:t>
            </a:r>
          </a:p>
          <a:p>
            <a:pPr eaLnBrk="1" hangingPunct="1">
              <a:defRPr/>
            </a:pPr>
            <a:endParaRPr lang="en-US" sz="1800" dirty="0">
              <a:solidFill>
                <a:schemeClr val="tx1"/>
              </a:solidFill>
            </a:endParaRPr>
          </a:p>
          <a:p>
            <a:pPr marL="0" indent="0">
              <a:buNone/>
              <a:defRPr/>
            </a:pPr>
            <a:endParaRPr lang="en-US" sz="1800" dirty="0">
              <a:solidFill>
                <a:schemeClr val="tx1"/>
              </a:solidFill>
            </a:endParaRPr>
          </a:p>
          <a:p>
            <a:pPr marL="0" indent="0">
              <a:buNone/>
              <a:defRPr/>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98632" y="2466474"/>
            <a:ext cx="2875547" cy="3780322"/>
          </a:xfrm>
        </p:spPr>
      </p:pic>
    </p:spTree>
    <p:extLst>
      <p:ext uri="{BB962C8B-B14F-4D97-AF65-F5344CB8AC3E}">
        <p14:creationId xmlns:p14="http://schemas.microsoft.com/office/powerpoint/2010/main" val="9028206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1"/>
          <p:cNvSpPr>
            <a:spLocks noGrp="1"/>
          </p:cNvSpPr>
          <p:nvPr>
            <p:ph type="title"/>
          </p:nvPr>
        </p:nvSpPr>
        <p:spPr/>
        <p:txBody>
          <a:bodyPr>
            <a:normAutofit/>
          </a:bodyPr>
          <a:lstStyle/>
          <a:p>
            <a:pPr eaLnBrk="1" hangingPunct="1"/>
            <a:r>
              <a:rPr lang="en-US" altLang="en-US" sz="5400" b="1" u="sng" dirty="0">
                <a:latin typeface="Times New Roman" panose="02020603050405020304" pitchFamily="18" charset="0"/>
                <a:cs typeface="Times New Roman" panose="02020603050405020304" pitchFamily="18" charset="0"/>
              </a:rPr>
              <a:t>Comments?</a:t>
            </a:r>
          </a:p>
        </p:txBody>
      </p:sp>
      <p:sp>
        <p:nvSpPr>
          <p:cNvPr id="53250" name="Content Placeholder 2"/>
          <p:cNvSpPr>
            <a:spLocks noGrp="1"/>
          </p:cNvSpPr>
          <p:nvPr>
            <p:ph sz="half" idx="1"/>
          </p:nvPr>
        </p:nvSpPr>
        <p:spPr/>
        <p:txBody>
          <a:bodyPr>
            <a:normAutofit fontScale="92500" lnSpcReduction="10000"/>
          </a:bodyPr>
          <a:lstStyle/>
          <a:p>
            <a:pPr eaLnBrk="1" hangingPunct="1">
              <a:defRPr/>
            </a:pPr>
            <a:endParaRPr lang="en-US" sz="2000" b="1" dirty="0">
              <a:solidFill>
                <a:schemeClr val="tx1"/>
              </a:solidFill>
            </a:endParaRPr>
          </a:p>
          <a:p>
            <a:pPr>
              <a:defRPr/>
            </a:pPr>
            <a:r>
              <a:rPr lang="en-US" sz="2200" b="1" dirty="0">
                <a:solidFill>
                  <a:schemeClr val="tx1"/>
                </a:solidFill>
                <a:latin typeface="Times New Roman" panose="02020603050405020304" pitchFamily="18" charset="0"/>
                <a:cs typeface="Times New Roman" panose="02020603050405020304" pitchFamily="18" charset="0"/>
              </a:rPr>
              <a:t>Lynn Schoener</a:t>
            </a:r>
          </a:p>
          <a:p>
            <a:pPr>
              <a:defRPr/>
            </a:pPr>
            <a:r>
              <a:rPr lang="en-US" sz="2200" b="1" u="sng" dirty="0">
                <a:solidFill>
                  <a:schemeClr val="tx1"/>
                </a:solidFill>
                <a:latin typeface="Times New Roman" panose="02020603050405020304" pitchFamily="18" charset="0"/>
                <a:cs typeface="Times New Roman" panose="02020603050405020304" pitchFamily="18" charset="0"/>
              </a:rPr>
              <a:t>lynn.schoener@revenue.alabama.gov</a:t>
            </a:r>
          </a:p>
          <a:p>
            <a:pPr>
              <a:defRPr/>
            </a:pPr>
            <a:r>
              <a:rPr lang="en-US" sz="2200" b="1" dirty="0">
                <a:solidFill>
                  <a:schemeClr val="tx1"/>
                </a:solidFill>
                <a:latin typeface="Times New Roman" panose="02020603050405020304" pitchFamily="18" charset="0"/>
                <a:cs typeface="Times New Roman" panose="02020603050405020304" pitchFamily="18" charset="0"/>
              </a:rPr>
              <a:t>(334) 353-8045</a:t>
            </a:r>
          </a:p>
          <a:p>
            <a:pPr marL="0" indent="0" eaLnBrk="1" hangingPunct="1">
              <a:buNone/>
              <a:defRPr/>
            </a:pPr>
            <a:endParaRPr lang="en-US" sz="2200" b="1"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200" b="1" dirty="0">
                <a:solidFill>
                  <a:schemeClr val="tx1"/>
                </a:solidFill>
                <a:latin typeface="Times New Roman" panose="02020603050405020304" pitchFamily="18" charset="0"/>
                <a:cs typeface="Times New Roman" panose="02020603050405020304" pitchFamily="18" charset="0"/>
              </a:rPr>
              <a:t>Andrea Wyatt</a:t>
            </a:r>
          </a:p>
          <a:p>
            <a:pPr>
              <a:defRPr/>
            </a:pPr>
            <a:r>
              <a:rPr lang="en-US" sz="2200" b="1" u="sng" dirty="0">
                <a:solidFill>
                  <a:schemeClr val="tx1"/>
                </a:solidFill>
                <a:latin typeface="Times New Roman" panose="02020603050405020304" pitchFamily="18" charset="0"/>
                <a:cs typeface="Times New Roman" panose="02020603050405020304" pitchFamily="18" charset="0"/>
              </a:rPr>
              <a:t>andrea.wyatt@revenue.alabama.gov</a:t>
            </a:r>
          </a:p>
          <a:p>
            <a:pPr eaLnBrk="1" hangingPunct="1">
              <a:defRPr/>
            </a:pPr>
            <a:r>
              <a:rPr lang="en-US" sz="2200" b="1" dirty="0">
                <a:solidFill>
                  <a:schemeClr val="tx1"/>
                </a:solidFill>
                <a:latin typeface="Times New Roman" panose="02020603050405020304" pitchFamily="18" charset="0"/>
                <a:cs typeface="Times New Roman" panose="02020603050405020304" pitchFamily="18" charset="0"/>
              </a:rPr>
              <a:t>(334) 353-9447</a:t>
            </a:r>
          </a:p>
          <a:p>
            <a:pPr marL="0" indent="0">
              <a:buNone/>
              <a:defRPr/>
            </a:pPr>
            <a:endParaRPr lang="en-US" sz="1800" dirty="0">
              <a:solidFill>
                <a:schemeClr val="tx1"/>
              </a:solidFill>
            </a:endParaRPr>
          </a:p>
          <a:p>
            <a:pPr marL="0" indent="0">
              <a:buNone/>
              <a:defRPr/>
            </a:pP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9840" y="2966751"/>
            <a:ext cx="4556758" cy="2563176"/>
          </a:xfrm>
        </p:spPr>
      </p:pic>
    </p:spTree>
    <p:extLst>
      <p:ext uri="{BB962C8B-B14F-4D97-AF65-F5344CB8AC3E}">
        <p14:creationId xmlns:p14="http://schemas.microsoft.com/office/powerpoint/2010/main" val="86532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1311" y="3612528"/>
            <a:ext cx="9161191" cy="1029141"/>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2018-194 (HB83)</a:t>
            </a:r>
            <a:br>
              <a:rPr lang="en-US" b="1" dirty="0"/>
            </a:br>
            <a:br>
              <a:rPr lang="en-US" dirty="0"/>
            </a:br>
            <a:r>
              <a:rPr lang="en-US" b="1" dirty="0">
                <a:latin typeface="Times New Roman" panose="02020603050405020304" pitchFamily="18" charset="0"/>
                <a:cs typeface="Times New Roman" panose="02020603050405020304" pitchFamily="18" charset="0"/>
              </a:rPr>
              <a:t>Veterans Employment Act</a:t>
            </a:r>
            <a:endParaRPr lang="en-US" b="1"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5259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8222"/>
          </a:xfrm>
        </p:spPr>
        <p:txBody>
          <a:bodyPr>
            <a:normAutofit fontScale="90000"/>
          </a:bodyPr>
          <a:lstStyle/>
          <a:p>
            <a:r>
              <a:rPr lang="en-US" b="1" dirty="0">
                <a:latin typeface="Times New Roman" panose="02020603050405020304" pitchFamily="18" charset="0"/>
                <a:cs typeface="Times New Roman" panose="02020603050405020304" pitchFamily="18" charset="0"/>
              </a:rPr>
              <a:t>Act 2018-194 (HB83)</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Veterans Employment Act</a:t>
            </a:r>
          </a:p>
        </p:txBody>
      </p:sp>
      <p:sp>
        <p:nvSpPr>
          <p:cNvPr id="3" name="Content Placeholder 2"/>
          <p:cNvSpPr>
            <a:spLocks noGrp="1"/>
          </p:cNvSpPr>
          <p:nvPr>
            <p:ph idx="1"/>
          </p:nvPr>
        </p:nvSpPr>
        <p:spPr>
          <a:xfrm>
            <a:off x="1258331" y="1853247"/>
            <a:ext cx="9601196" cy="4374557"/>
          </a:xfrm>
        </p:spPr>
        <p:txBody>
          <a:bodyPr>
            <a:normAutofit fontScale="92500" lnSpcReduction="20000"/>
          </a:bodyPr>
          <a:lstStyle/>
          <a:p>
            <a:endParaRPr lang="en-US" sz="2600" dirty="0">
              <a:solidFill>
                <a:schemeClr val="tx1"/>
              </a:solidFill>
              <a:latin typeface="Times New Roman" panose="02020603050405020304" pitchFamily="18" charset="0"/>
              <a:cs typeface="Times New Roman" panose="02020603050405020304" pitchFamily="18" charset="0"/>
            </a:endParaRPr>
          </a:p>
          <a:p>
            <a:endParaRPr lang="en-US" sz="260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sz="2600" dirty="0">
                <a:solidFill>
                  <a:schemeClr val="tx1"/>
                </a:solidFill>
                <a:latin typeface="Times New Roman" panose="02020603050405020304" pitchFamily="18" charset="0"/>
                <a:cs typeface="Times New Roman" panose="02020603050405020304" pitchFamily="18" charset="0"/>
              </a:rPr>
              <a:t>Act 2018-194 amends Code Section 40-18-320 to rename the Heroes for Hire Tax Credit Act of 2012 the Veterans Employment Act. </a:t>
            </a:r>
          </a:p>
          <a:p>
            <a:r>
              <a:rPr lang="en-US" sz="2600" dirty="0">
                <a:solidFill>
                  <a:schemeClr val="tx1"/>
                </a:solidFill>
                <a:latin typeface="Times New Roman" panose="02020603050405020304" pitchFamily="18" charset="0"/>
                <a:cs typeface="Times New Roman" panose="02020603050405020304" pitchFamily="18" charset="0"/>
              </a:rPr>
              <a:t>Act 2018-194 removes the requirement that the veteran have been discharged from active duty service within two years of the hire date to promote the hiring of unemployed veterans. This credit was previously only available to employers hiring a “recently deployed unemployed veteran” who was hired within two years of discharge from service. </a:t>
            </a:r>
          </a:p>
          <a:p>
            <a:r>
              <a:rPr lang="en-US" sz="2600" dirty="0">
                <a:solidFill>
                  <a:schemeClr val="tx1"/>
                </a:solidFill>
                <a:latin typeface="Times New Roman" panose="02020603050405020304" pitchFamily="18" charset="0"/>
                <a:cs typeface="Times New Roman" panose="02020603050405020304" pitchFamily="18" charset="0"/>
              </a:rPr>
              <a:t>The credit is $1,000 per qualifying employee hired if all the requirements of the Act are met.</a:t>
            </a:r>
          </a:p>
          <a:p>
            <a:endParaRPr lang="en-US" sz="2600" dirty="0">
              <a:solidFill>
                <a:schemeClr val="tx1"/>
              </a:solidFill>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Act 2018-194 (HB83)</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Veterans Employment Act</a:t>
            </a:r>
            <a:endParaRPr lang="en-US" dirty="0"/>
          </a:p>
        </p:txBody>
      </p:sp>
      <p:sp>
        <p:nvSpPr>
          <p:cNvPr id="3" name="Content Placeholder 2"/>
          <p:cNvSpPr>
            <a:spLocks noGrp="1"/>
          </p:cNvSpPr>
          <p:nvPr>
            <p:ph idx="1"/>
          </p:nvPr>
        </p:nvSpPr>
        <p:spPr>
          <a:xfrm>
            <a:off x="813733" y="2400300"/>
            <a:ext cx="10435904" cy="4051300"/>
          </a:xfrm>
        </p:spPr>
        <p:txBody>
          <a:bodyPr>
            <a:normAutofit/>
          </a:bodyPr>
          <a:lstStyle/>
          <a:p>
            <a:r>
              <a:rPr lang="en-US" sz="2200" dirty="0">
                <a:latin typeface="Times New Roman" panose="02020603050405020304" pitchFamily="18" charset="0"/>
                <a:cs typeface="Times New Roman" panose="02020603050405020304" pitchFamily="18" charset="0"/>
              </a:rPr>
              <a:t>In addition to meeting the requirements of either the Full Employment Act of 2011 or the Alabama Small Business and Agribusiness Jobs Act, Act 2018-194 added the following additional requirements for each new hire:  </a:t>
            </a:r>
          </a:p>
          <a:p>
            <a:pPr marL="1257300" indent="-342900">
              <a:buFont typeface="Wingdings" panose="05000000000000000000" pitchFamily="2" charset="2"/>
              <a:buChar char="Ø"/>
            </a:pPr>
            <a:r>
              <a:rPr lang="en-US" sz="2100" dirty="0">
                <a:latin typeface="Times New Roman" panose="02020603050405020304" pitchFamily="18" charset="0"/>
                <a:cs typeface="Times New Roman" panose="02020603050405020304" pitchFamily="18" charset="0"/>
              </a:rPr>
              <a:t>Employee must be an unemployed </a:t>
            </a:r>
            <a:r>
              <a:rPr lang="en-US" sz="2100" dirty="0">
                <a:solidFill>
                  <a:schemeClr val="tx1"/>
                </a:solidFill>
                <a:latin typeface="Times New Roman" panose="02020603050405020304" pitchFamily="18" charset="0"/>
                <a:cs typeface="Times New Roman" panose="02020603050405020304" pitchFamily="18" charset="0"/>
              </a:rPr>
              <a:t>combat veteran with an honorable discharge or any unemployed veteran with a general or honorable discharge who was an Alabama resident upon entry into the service</a:t>
            </a:r>
            <a:endParaRPr lang="en-US" sz="2100" dirty="0">
              <a:latin typeface="Times New Roman" panose="02020603050405020304" pitchFamily="18" charset="0"/>
              <a:cs typeface="Times New Roman" panose="02020603050405020304" pitchFamily="18" charset="0"/>
            </a:endParaRPr>
          </a:p>
          <a:p>
            <a:pPr marL="1257300" indent="-342900">
              <a:buFont typeface="Wingdings" panose="05000000000000000000" pitchFamily="2" charset="2"/>
              <a:buChar char="Ø"/>
            </a:pPr>
            <a:r>
              <a:rPr lang="en-US" sz="2100" dirty="0">
                <a:latin typeface="Times New Roman" panose="02020603050405020304" pitchFamily="18" charset="0"/>
                <a:cs typeface="Times New Roman" panose="02020603050405020304" pitchFamily="18" charset="0"/>
              </a:rPr>
              <a:t>Each qualifying new hire must be a full-time position paying at least $14 per hour</a:t>
            </a:r>
          </a:p>
          <a:p>
            <a:pPr marL="1257300" indent="-342900">
              <a:buFont typeface="Wingdings" panose="05000000000000000000" pitchFamily="2" charset="2"/>
              <a:buChar char="Ø"/>
            </a:pPr>
            <a:r>
              <a:rPr lang="en-US" sz="2100" dirty="0">
                <a:latin typeface="Times New Roman" panose="02020603050405020304" pitchFamily="18" charset="0"/>
                <a:cs typeface="Times New Roman" panose="02020603050405020304" pitchFamily="18" charset="0"/>
              </a:rPr>
              <a:t>Job location and duties must be predominantly in Alabama</a:t>
            </a:r>
          </a:p>
          <a:p>
            <a:pPr marL="1257300" indent="-342900">
              <a:buFont typeface="Wingdings" panose="05000000000000000000" pitchFamily="2" charset="2"/>
              <a:buChar char="Ø"/>
            </a:pPr>
            <a:r>
              <a:rPr lang="en-US" sz="2100" dirty="0">
                <a:latin typeface="Times New Roman" panose="02020603050405020304" pitchFamily="18" charset="0"/>
                <a:cs typeface="Times New Roman" panose="02020603050405020304" pitchFamily="18" charset="0"/>
              </a:rPr>
              <a:t>Employee must complete 12 months of consecutive employment</a:t>
            </a:r>
          </a:p>
        </p:txBody>
      </p:sp>
    </p:spTree>
    <p:extLst>
      <p:ext uri="{BB962C8B-B14F-4D97-AF65-F5344CB8AC3E}">
        <p14:creationId xmlns:p14="http://schemas.microsoft.com/office/powerpoint/2010/main" val="3856957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2666198"/>
            <a:ext cx="8614610" cy="2598821"/>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2018-232 (SB76)</a:t>
            </a:r>
            <a:br>
              <a:rPr lang="en-US" b="1" dirty="0"/>
            </a:br>
            <a:br>
              <a:rPr lang="en-US" dirty="0"/>
            </a:br>
            <a:r>
              <a:rPr lang="en-US" sz="4900" b="1" dirty="0">
                <a:latin typeface="Times New Roman" panose="02020603050405020304" pitchFamily="18" charset="0"/>
                <a:cs typeface="Times New Roman" panose="02020603050405020304" pitchFamily="18" charset="0"/>
              </a:rPr>
              <a:t>Standard Deduction Increase</a:t>
            </a:r>
            <a:br>
              <a:rPr lang="en-US" sz="4900" b="1" dirty="0">
                <a:latin typeface="Times New Roman" panose="02020603050405020304" pitchFamily="18" charset="0"/>
                <a:cs typeface="Times New Roman" panose="02020603050405020304" pitchFamily="18" charset="0"/>
              </a:rPr>
            </a:br>
            <a:r>
              <a:rPr lang="en-US" sz="4900" b="1" dirty="0">
                <a:latin typeface="Times New Roman" panose="02020603050405020304" pitchFamily="18" charset="0"/>
                <a:cs typeface="Times New Roman" panose="02020603050405020304" pitchFamily="18" charset="0"/>
              </a:rPr>
              <a:t>Foreign Income Exclusion</a:t>
            </a:r>
            <a:endParaRPr lang="en-US" sz="4900" b="1"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3654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7674"/>
            <a:ext cx="9601196" cy="1648325"/>
          </a:xfrm>
        </p:spPr>
        <p:txBody>
          <a:bodyPr>
            <a:normAutofit fontScale="90000"/>
          </a:bodyPr>
          <a:lstStyle/>
          <a:p>
            <a:r>
              <a:rPr lang="en-US" b="1" dirty="0">
                <a:latin typeface="Times New Roman" panose="02020603050405020304" pitchFamily="18" charset="0"/>
                <a:cs typeface="Times New Roman" panose="02020603050405020304" pitchFamily="18" charset="0"/>
              </a:rPr>
              <a:t>Act 2018-232 (SB76)</a:t>
            </a:r>
            <a:br>
              <a:rPr lang="en-US" b="1" dirty="0"/>
            </a:br>
            <a:r>
              <a:rPr lang="en-US" b="1" dirty="0">
                <a:latin typeface="Times New Roman" panose="02020603050405020304" pitchFamily="18" charset="0"/>
                <a:cs typeface="Times New Roman" panose="02020603050405020304" pitchFamily="18" charset="0"/>
              </a:rPr>
              <a:t>Standard Deduction Increase</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Foreign Income Exclusion</a:t>
            </a:r>
            <a:endParaRPr lang="en-US" b="1" dirty="0"/>
          </a:p>
        </p:txBody>
      </p:sp>
      <p:sp>
        <p:nvSpPr>
          <p:cNvPr id="3" name="Content Placeholder 2"/>
          <p:cNvSpPr>
            <a:spLocks noGrp="1"/>
          </p:cNvSpPr>
          <p:nvPr>
            <p:ph idx="1"/>
          </p:nvPr>
        </p:nvSpPr>
        <p:spPr>
          <a:xfrm>
            <a:off x="746620" y="2435193"/>
            <a:ext cx="10813409" cy="4177364"/>
          </a:xfrm>
        </p:spPr>
        <p:txBody>
          <a:bodyPr>
            <a:normAutofit fontScale="85000" lnSpcReduction="10000"/>
          </a:bodyPr>
          <a:lstStyle/>
          <a:p>
            <a:pPr>
              <a:lnSpc>
                <a:spcPct val="120000"/>
              </a:lnSpc>
              <a:buFont typeface="Arial" panose="020B0604020202020204" pitchFamily="34" charset="0"/>
              <a:buChar char="•"/>
            </a:pPr>
            <a:r>
              <a:rPr lang="en-US" sz="2600" dirty="0">
                <a:solidFill>
                  <a:schemeClr val="tx1"/>
                </a:solidFill>
                <a:latin typeface="Times New Roman" panose="02020603050405020304" pitchFamily="18" charset="0"/>
                <a:cs typeface="Times New Roman" panose="02020603050405020304" pitchFamily="18" charset="0"/>
              </a:rPr>
              <a:t>Act 2018-232 amends Code Section 40-18-15 to increase the maximum standard deduction income range and amends Code Section 40-18-19 to allow a foreign income exclusion. </a:t>
            </a:r>
          </a:p>
          <a:p>
            <a:pPr>
              <a:lnSpc>
                <a:spcPct val="120000"/>
              </a:lnSpc>
              <a:buFont typeface="Arial" panose="020B0604020202020204" pitchFamily="34" charset="0"/>
              <a:buChar char="•"/>
            </a:pPr>
            <a:r>
              <a:rPr lang="en-US" sz="2600" dirty="0">
                <a:solidFill>
                  <a:schemeClr val="tx1"/>
                </a:solidFill>
                <a:latin typeface="Times New Roman" panose="02020603050405020304" pitchFamily="18" charset="0"/>
                <a:cs typeface="Times New Roman" panose="02020603050405020304" pitchFamily="18" charset="0"/>
              </a:rPr>
              <a:t>For tax years </a:t>
            </a:r>
            <a:r>
              <a:rPr lang="en-US" sz="2600" b="1" dirty="0">
                <a:solidFill>
                  <a:schemeClr val="tx1"/>
                </a:solidFill>
                <a:latin typeface="Times New Roman" panose="02020603050405020304" pitchFamily="18" charset="0"/>
                <a:cs typeface="Times New Roman" panose="02020603050405020304" pitchFamily="18" charset="0"/>
              </a:rPr>
              <a:t>2019</a:t>
            </a:r>
            <a:r>
              <a:rPr lang="en-US" sz="2600" dirty="0">
                <a:solidFill>
                  <a:schemeClr val="tx1"/>
                </a:solidFill>
                <a:latin typeface="Times New Roman" panose="02020603050405020304" pitchFamily="18" charset="0"/>
                <a:cs typeface="Times New Roman" panose="02020603050405020304" pitchFamily="18" charset="0"/>
              </a:rPr>
              <a:t> and forward, the maximum optional standard deduction income range for each filing status shall be increased before the deduction tapers off as follows:</a:t>
            </a:r>
          </a:p>
          <a:p>
            <a:pPr marL="517525" indent="-180975">
              <a:lnSpc>
                <a:spcPct val="120000"/>
              </a:lnSpc>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 Married Filing Jointly – from $20,000 to $23,000 - </a:t>
            </a:r>
            <a:r>
              <a:rPr lang="en-US" sz="2600" u="sng" dirty="0">
                <a:solidFill>
                  <a:schemeClr val="tx1"/>
                </a:solidFill>
                <a:latin typeface="Times New Roman" panose="02020603050405020304" pitchFamily="18" charset="0"/>
                <a:cs typeface="Times New Roman" panose="02020603050405020304" pitchFamily="18" charset="0"/>
              </a:rPr>
              <a:t>$7500 less $175 per $500 of GI</a:t>
            </a:r>
            <a:endParaRPr lang="en-US" sz="2600" dirty="0">
              <a:solidFill>
                <a:schemeClr val="tx1"/>
              </a:solidFill>
              <a:latin typeface="Times New Roman" panose="02020603050405020304" pitchFamily="18" charset="0"/>
              <a:cs typeface="Times New Roman" panose="02020603050405020304" pitchFamily="18" charset="0"/>
            </a:endParaRPr>
          </a:p>
          <a:p>
            <a:pPr marL="517525" indent="-180975">
              <a:lnSpc>
                <a:spcPct val="120000"/>
              </a:lnSpc>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 Married Filing Separately – from $10,000 to $10,500 - </a:t>
            </a:r>
            <a:r>
              <a:rPr lang="en-US" sz="2600" u="sng" dirty="0">
                <a:solidFill>
                  <a:schemeClr val="tx1"/>
                </a:solidFill>
                <a:latin typeface="Times New Roman" panose="02020603050405020304" pitchFamily="18" charset="0"/>
                <a:cs typeface="Times New Roman" panose="02020603050405020304" pitchFamily="18" charset="0"/>
              </a:rPr>
              <a:t>$3750 less $88 per $250 of GI</a:t>
            </a:r>
            <a:r>
              <a:rPr lang="en-US" sz="2600" dirty="0">
                <a:solidFill>
                  <a:schemeClr val="tx1"/>
                </a:solidFill>
                <a:latin typeface="Times New Roman" panose="02020603050405020304" pitchFamily="18" charset="0"/>
                <a:cs typeface="Times New Roman" panose="02020603050405020304" pitchFamily="18" charset="0"/>
              </a:rPr>
              <a:t> </a:t>
            </a:r>
          </a:p>
          <a:p>
            <a:pPr marL="517525" indent="-180975">
              <a:lnSpc>
                <a:spcPct val="120000"/>
              </a:lnSpc>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 Filing Head of Family - from $20,000 to $23,000 - </a:t>
            </a:r>
            <a:r>
              <a:rPr lang="en-US" sz="2600" u="sng" dirty="0">
                <a:solidFill>
                  <a:schemeClr val="tx1"/>
                </a:solidFill>
                <a:latin typeface="Times New Roman" panose="02020603050405020304" pitchFamily="18" charset="0"/>
                <a:cs typeface="Times New Roman" panose="02020603050405020304" pitchFamily="18" charset="0"/>
              </a:rPr>
              <a:t>$4700 less $135 per $500 of GI</a:t>
            </a:r>
            <a:endParaRPr lang="en-US" sz="2600" dirty="0">
              <a:solidFill>
                <a:schemeClr val="tx1"/>
              </a:solidFill>
              <a:latin typeface="Times New Roman" panose="02020603050405020304" pitchFamily="18" charset="0"/>
              <a:cs typeface="Times New Roman" panose="02020603050405020304" pitchFamily="18" charset="0"/>
            </a:endParaRPr>
          </a:p>
          <a:p>
            <a:pPr marL="517525" indent="-180975">
              <a:lnSpc>
                <a:spcPct val="120000"/>
              </a:lnSpc>
              <a:buFont typeface="Wingdings" panose="05000000000000000000" pitchFamily="2" charset="2"/>
              <a:buChar char="Ø"/>
            </a:pPr>
            <a:r>
              <a:rPr lang="en-US" sz="2600" dirty="0">
                <a:solidFill>
                  <a:schemeClr val="tx1"/>
                </a:solidFill>
                <a:latin typeface="Times New Roman" panose="02020603050405020304" pitchFamily="18" charset="0"/>
                <a:cs typeface="Times New Roman" panose="02020603050405020304" pitchFamily="18" charset="0"/>
              </a:rPr>
              <a:t> Filing Single – from $20,000 to $23,000 - </a:t>
            </a:r>
            <a:r>
              <a:rPr lang="en-US" sz="2600" u="sng" dirty="0">
                <a:solidFill>
                  <a:schemeClr val="tx1"/>
                </a:solidFill>
                <a:latin typeface="Times New Roman" panose="02020603050405020304" pitchFamily="18" charset="0"/>
                <a:cs typeface="Times New Roman" panose="02020603050405020304" pitchFamily="18" charset="0"/>
              </a:rPr>
              <a:t>$2500 less $25 per $500 of GI</a:t>
            </a:r>
            <a:r>
              <a:rPr lang="en-US" sz="2600" dirty="0">
                <a:solidFill>
                  <a:schemeClr val="tx1"/>
                </a:solidFill>
                <a:latin typeface="Times New Roman" panose="02020603050405020304" pitchFamily="18" charset="0"/>
                <a:cs typeface="Times New Roman" panose="02020603050405020304" pitchFamily="18" charset="0"/>
              </a:rPr>
              <a:t>   </a:t>
            </a:r>
          </a:p>
          <a:p>
            <a:pPr>
              <a:lnSpc>
                <a:spcPct val="120000"/>
              </a:lnSpc>
              <a:buFont typeface="Arial" panose="020B0604020202020204" pitchFamily="34" charset="0"/>
              <a:buChar char="•"/>
            </a:pPr>
            <a:endParaRPr lang="en-US" sz="2600" dirty="0">
              <a:solidFill>
                <a:schemeClr val="tx1"/>
              </a:solidFill>
              <a:latin typeface="Times New Roman" panose="02020603050405020304" pitchFamily="18" charset="0"/>
              <a:cs typeface="Times New Roman" panose="02020603050405020304" pitchFamily="18" charset="0"/>
            </a:endParaRPr>
          </a:p>
          <a:p>
            <a:pPr>
              <a:lnSpc>
                <a:spcPct val="120000"/>
              </a:lnSpc>
              <a:buFont typeface="Arial" panose="020B0604020202020204" pitchFamily="34" charset="0"/>
              <a:buChar char="•"/>
            </a:pPr>
            <a:endParaRPr lang="en-US" sz="2600" dirty="0">
              <a:solidFill>
                <a:schemeClr val="tx1"/>
              </a:solidFill>
              <a:latin typeface="Times New Roman" panose="02020603050405020304" pitchFamily="18" charset="0"/>
              <a:cs typeface="Times New Roman" panose="02020603050405020304" pitchFamily="18" charset="0"/>
            </a:endParaRPr>
          </a:p>
          <a:p>
            <a:pPr marL="457200" lvl="1" indent="0">
              <a:buNone/>
            </a:pP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69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What’s New in I.D. Theft Prevention</a:t>
            </a:r>
          </a:p>
        </p:txBody>
      </p:sp>
      <p:pic>
        <p:nvPicPr>
          <p:cNvPr id="4" name="Content Placeholder 3"/>
          <p:cNvPicPr>
            <a:picLocks noGrp="1" noChangeAspect="1"/>
          </p:cNvPicPr>
          <p:nvPr>
            <p:ph idx="1"/>
          </p:nvPr>
        </p:nvPicPr>
        <p:blipFill>
          <a:blip r:embed="rId3"/>
          <a:stretch>
            <a:fillRect/>
          </a:stretch>
        </p:blipFill>
        <p:spPr>
          <a:xfrm>
            <a:off x="2598821" y="2490454"/>
            <a:ext cx="6773779" cy="3655134"/>
          </a:xfrm>
          <a:prstGeom prst="rect">
            <a:avLst/>
          </a:prstGeom>
        </p:spPr>
      </p:pic>
    </p:spTree>
    <p:extLst>
      <p:ext uri="{BB962C8B-B14F-4D97-AF65-F5344CB8AC3E}">
        <p14:creationId xmlns:p14="http://schemas.microsoft.com/office/powerpoint/2010/main" val="4020592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1686" y="609600"/>
            <a:ext cx="5238861" cy="5642919"/>
          </a:xfrm>
          <a:prstGeom prst="rect">
            <a:avLst/>
          </a:prstGeom>
        </p:spPr>
      </p:pic>
    </p:spTree>
    <p:extLst>
      <p:ext uri="{BB962C8B-B14F-4D97-AF65-F5344CB8AC3E}">
        <p14:creationId xmlns:p14="http://schemas.microsoft.com/office/powerpoint/2010/main" val="61371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9330" y="667264"/>
            <a:ext cx="5488627" cy="5622325"/>
          </a:xfrm>
          <a:prstGeom prst="rect">
            <a:avLst/>
          </a:prstGeom>
        </p:spPr>
      </p:pic>
    </p:spTree>
    <p:extLst>
      <p:ext uri="{BB962C8B-B14F-4D97-AF65-F5344CB8AC3E}">
        <p14:creationId xmlns:p14="http://schemas.microsoft.com/office/powerpoint/2010/main" val="1011041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1015110"/>
          </a:xfrm>
          <a:noFill/>
        </p:spPr>
        <p:txBody>
          <a:bodyPr>
            <a:normAutofit fontScale="90000"/>
          </a:bodyPr>
          <a:lstStyle/>
          <a:p>
            <a:r>
              <a:rPr lang="en-US" b="1" dirty="0">
                <a:latin typeface="Times New Roman" panose="02020603050405020304" pitchFamily="18" charset="0"/>
                <a:cs typeface="Times New Roman" panose="02020603050405020304" pitchFamily="18" charset="0"/>
              </a:rPr>
              <a:t>Act 2018-232 (SB76)</a:t>
            </a:r>
            <a:br>
              <a:rPr lang="en-US" b="1" dirty="0"/>
            </a:br>
            <a:r>
              <a:rPr lang="en-US" b="1" dirty="0">
                <a:latin typeface="Times New Roman" panose="02020603050405020304" pitchFamily="18" charset="0"/>
                <a:cs typeface="Times New Roman" panose="02020603050405020304" pitchFamily="18" charset="0"/>
              </a:rPr>
              <a:t>Standard Deduction Increase</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Foreign Income Exclusion</a:t>
            </a:r>
            <a:endParaRPr lang="en-US" b="1" dirty="0"/>
          </a:p>
        </p:txBody>
      </p:sp>
      <p:sp>
        <p:nvSpPr>
          <p:cNvPr id="3" name="Content Placeholder 2"/>
          <p:cNvSpPr>
            <a:spLocks noGrp="1"/>
          </p:cNvSpPr>
          <p:nvPr>
            <p:ph idx="1"/>
          </p:nvPr>
        </p:nvSpPr>
        <p:spPr>
          <a:xfrm>
            <a:off x="997019" y="2923674"/>
            <a:ext cx="10303040" cy="4227896"/>
          </a:xfrm>
        </p:spPr>
        <p:txBody>
          <a:bodyPr>
            <a:noAutofit/>
          </a:bodyPr>
          <a:lstStyle/>
          <a:p>
            <a:pPr>
              <a:lnSpc>
                <a:spcPct val="12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Act 2018-232 amends Code Section 40-18-19 to now allow for a foreign income exclusion.</a:t>
            </a:r>
          </a:p>
          <a:p>
            <a:pPr>
              <a:lnSpc>
                <a:spcPct val="12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Exclusion is allowed on </a:t>
            </a:r>
            <a:r>
              <a:rPr lang="en-US" sz="2000" b="1" dirty="0">
                <a:solidFill>
                  <a:schemeClr val="tx1"/>
                </a:solidFill>
                <a:latin typeface="Times New Roman" panose="02020603050405020304" pitchFamily="18" charset="0"/>
                <a:cs typeface="Times New Roman" panose="02020603050405020304" pitchFamily="18" charset="0"/>
              </a:rPr>
              <a:t>2018</a:t>
            </a:r>
            <a:r>
              <a:rPr lang="en-US" sz="2000" dirty="0">
                <a:solidFill>
                  <a:schemeClr val="tx1"/>
                </a:solidFill>
                <a:latin typeface="Times New Roman" panose="02020603050405020304" pitchFamily="18" charset="0"/>
                <a:cs typeface="Times New Roman" panose="02020603050405020304" pitchFamily="18" charset="0"/>
              </a:rPr>
              <a:t> and forward tax returns.</a:t>
            </a:r>
          </a:p>
          <a:p>
            <a:pPr>
              <a:lnSpc>
                <a:spcPct val="12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Allows an exemption for foreign income to the extent such income is exempt from federal income tax pursuant to section 26 USC 911 – federal Form 2555 should be attached, and the amount per Form 2555 will be entered on Form 40, Page 2, Part I, line 8 as a negative amount.  **negative amount is only entered if income is reported elsewhere on the return**</a:t>
            </a:r>
          </a:p>
          <a:p>
            <a:pPr>
              <a:lnSpc>
                <a:spcPct val="120000"/>
              </a:lnSpc>
              <a:buFont typeface="Arial" panose="020B0604020202020204" pitchFamily="34" charset="0"/>
              <a:buChar char="•"/>
            </a:pPr>
            <a:endParaRPr lang="en-US" sz="1800" dirty="0">
              <a:solidFill>
                <a:schemeClr val="tx1"/>
              </a:solidFill>
              <a:latin typeface="Times New Roman" panose="02020603050405020304" pitchFamily="18" charset="0"/>
              <a:cs typeface="Times New Roman" panose="02020603050405020304" pitchFamily="18" charset="0"/>
            </a:endParaRPr>
          </a:p>
          <a:p>
            <a:pPr>
              <a:lnSpc>
                <a:spcPct val="120000"/>
              </a:lnSpc>
              <a:buFont typeface="Arial" panose="020B0604020202020204" pitchFamily="34" charset="0"/>
              <a:buChar char="•"/>
            </a:pPr>
            <a:endParaRPr lang="en-US" sz="2600" dirty="0">
              <a:solidFill>
                <a:schemeClr val="tx1"/>
              </a:solidFill>
              <a:latin typeface="Times New Roman" panose="02020603050405020304" pitchFamily="18" charset="0"/>
              <a:cs typeface="Times New Roman" panose="02020603050405020304" pitchFamily="18" charset="0"/>
            </a:endParaRPr>
          </a:p>
          <a:p>
            <a:pPr marL="347663" lvl="1" indent="-347663">
              <a:buFont typeface="Arial" panose="020B0604020202020204" pitchFamily="34" charset="0"/>
              <a:buChar char="•"/>
            </a:pPr>
            <a:endParaRPr lang="en-US" sz="1400" dirty="0">
              <a:solidFill>
                <a:schemeClr val="tx1"/>
              </a:solidFill>
              <a:latin typeface="Times New Roman" panose="02020603050405020304" pitchFamily="18" charset="0"/>
              <a:cs typeface="Times New Roman" panose="02020603050405020304" pitchFamily="18" charset="0"/>
            </a:endParaRPr>
          </a:p>
          <a:p>
            <a:pPr marL="347663" lvl="1" indent="-347663">
              <a:buFont typeface="Arial" panose="020B0604020202020204" pitchFamily="34" charset="0"/>
              <a:buChar char="•"/>
            </a:pPr>
            <a:endParaRPr lang="en-US" sz="1200" dirty="0">
              <a:solidFill>
                <a:schemeClr val="tx1"/>
              </a:solidFill>
              <a:latin typeface="Times New Roman" panose="02020603050405020304" pitchFamily="18" charset="0"/>
              <a:cs typeface="Times New Roman" panose="02020603050405020304" pitchFamily="18" charset="0"/>
            </a:endParaRPr>
          </a:p>
          <a:p>
            <a:pPr marL="347663" lvl="1" indent="-347663">
              <a:buFont typeface="Arial" panose="020B0604020202020204" pitchFamily="34" charset="0"/>
              <a:buChar char="•"/>
            </a:pPr>
            <a:endParaRPr lang="en-US" sz="1200" dirty="0">
              <a:solidFill>
                <a:schemeClr val="tx1"/>
              </a:solidFill>
              <a:latin typeface="Times New Roman" panose="02020603050405020304" pitchFamily="18" charset="0"/>
              <a:cs typeface="Times New Roman" panose="02020603050405020304" pitchFamily="18" charset="0"/>
            </a:endParaRPr>
          </a:p>
          <a:p>
            <a:pPr marL="0" lvl="1" indent="0">
              <a:buNone/>
            </a:pPr>
            <a:endParaRPr lang="en-US"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280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2666199"/>
            <a:ext cx="8614610" cy="1982804"/>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2018-280 (HB251)</a:t>
            </a:r>
            <a:br>
              <a:rPr lang="en-US" b="1" dirty="0"/>
            </a:br>
            <a:br>
              <a:rPr lang="en-US" b="1" dirty="0"/>
            </a:br>
            <a:r>
              <a:rPr lang="en-US" b="1" dirty="0">
                <a:latin typeface="Times New Roman" panose="02020603050405020304" pitchFamily="18" charset="0"/>
                <a:cs typeface="Times New Roman" panose="02020603050405020304" pitchFamily="18" charset="0"/>
              </a:rPr>
              <a:t>ABLE Savings Plan</a:t>
            </a:r>
            <a:endParaRPr lang="en-US" b="1"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467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Act 2018-280 (HB251)</a:t>
            </a:r>
            <a:br>
              <a:rPr lang="en-US" b="1" dirty="0"/>
            </a:br>
            <a:r>
              <a:rPr lang="en-US" b="1" dirty="0">
                <a:latin typeface="Times New Roman" panose="02020603050405020304" pitchFamily="18" charset="0"/>
                <a:cs typeface="Times New Roman" panose="02020603050405020304" pitchFamily="18" charset="0"/>
              </a:rPr>
              <a:t>ABLE Savings Plan</a:t>
            </a:r>
            <a:endParaRPr lang="en-US" b="1" dirty="0"/>
          </a:p>
        </p:txBody>
      </p:sp>
      <p:sp>
        <p:nvSpPr>
          <p:cNvPr id="3" name="Content Placeholder 2"/>
          <p:cNvSpPr>
            <a:spLocks noGrp="1"/>
          </p:cNvSpPr>
          <p:nvPr>
            <p:ph idx="1"/>
          </p:nvPr>
        </p:nvSpPr>
        <p:spPr>
          <a:xfrm>
            <a:off x="776377" y="2472711"/>
            <a:ext cx="10593237" cy="3318936"/>
          </a:xfrm>
        </p:spPr>
        <p:txBody>
          <a:bodyPr>
            <a:normAutofit fontScale="25000" lnSpcReduction="20000"/>
          </a:bodyPr>
          <a:lstStyle/>
          <a:p>
            <a:pPr marL="398463" lvl="1" indent="-398463">
              <a:buFont typeface="Arial" panose="020B0604020202020204" pitchFamily="34" charset="0"/>
              <a:buChar char="•"/>
            </a:pPr>
            <a:r>
              <a:rPr lang="en-US" sz="11200" dirty="0">
                <a:solidFill>
                  <a:schemeClr val="tx1"/>
                </a:solidFill>
                <a:latin typeface="Times New Roman" panose="02020603050405020304" pitchFamily="18" charset="0"/>
                <a:cs typeface="Times New Roman" panose="02020603050405020304" pitchFamily="18" charset="0"/>
              </a:rPr>
              <a:t>Act 2018-280 amends Code Section 16-33C-5 relating to the Wallace-Folsom Savings Investment. </a:t>
            </a:r>
          </a:p>
          <a:p>
            <a:pPr marL="398463" lvl="1" indent="-398463">
              <a:buFont typeface="Arial" panose="020B0604020202020204" pitchFamily="34" charset="0"/>
              <a:buChar char="•"/>
            </a:pPr>
            <a:r>
              <a:rPr lang="en-US" sz="11200" dirty="0">
                <a:solidFill>
                  <a:schemeClr val="tx1"/>
                </a:solidFill>
                <a:latin typeface="Times New Roman" panose="02020603050405020304" pitchFamily="18" charset="0"/>
                <a:cs typeface="Times New Roman" panose="02020603050405020304" pitchFamily="18" charset="0"/>
              </a:rPr>
              <a:t>Adds the new paragraph 16-33C-5(e) to the code section which states that contrary to any other laws, that for purposes under state law contributions to and investments in an ABLE Savings Account will continue to be allowed.</a:t>
            </a:r>
          </a:p>
          <a:p>
            <a:pPr marL="398463" lvl="1" indent="-398463">
              <a:buFont typeface="Arial" panose="020B0604020202020204" pitchFamily="34" charset="0"/>
              <a:buChar char="•"/>
            </a:pPr>
            <a:r>
              <a:rPr lang="en-US" sz="11200" dirty="0">
                <a:solidFill>
                  <a:schemeClr val="tx1"/>
                </a:solidFill>
                <a:latin typeface="Times New Roman" panose="02020603050405020304" pitchFamily="18" charset="0"/>
                <a:cs typeface="Times New Roman" panose="02020603050405020304" pitchFamily="18" charset="0"/>
              </a:rPr>
              <a:t>As before, contributions to an ABLE Savings Plan are not deductible and distributions from an ABLE Savings Plan are not taxable if used by a conservator for the for qualified expenses of a designated beneficiary. </a:t>
            </a:r>
          </a:p>
          <a:p>
            <a:pPr marL="398463" lvl="1" indent="-398463">
              <a:buFont typeface="Arial" panose="020B0604020202020204" pitchFamily="34" charset="0"/>
              <a:buChar char="•"/>
            </a:pPr>
            <a:endParaRPr lang="en-US" sz="11200" dirty="0">
              <a:solidFill>
                <a:schemeClr val="tx1"/>
              </a:solidFill>
              <a:latin typeface="Times New Roman" panose="02020603050405020304" pitchFamily="18" charset="0"/>
              <a:cs typeface="Times New Roman" panose="02020603050405020304" pitchFamily="18" charset="0"/>
            </a:endParaRPr>
          </a:p>
          <a:p>
            <a:pPr marL="58737" lvl="2" indent="0">
              <a:buNone/>
            </a:pPr>
            <a:endParaRPr lang="en-US" dirty="0">
              <a:latin typeface="Times New Roman" panose="02020603050405020304" pitchFamily="18" charset="0"/>
              <a:cs typeface="Times New Roman" panose="02020603050405020304" pitchFamily="18" charset="0"/>
            </a:endParaRPr>
          </a:p>
          <a:p>
            <a:pPr marL="803275" lvl="2" indent="-346075">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6075" lvl="1" indent="-346075">
              <a:buNone/>
            </a:pPr>
            <a:r>
              <a:rPr lang="en-US" dirty="0">
                <a:latin typeface="Times New Roman" panose="02020603050405020304" pitchFamily="18" charset="0"/>
                <a:cs typeface="Times New Roman" panose="02020603050405020304" pitchFamily="18" charset="0"/>
              </a:rPr>
              <a:t>		</a:t>
            </a:r>
          </a:p>
          <a:p>
            <a:pPr marL="804862" lvl="2" indent="0">
              <a:buNone/>
            </a:pPr>
            <a:r>
              <a:rPr lang="en-US"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3718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2666198"/>
            <a:ext cx="8614610" cy="2483317"/>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2018-405 (SB150)</a:t>
            </a:r>
            <a:br>
              <a:rPr lang="en-US" b="1" dirty="0">
                <a:latin typeface="Times New Roman" panose="02020603050405020304" pitchFamily="18" charset="0"/>
                <a:cs typeface="Times New Roman" panose="02020603050405020304" pitchFamily="18" charset="0"/>
              </a:rPr>
            </a:br>
            <a:br>
              <a:rPr lang="en-US" b="1" dirty="0"/>
            </a:br>
            <a:r>
              <a:rPr lang="en-US" b="1" dirty="0">
                <a:latin typeface="Times New Roman" panose="02020603050405020304" pitchFamily="18" charset="0"/>
                <a:cs typeface="Times New Roman" panose="02020603050405020304" pitchFamily="18" charset="0"/>
              </a:rPr>
              <a:t>Donation Check-off Spanish Fort Veterans Cemetery</a:t>
            </a:r>
            <a:endParaRPr lang="en-US" b="1"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40199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7674"/>
            <a:ext cx="9601196" cy="1648325"/>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2018-405 (SB150)</a:t>
            </a:r>
            <a:br>
              <a:rPr lang="en-US" b="1" dirty="0"/>
            </a:br>
            <a:r>
              <a:rPr lang="en-US" b="1" dirty="0">
                <a:latin typeface="Times New Roman" panose="02020603050405020304" pitchFamily="18" charset="0"/>
                <a:cs typeface="Times New Roman" panose="02020603050405020304" pitchFamily="18" charset="0"/>
              </a:rPr>
              <a:t>Donation Check-off Spanish Fort Veterans Cemetery</a:t>
            </a:r>
            <a:endParaRPr lang="en-US" b="1" dirty="0"/>
          </a:p>
        </p:txBody>
      </p:sp>
      <p:sp>
        <p:nvSpPr>
          <p:cNvPr id="3" name="Content Placeholder 2"/>
          <p:cNvSpPr>
            <a:spLocks noGrp="1"/>
          </p:cNvSpPr>
          <p:nvPr>
            <p:ph idx="1"/>
          </p:nvPr>
        </p:nvSpPr>
        <p:spPr/>
        <p:txBody>
          <a:bodyPr>
            <a:normAutofit fontScale="92500"/>
          </a:bodyPr>
          <a:lstStyle/>
          <a:p>
            <a:r>
              <a:rPr lang="en-US" sz="2400" dirty="0">
                <a:solidFill>
                  <a:schemeClr val="tx1"/>
                </a:solidFill>
                <a:latin typeface="Times New Roman" panose="02020603050405020304" pitchFamily="18" charset="0"/>
                <a:cs typeface="Times New Roman" panose="02020603050405020304" pitchFamily="18" charset="0"/>
              </a:rPr>
              <a:t>Act 2018-405 amends Code </a:t>
            </a:r>
            <a:r>
              <a:rPr lang="en-US" dirty="0">
                <a:solidFill>
                  <a:schemeClr val="tx1"/>
                </a:solidFill>
                <a:latin typeface="Times New Roman" panose="02020603050405020304" pitchFamily="18" charset="0"/>
                <a:cs typeface="Times New Roman" panose="02020603050405020304" pitchFamily="18" charset="0"/>
              </a:rPr>
              <a:t>S</a:t>
            </a:r>
            <a:r>
              <a:rPr lang="en-US" sz="2400" dirty="0">
                <a:solidFill>
                  <a:schemeClr val="tx1"/>
                </a:solidFill>
                <a:latin typeface="Times New Roman" panose="02020603050405020304" pitchFamily="18" charset="0"/>
                <a:cs typeface="Times New Roman" panose="02020603050405020304" pitchFamily="18" charset="0"/>
              </a:rPr>
              <a:t>ection 40-18-140 to provide an income tax refund check-off for a contribution to the Alabama State Veterans Cemetery at Spanish Fort Foundation, Incorporated.  </a:t>
            </a:r>
          </a:p>
          <a:p>
            <a:r>
              <a:rPr lang="en-US" dirty="0">
                <a:solidFill>
                  <a:schemeClr val="tx1"/>
                </a:solidFill>
                <a:latin typeface="Times New Roman" panose="02020603050405020304" pitchFamily="18" charset="0"/>
                <a:cs typeface="Times New Roman" panose="02020603050405020304" pitchFamily="18" charset="0"/>
              </a:rPr>
              <a:t>Effective for the 2018 and forward tax years. </a:t>
            </a:r>
          </a:p>
          <a:p>
            <a:r>
              <a:rPr lang="en-US" sz="2400" dirty="0">
                <a:solidFill>
                  <a:schemeClr val="tx1"/>
                </a:solidFill>
                <a:latin typeface="Times New Roman" panose="02020603050405020304" pitchFamily="18" charset="0"/>
                <a:cs typeface="Times New Roman" panose="02020603050405020304" pitchFamily="18" charset="0"/>
              </a:rPr>
              <a:t>Code Section 40-18-140(c) allows for a donation check-off to be dropped from the Alabama income tax return if it fails to achieve average annual gross collections of $7,500 for a three year period after adoption. This year the “Archives Services Fund” was removed for failing to meet this threshold.</a:t>
            </a:r>
          </a:p>
        </p:txBody>
      </p:sp>
    </p:spTree>
    <p:extLst>
      <p:ext uri="{BB962C8B-B14F-4D97-AF65-F5344CB8AC3E}">
        <p14:creationId xmlns:p14="http://schemas.microsoft.com/office/powerpoint/2010/main" val="225850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7674"/>
            <a:ext cx="9601196" cy="1648325"/>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2018-405 (SB150)</a:t>
            </a:r>
            <a:br>
              <a:rPr lang="en-US" b="1" dirty="0"/>
            </a:br>
            <a:r>
              <a:rPr lang="en-US" b="1" dirty="0">
                <a:latin typeface="Times New Roman" panose="02020603050405020304" pitchFamily="18" charset="0"/>
                <a:cs typeface="Times New Roman" panose="02020603050405020304" pitchFamily="18" charset="0"/>
              </a:rPr>
              <a:t>Donation Check-off Spanish Fort Veterans Cemetery</a:t>
            </a:r>
            <a:endParaRPr lang="en-US" b="1"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860079" y="2489703"/>
            <a:ext cx="10628768" cy="3713825"/>
          </a:xfrm>
          <a:prstGeom prst="rect">
            <a:avLst/>
          </a:prstGeom>
        </p:spPr>
      </p:pic>
    </p:spTree>
    <p:extLst>
      <p:ext uri="{BB962C8B-B14F-4D97-AF65-F5344CB8AC3E}">
        <p14:creationId xmlns:p14="http://schemas.microsoft.com/office/powerpoint/2010/main" val="536420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2666199"/>
            <a:ext cx="8614610" cy="1982804"/>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2018-453 (HB320)</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Filing Threshold Update</a:t>
            </a: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36001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Act 2018-453 (HB320)</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Filing Threshold Update</a:t>
            </a:r>
            <a:endParaRPr lang="en-US" b="1" dirty="0"/>
          </a:p>
        </p:txBody>
      </p:sp>
      <p:sp>
        <p:nvSpPr>
          <p:cNvPr id="3" name="Content Placeholder 2"/>
          <p:cNvSpPr>
            <a:spLocks noGrp="1"/>
          </p:cNvSpPr>
          <p:nvPr>
            <p:ph idx="1"/>
          </p:nvPr>
        </p:nvSpPr>
        <p:spPr>
          <a:xfrm>
            <a:off x="750770" y="2675823"/>
            <a:ext cx="10481911" cy="3522846"/>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Act 2018-453 amends Code Section 40-18-27 to update the filing status threshold to reflect that a return is required by a taxpayer when their income exceeds the allowable optional standard deduction allowed in Code Section 40-18-15 and their personal exemption allowed in Code Section 40-18-19 for their filing status.</a:t>
            </a:r>
          </a:p>
          <a:p>
            <a:r>
              <a:rPr lang="en-US" dirty="0">
                <a:solidFill>
                  <a:schemeClr val="tx1"/>
                </a:solidFill>
                <a:latin typeface="Times New Roman" panose="02020603050405020304" pitchFamily="18" charset="0"/>
                <a:cs typeface="Times New Roman" panose="02020603050405020304" pitchFamily="18" charset="0"/>
              </a:rPr>
              <a:t>Although this Act now amends Code Section 40-18-27, the instructional booklets for the Forms 40, 40A, and 40NR previously reflected this information.  </a:t>
            </a:r>
          </a:p>
          <a:p>
            <a:r>
              <a:rPr lang="en-US" dirty="0">
                <a:solidFill>
                  <a:schemeClr val="tx1"/>
                </a:solidFill>
                <a:latin typeface="Times New Roman" panose="02020603050405020304" pitchFamily="18" charset="0"/>
                <a:cs typeface="Times New Roman" panose="02020603050405020304" pitchFamily="18" charset="0"/>
              </a:rPr>
              <a:t>The next slide information is from the 2017 Form 40 instructions which reflects this was in practice before the code was updated this year. </a:t>
            </a:r>
          </a:p>
        </p:txBody>
      </p:sp>
    </p:spTree>
    <p:extLst>
      <p:ext uri="{BB962C8B-B14F-4D97-AF65-F5344CB8AC3E}">
        <p14:creationId xmlns:p14="http://schemas.microsoft.com/office/powerpoint/2010/main" val="147114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What’s New in I.D. Theft Prevention</a:t>
            </a:r>
            <a:endParaRPr lang="en-US" dirty="0"/>
          </a:p>
        </p:txBody>
      </p:sp>
      <p:pic>
        <p:nvPicPr>
          <p:cNvPr id="3" name="Picture 2"/>
          <p:cNvPicPr>
            <a:picLocks noChangeAspect="1"/>
          </p:cNvPicPr>
          <p:nvPr/>
        </p:nvPicPr>
        <p:blipFill>
          <a:blip r:embed="rId3"/>
          <a:stretch>
            <a:fillRect/>
          </a:stretch>
        </p:blipFill>
        <p:spPr>
          <a:xfrm>
            <a:off x="1487906" y="2514600"/>
            <a:ext cx="4503819" cy="3597442"/>
          </a:xfrm>
          <a:prstGeom prst="rect">
            <a:avLst/>
          </a:prstGeom>
        </p:spPr>
      </p:pic>
      <p:pic>
        <p:nvPicPr>
          <p:cNvPr id="4" name="Picture 3"/>
          <p:cNvPicPr>
            <a:picLocks noChangeAspect="1"/>
          </p:cNvPicPr>
          <p:nvPr/>
        </p:nvPicPr>
        <p:blipFill>
          <a:blip r:embed="rId4"/>
          <a:stretch>
            <a:fillRect/>
          </a:stretch>
        </p:blipFill>
        <p:spPr>
          <a:xfrm>
            <a:off x="6161033" y="2514600"/>
            <a:ext cx="4607230" cy="3597442"/>
          </a:xfrm>
          <a:prstGeom prst="rect">
            <a:avLst/>
          </a:prstGeom>
        </p:spPr>
      </p:pic>
    </p:spTree>
    <p:extLst>
      <p:ext uri="{BB962C8B-B14F-4D97-AF65-F5344CB8AC3E}">
        <p14:creationId xmlns:p14="http://schemas.microsoft.com/office/powerpoint/2010/main" val="326083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latin typeface="Times New Roman" panose="02020603050405020304" pitchFamily="18" charset="0"/>
                <a:cs typeface="Times New Roman" panose="02020603050405020304" pitchFamily="18" charset="0"/>
              </a:rPr>
              <a:t>Act 2018-453 (HB320)</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Filing Threshold Update</a:t>
            </a:r>
            <a:endParaRPr lang="en-US" sz="38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863600" y="2489201"/>
            <a:ext cx="10541000" cy="3708400"/>
          </a:xfrm>
          <a:prstGeom prst="rect">
            <a:avLst/>
          </a:prstGeom>
        </p:spPr>
      </p:pic>
    </p:spTree>
    <p:extLst>
      <p:ext uri="{BB962C8B-B14F-4D97-AF65-F5344CB8AC3E}">
        <p14:creationId xmlns:p14="http://schemas.microsoft.com/office/powerpoint/2010/main" val="261416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2666198"/>
            <a:ext cx="8614610" cy="2622081"/>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2018-465 (HB 384)</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Credit for Taxes Paid to Another State or Territory</a:t>
            </a: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900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57990"/>
            <a:ext cx="9601196" cy="1528010"/>
          </a:xfrm>
        </p:spPr>
        <p:txBody>
          <a:bodyPr>
            <a:normAutofit fontScale="90000"/>
          </a:bodyPr>
          <a:lstStyle/>
          <a:p>
            <a:r>
              <a:rPr lang="en-US" sz="4000" b="1" dirty="0">
                <a:latin typeface="Times New Roman" panose="02020603050405020304" pitchFamily="18" charset="0"/>
                <a:cs typeface="Times New Roman" panose="02020603050405020304" pitchFamily="18" charset="0"/>
              </a:rPr>
              <a:t>Act 2018-465 (HB 384)</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Credit for Taxes Paid to Another State or Territory</a:t>
            </a:r>
            <a:endParaRPr lang="en-US" sz="3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Act 2018-465 adds further clarification that an Alabama resident individual with gross income from sources outside of Alabama which is includible in Alabama Gross Income and that is also includible in the gross income of another state or territory of the United States is entitled to a credit against the income tax due Alabama on such income subject to limitation. </a:t>
            </a:r>
          </a:p>
          <a:p>
            <a:pPr lvl="0" eaLnBrk="0" hangingPunct="0"/>
            <a:r>
              <a:rPr lang="en-US" dirty="0">
                <a:latin typeface="Times New Roman" panose="02020603050405020304" pitchFamily="18" charset="0"/>
                <a:cs typeface="Times New Roman" panose="02020603050405020304" pitchFamily="18" charset="0"/>
              </a:rPr>
              <a:t>The credit for tax paid or incurred to other jurisdictions shall not be used to offset that portion of a taxpayer’s income tax liability which is attributable to Alabama sources. The credit for tax paid or incurred to other jurisdictions shall only be utilized against that portion of the taxpayer’s Alabama income tax liability which is attributable to income from other jurisdictions to which income taxes were paid with respect to that tax year.</a:t>
            </a:r>
          </a:p>
          <a:p>
            <a:pPr lvl="0" eaLnBrk="0" hangingPunct="0"/>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77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85800"/>
            <a:ext cx="9601196" cy="1600199"/>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2018-465 (HB 384)</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Credit for Taxes Paid to Another State or Territory</a:t>
            </a:r>
            <a:endParaRPr lang="en-US" b="1" dirty="0"/>
          </a:p>
        </p:txBody>
      </p:sp>
      <p:sp>
        <p:nvSpPr>
          <p:cNvPr id="4" name="Content Placeholder 3"/>
          <p:cNvSpPr>
            <a:spLocks noGrp="1"/>
          </p:cNvSpPr>
          <p:nvPr>
            <p:ph idx="1"/>
          </p:nvPr>
        </p:nvSpPr>
        <p:spPr/>
        <p:txBody>
          <a:bodyPr>
            <a:noAutofit/>
          </a:bodyPr>
          <a:lstStyle/>
          <a:p>
            <a:pPr lvl="0" eaLnBrk="0" hangingPunct="0"/>
            <a:r>
              <a:rPr lang="en-US" dirty="0">
                <a:latin typeface="Times New Roman" panose="02020603050405020304" pitchFamily="18" charset="0"/>
                <a:cs typeface="Times New Roman" panose="02020603050405020304" pitchFamily="18" charset="0"/>
              </a:rPr>
              <a:t>As a general rule, that portion of a taxpayer’s income tax liability which is attributable to non-Alabama sources shall be determined by multiplying the taxpayer’s Alabama income tax liability before consideration of any credit described in Code Section 40-18-21 by a fraction, the numerator of which is the taxpayer's Alabama adjusted gross income attributable to other states or territories to which income taxes were paid by or on behalf of an individual resident of Alabama, and the denominator of which is total Alabama adjusted gross income.</a:t>
            </a:r>
          </a:p>
        </p:txBody>
      </p:sp>
    </p:spTree>
    <p:extLst>
      <p:ext uri="{BB962C8B-B14F-4D97-AF65-F5344CB8AC3E}">
        <p14:creationId xmlns:p14="http://schemas.microsoft.com/office/powerpoint/2010/main" val="3279391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85800"/>
            <a:ext cx="9601196" cy="1600199"/>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2018-465 (HB 384)</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Credit for Taxes Paid to Another State or Territory</a:t>
            </a:r>
            <a:endParaRPr lang="en-US" b="1" dirty="0"/>
          </a:p>
        </p:txBody>
      </p:sp>
      <p:sp>
        <p:nvSpPr>
          <p:cNvPr id="4" name="Content Placeholder 3"/>
          <p:cNvSpPr>
            <a:spLocks noGrp="1"/>
          </p:cNvSpPr>
          <p:nvPr>
            <p:ph idx="1"/>
          </p:nvPr>
        </p:nvSpPr>
        <p:spPr/>
        <p:txBody>
          <a:bodyPr>
            <a:noAutofit/>
          </a:bodyPr>
          <a:lstStyle/>
          <a:p>
            <a:pPr marL="0" lvl="1" indent="0" eaLnBrk="0" hangingPunct="0">
              <a:buNone/>
            </a:pPr>
            <a:r>
              <a:rPr lang="en-US" sz="2400" dirty="0">
                <a:latin typeface="Times New Roman" panose="02020603050405020304" pitchFamily="18" charset="0"/>
                <a:cs typeface="Times New Roman" panose="02020603050405020304" pitchFamily="18" charset="0"/>
              </a:rPr>
              <a:t>Example: Taxpayer reports $120,000 of adjusted gross income on his Alabama income tax return, of which $80,000 is attributable to another jurisdiction; his Alabama income tax liability before credits is $4,000. Taxpayer paid the other jurisdiction $4,000 of income tax on the $80,000 of income from the other jurisdiction.</a:t>
            </a:r>
            <a:endParaRPr lang="en-US" dirty="0">
              <a:latin typeface="Times New Roman" panose="02020603050405020304" pitchFamily="18" charset="0"/>
              <a:cs typeface="Times New Roman" panose="02020603050405020304" pitchFamily="18" charset="0"/>
            </a:endParaRPr>
          </a:p>
          <a:p>
            <a:pPr marL="0" indent="0" eaLnBrk="0" hangingPunct="0">
              <a:buNone/>
            </a:pPr>
            <a:r>
              <a:rPr lang="en-US" dirty="0">
                <a:latin typeface="Times New Roman" panose="02020603050405020304" pitchFamily="18" charset="0"/>
                <a:cs typeface="Times New Roman" panose="02020603050405020304" pitchFamily="18" charset="0"/>
              </a:rPr>
              <a:t>Because one-third ($1,333) of Taxpayer’s liability is attributable to Alabama sources, it is not subject to the credit for tax paid to other jurisdictions. The maximum credit that Taxpayer may utilize is $2,667, which is the portion of his liability attributable to other jurisdictions.</a:t>
            </a:r>
          </a:p>
        </p:txBody>
      </p:sp>
    </p:spTree>
    <p:extLst>
      <p:ext uri="{BB962C8B-B14F-4D97-AF65-F5344CB8AC3E}">
        <p14:creationId xmlns:p14="http://schemas.microsoft.com/office/powerpoint/2010/main" val="3831835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175" y="4215864"/>
            <a:ext cx="8614610" cy="1258504"/>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2018-467 (HB248)</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Alabama First-Time and Second Chance Home Buyer Savings   Account Act</a:t>
            </a: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7282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06116"/>
            <a:ext cx="9601196" cy="1330693"/>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2018-467 (HB248)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Alabama First-Time and Second Chance Home Buyer Savings Account Act</a:t>
            </a:r>
            <a:endParaRPr lang="en-US" b="1" dirty="0"/>
          </a:p>
        </p:txBody>
      </p:sp>
      <p:sp>
        <p:nvSpPr>
          <p:cNvPr id="3" name="Content Placeholder 2"/>
          <p:cNvSpPr>
            <a:spLocks noGrp="1"/>
          </p:cNvSpPr>
          <p:nvPr>
            <p:ph idx="1"/>
          </p:nvPr>
        </p:nvSpPr>
        <p:spPr>
          <a:xfrm>
            <a:off x="0" y="2501900"/>
            <a:ext cx="11518899" cy="3812272"/>
          </a:xfrm>
          <a:noFill/>
        </p:spPr>
        <p:txBody>
          <a:bodyPr>
            <a:normAutofit fontScale="25000" lnSpcReduction="20000"/>
          </a:bodyPr>
          <a:lstStyle/>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Act 2018-467 was created as an incentive to help first-time and second chance home buyers plan and save funds for a down payment and closing costs on the purchase of a first home in Alabama.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Allows Alabama residents a tax deduction for contributions made to a first-time and second chance home buyer savings account.  The earnings are not taxable if used for the purchase of a first home in Alabama.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Qualifying individuals must be Alabama residents who have not owned or purchased individually or jointly a home ten years prior to the purchase of the first-time home in Alabama.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Individuals must open an account with a financial institution which is designated as a first-time and second chance home buyer savings account on or after January 1, 2019.</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There is no limitation on the amount deposited into the account, but single taxpayers are limited to a $5,000 maximum annual deduction and joint filers are limited to a $10,000 annual maximum for a period not to exceed 5 years for an aggregate total of principal and earnings of $25,000 and $50,000 respectively during the 5 year period.</a:t>
            </a: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62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indent="0">
              <a:buNone/>
            </a:pPr>
            <a:r>
              <a:rPr lang="en-US" sz="2400" dirty="0">
                <a:latin typeface="Times New Roman" panose="02020603050405020304" pitchFamily="18"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3493305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06116"/>
            <a:ext cx="9601196" cy="1330693"/>
          </a:xfrm>
        </p:spPr>
        <p:txBody>
          <a:bodyPr>
            <a:normAutofit fontScale="90000"/>
          </a:bodyPr>
          <a:lstStyle/>
          <a:p>
            <a:r>
              <a:rPr lang="en-US" b="1" dirty="0">
                <a:latin typeface="Times New Roman" panose="02020603050405020304" pitchFamily="18" charset="0"/>
                <a:cs typeface="Times New Roman" panose="02020603050405020304" pitchFamily="18" charset="0"/>
              </a:rPr>
              <a:t>Act 2018-467 (HB248)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Alabama First-Time and Second Chance Home Buyer Savings Account Act</a:t>
            </a:r>
            <a:endParaRPr lang="en-US" b="1" dirty="0"/>
          </a:p>
        </p:txBody>
      </p:sp>
      <p:sp>
        <p:nvSpPr>
          <p:cNvPr id="3" name="Content Placeholder 2"/>
          <p:cNvSpPr>
            <a:spLocks noGrp="1"/>
          </p:cNvSpPr>
          <p:nvPr>
            <p:ph idx="1"/>
          </p:nvPr>
        </p:nvSpPr>
        <p:spPr>
          <a:xfrm>
            <a:off x="0" y="2514600"/>
            <a:ext cx="11607800" cy="3949700"/>
          </a:xfrm>
          <a:noFill/>
        </p:spPr>
        <p:txBody>
          <a:bodyPr>
            <a:normAutofit fontScale="25000" lnSpcReduction="20000"/>
          </a:bodyPr>
          <a:lstStyle/>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Only the account holder(s) are eligible for a deduction. Individuals or organizations that contribute to an account on behalf of the taxpayer will not be eligible for any deductions for the contribution.</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The funds must be used by December 31</a:t>
            </a:r>
            <a:r>
              <a:rPr lang="en-US" sz="8000" baseline="30000" dirty="0">
                <a:latin typeface="Times New Roman" panose="02020603050405020304" pitchFamily="18" charset="0"/>
                <a:cs typeface="Times New Roman" panose="02020603050405020304" pitchFamily="18" charset="0"/>
              </a:rPr>
              <a:t>st</a:t>
            </a:r>
            <a:r>
              <a:rPr lang="en-US" sz="8000" dirty="0">
                <a:latin typeface="Times New Roman" panose="02020603050405020304" pitchFamily="18" charset="0"/>
                <a:cs typeface="Times New Roman" panose="02020603050405020304" pitchFamily="18" charset="0"/>
              </a:rPr>
              <a:t> of the fifth year to purchase a home in Alabama or the entire funds balance must be included in the account holder’s income.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Funds withdrawn for reasons other than to purchase a first-time home will require the taxpayer to                            include (1) the entire balance of the fund, including and accumulated earnings, in income in the year of withdrawal (2) a penalty equal to 10% of the amount withdrawn.</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Exceptions to the rule would be the death or disability of the account holder or if the account holder has exhausted his or her applicable unemployment benefits.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Taxpayers must maintain and submit annually with their return any supporting documentation provided by the financial institution for the account. </a:t>
            </a:r>
          </a:p>
          <a:p>
            <a:pPr marL="1085850" lvl="1" indent="-342900">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This Act sunsets 5 years after the effective date for new accounts on March 28, 2023.</a:t>
            </a: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80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62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108585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indent="0">
              <a:buNone/>
            </a:pPr>
            <a:r>
              <a:rPr lang="en-US" sz="2400" dirty="0">
                <a:latin typeface="Times New Roman" panose="02020603050405020304" pitchFamily="18"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436024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8634" y="3612528"/>
            <a:ext cx="7550590" cy="2362759"/>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2018-468 (HB260)</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Irrigation and Reservoir System Credit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14427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249378"/>
            <a:ext cx="9601196" cy="1167897"/>
          </a:xfrm>
        </p:spPr>
        <p:txBody>
          <a:bodyPr>
            <a:noAutofit/>
          </a:bodyPr>
          <a:lstStyle/>
          <a:p>
            <a:r>
              <a:rPr lang="en-US" sz="4000" b="1" dirty="0">
                <a:latin typeface="Times New Roman" panose="02020603050405020304" pitchFamily="18" charset="0"/>
                <a:cs typeface="Times New Roman" panose="02020603050405020304" pitchFamily="18" charset="0"/>
              </a:rPr>
              <a:t>Act 2018-468 (HB260)</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Irrigation and Reservoir System Credit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04776" y="2502569"/>
            <a:ext cx="9991822" cy="3373300"/>
          </a:xfrm>
        </p:spPr>
        <p:txBody>
          <a:bodyPr>
            <a:normAutofit fontScale="25000" lnSpcReduction="20000"/>
          </a:bodyPr>
          <a:lstStyle/>
          <a:p>
            <a:pPr marL="628650" indent="-342900">
              <a:buFont typeface="Arial" panose="020B0604020202020204" pitchFamily="34" charset="0"/>
              <a:buChar char="•"/>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Act 2018-468 adds clarifying language to Code Section 40-18-342 that the irrigation credit is limited to a </a:t>
            </a:r>
            <a:r>
              <a:rPr lang="en-US" sz="9600" u="sng" dirty="0">
                <a:latin typeface="Times New Roman" panose="02020603050405020304" pitchFamily="18" charset="0"/>
                <a:cs typeface="Times New Roman" panose="02020603050405020304" pitchFamily="18" charset="0"/>
              </a:rPr>
              <a:t>one time purchase credit per taxpayer </a:t>
            </a:r>
            <a:r>
              <a:rPr lang="en-US" sz="9600" dirty="0">
                <a:latin typeface="Times New Roman" panose="02020603050405020304" pitchFamily="18" charset="0"/>
                <a:cs typeface="Times New Roman" panose="02020603050405020304" pitchFamily="18" charset="0"/>
              </a:rPr>
              <a:t>for each of the following series of years: </a:t>
            </a:r>
          </a:p>
          <a:p>
            <a:pPr marL="1428750" indent="-803275">
              <a:buFont typeface="Wingdings" panose="05000000000000000000" pitchFamily="2" charset="2"/>
              <a:buChar char="Ø"/>
              <a:tabLst>
                <a:tab pos="515938" algn="l"/>
                <a:tab pos="687388" algn="l"/>
                <a:tab pos="914400" algn="l"/>
              </a:tabLst>
            </a:pPr>
            <a:r>
              <a:rPr lang="en-US" sz="9600" dirty="0">
                <a:latin typeface="Times New Roman" panose="02020603050405020304" pitchFamily="18" charset="0"/>
                <a:cs typeface="Times New Roman" panose="02020603050405020304" pitchFamily="18" charset="0"/>
              </a:rPr>
              <a:t>2012 - 2017</a:t>
            </a:r>
          </a:p>
          <a:p>
            <a:pPr marL="1428750" indent="-803275">
              <a:buFont typeface="Wingdings" panose="05000000000000000000" pitchFamily="2" charset="2"/>
              <a:buChar char="Ø"/>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2018 - 2022</a:t>
            </a:r>
          </a:p>
          <a:p>
            <a:pPr marL="1428750" indent="-803275">
              <a:buFont typeface="Wingdings" panose="05000000000000000000" pitchFamily="2" charset="2"/>
              <a:buChar char="Ø"/>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2023 and forward. </a:t>
            </a:r>
          </a:p>
          <a:p>
            <a:pPr marL="628650" indent="-342900">
              <a:buFont typeface="Arial" panose="020B0604020202020204" pitchFamily="34" charset="0"/>
              <a:buChar char="•"/>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For years 2012 - 2017, Code Section 40-18-342 allowed qualifying taxpayers a one time purchase credit of 20% of their irrigation or reservoir system costs up to $10,000 with a 5 year carry forward of any credit remaining above their liability.  </a:t>
            </a:r>
          </a:p>
          <a:p>
            <a:pPr indent="0">
              <a:buNone/>
              <a:tabLst>
                <a:tab pos="515938" algn="l"/>
                <a:tab pos="687388" algn="l"/>
                <a:tab pos="914400" algn="l"/>
                <a:tab pos="1085850" algn="l"/>
              </a:tabLst>
            </a:pPr>
            <a:endParaRPr lang="en-US" sz="9600"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sz="7700"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563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Times New Roman" panose="02020603050405020304" pitchFamily="18" charset="0"/>
                <a:cs typeface="Times New Roman" panose="02020603050405020304" pitchFamily="18" charset="0"/>
              </a:rPr>
              <a:t>What’s New in I.D. Theft Prevention</a:t>
            </a:r>
          </a:p>
        </p:txBody>
      </p:sp>
      <p:sp>
        <p:nvSpPr>
          <p:cNvPr id="3" name="Content Placeholder 2"/>
          <p:cNvSpPr>
            <a:spLocks noGrp="1"/>
          </p:cNvSpPr>
          <p:nvPr>
            <p:ph idx="1"/>
          </p:nvPr>
        </p:nvSpPr>
        <p:spPr>
          <a:xfrm>
            <a:off x="824089" y="2460978"/>
            <a:ext cx="10543822" cy="3414890"/>
          </a:xfrm>
        </p:spPr>
        <p:txBody>
          <a:bodyPr>
            <a:noAutofit/>
          </a:bodyPr>
          <a:lstStyle/>
          <a:p>
            <a:r>
              <a:rPr lang="en-US" sz="1900" b="1" dirty="0">
                <a:latin typeface="Times New Roman" panose="02020603050405020304" pitchFamily="18" charset="0"/>
                <a:cs typeface="Times New Roman" panose="02020603050405020304" pitchFamily="18" charset="0"/>
              </a:rPr>
              <a:t>State partners with IDEMIA to create the ground breaking electronic ID app (Alabama eId). The app uses a selfie taken by the filer to authenticate their identity when filing their income tax returns. Below are the steps in order to participate:</a:t>
            </a:r>
          </a:p>
          <a:p>
            <a:pPr marL="1146175" indent="-576263">
              <a:buFont typeface="Wingdings" panose="05000000000000000000" pitchFamily="2" charset="2"/>
              <a:buChar char="ü"/>
              <a:tabLst>
                <a:tab pos="569913" algn="l"/>
              </a:tabLst>
            </a:pPr>
            <a:r>
              <a:rPr lang="en-US" sz="1900" b="1" dirty="0">
                <a:latin typeface="Times New Roman" panose="02020603050405020304" pitchFamily="18" charset="0"/>
                <a:cs typeface="Times New Roman" panose="02020603050405020304" pitchFamily="18" charset="0"/>
              </a:rPr>
              <a:t>Users will download the free Alabama eID app to their smartphone.</a:t>
            </a:r>
          </a:p>
          <a:p>
            <a:pPr marL="1146175" indent="-576263">
              <a:buFont typeface="Wingdings" panose="05000000000000000000" pitchFamily="2" charset="2"/>
              <a:buChar char="ü"/>
              <a:tabLst>
                <a:tab pos="914400" algn="l"/>
              </a:tabLst>
            </a:pPr>
            <a:r>
              <a:rPr lang="en-US" sz="1900" b="1" dirty="0">
                <a:latin typeface="Times New Roman" panose="02020603050405020304" pitchFamily="18" charset="0"/>
                <a:cs typeface="Times New Roman" panose="02020603050405020304" pitchFamily="18" charset="0"/>
              </a:rPr>
              <a:t>Users will take a photo of their drivers license.</a:t>
            </a:r>
          </a:p>
          <a:p>
            <a:pPr marL="1146175" indent="-576263">
              <a:buFont typeface="Wingdings" panose="05000000000000000000" pitchFamily="2" charset="2"/>
              <a:buChar char="ü"/>
              <a:tabLst>
                <a:tab pos="914400" algn="l"/>
              </a:tabLst>
            </a:pPr>
            <a:r>
              <a:rPr lang="en-US" sz="1900" b="1" dirty="0">
                <a:latin typeface="Times New Roman" panose="02020603050405020304" pitchFamily="18" charset="0"/>
                <a:cs typeface="Times New Roman" panose="02020603050405020304" pitchFamily="18" charset="0"/>
              </a:rPr>
              <a:t>Users will take a selfie with the app to activate your eID.</a:t>
            </a:r>
          </a:p>
          <a:p>
            <a:pPr marL="1146175" indent="-576263">
              <a:buFont typeface="Wingdings" panose="05000000000000000000" pitchFamily="2" charset="2"/>
              <a:buChar char="ü"/>
              <a:tabLst>
                <a:tab pos="914400" algn="l"/>
              </a:tabLst>
            </a:pPr>
            <a:r>
              <a:rPr lang="en-US" sz="1900" b="1" dirty="0">
                <a:latin typeface="Times New Roman" panose="02020603050405020304" pitchFamily="18" charset="0"/>
                <a:cs typeface="Times New Roman" panose="02020603050405020304" pitchFamily="18" charset="0"/>
              </a:rPr>
              <a:t>Users will register their eID with My Alabama Taxes and be provided a QR code which they scan with the Alabama eID app on their phone. </a:t>
            </a:r>
          </a:p>
          <a:p>
            <a:pPr marL="1146175" indent="-577850">
              <a:buFont typeface="Wingdings" panose="05000000000000000000" pitchFamily="2" charset="2"/>
              <a:buChar char="ü"/>
              <a:tabLst>
                <a:tab pos="914400" algn="l"/>
              </a:tabLst>
            </a:pPr>
            <a:r>
              <a:rPr lang="en-US" sz="1900" b="1" dirty="0">
                <a:latin typeface="Times New Roman" panose="02020603050405020304" pitchFamily="18" charset="0"/>
                <a:cs typeface="Times New Roman" panose="02020603050405020304" pitchFamily="18" charset="0"/>
              </a:rPr>
              <a:t>The information submitted is compared to the drivers license information on file and if there is a match, the user will be registered for the service.</a:t>
            </a:r>
          </a:p>
          <a:p>
            <a:endParaRPr lang="en-US" sz="1800" b="1" dirty="0"/>
          </a:p>
        </p:txBody>
      </p:sp>
    </p:spTree>
    <p:extLst>
      <p:ext uri="{BB962C8B-B14F-4D97-AF65-F5344CB8AC3E}">
        <p14:creationId xmlns:p14="http://schemas.microsoft.com/office/powerpoint/2010/main" val="3308541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249378"/>
            <a:ext cx="9601196" cy="1167897"/>
          </a:xfrm>
        </p:spPr>
        <p:txBody>
          <a:bodyPr>
            <a:noAutofit/>
          </a:bodyPr>
          <a:lstStyle/>
          <a:p>
            <a:r>
              <a:rPr lang="en-US" sz="4000" b="1" dirty="0">
                <a:latin typeface="Times New Roman" panose="02020603050405020304" pitchFamily="18" charset="0"/>
                <a:cs typeface="Times New Roman" panose="02020603050405020304" pitchFamily="18" charset="0"/>
              </a:rPr>
              <a:t>Act 2018-468 (HB260)</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Irrigation and Reservoir System Credit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0914" y="2786743"/>
            <a:ext cx="11088915" cy="3802744"/>
          </a:xfrm>
        </p:spPr>
        <p:txBody>
          <a:bodyPr>
            <a:normAutofit fontScale="25000" lnSpcReduction="20000"/>
          </a:bodyPr>
          <a:lstStyle/>
          <a:p>
            <a:pPr marL="628650" indent="-342900">
              <a:buFont typeface="Arial" panose="020B0604020202020204" pitchFamily="34" charset="0"/>
              <a:buChar char="•"/>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Last years Act 2017-352 amended Code Section 40-18-342 to allow taxpayers who qualify for the credit a choice to take 20% of their irrigation system cost up to $10,000 or as an alternative 10% of their irrigation system cost up to $50,000, </a:t>
            </a:r>
            <a:r>
              <a:rPr lang="en-US" sz="9600" u="sng" dirty="0">
                <a:latin typeface="Times New Roman" panose="02020603050405020304" pitchFamily="18" charset="0"/>
                <a:cs typeface="Times New Roman" panose="02020603050405020304" pitchFamily="18" charset="0"/>
              </a:rPr>
              <a:t>whichever is greater</a:t>
            </a:r>
            <a:r>
              <a:rPr lang="en-US" sz="9600" dirty="0">
                <a:latin typeface="Times New Roman" panose="02020603050405020304" pitchFamily="18" charset="0"/>
                <a:cs typeface="Times New Roman" panose="02020603050405020304" pitchFamily="18" charset="0"/>
              </a:rPr>
              <a:t>. This is effective for tax years 2018-2022.</a:t>
            </a:r>
          </a:p>
          <a:p>
            <a:pPr marL="628650" indent="-342900">
              <a:buFont typeface="Arial" panose="020B0604020202020204" pitchFamily="34" charset="0"/>
              <a:buChar char="•"/>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For tax years beginning after December 31, 2022, the credit will revert back to its original amount of 20% of the irrigation or reservoir system cost up to $10,000 per Act 2017-352.  </a:t>
            </a:r>
          </a:p>
          <a:p>
            <a:pPr marL="628650" indent="-342900">
              <a:buFont typeface="Arial" panose="020B0604020202020204" pitchFamily="34" charset="0"/>
              <a:buChar char="•"/>
              <a:tabLst>
                <a:tab pos="515938" algn="l"/>
                <a:tab pos="687388" algn="l"/>
                <a:tab pos="914400" algn="l"/>
                <a:tab pos="1085850" algn="l"/>
              </a:tabLst>
            </a:pPr>
            <a:r>
              <a:rPr lang="en-US" sz="9600" dirty="0">
                <a:latin typeface="Times New Roman" panose="02020603050405020304" pitchFamily="18" charset="0"/>
                <a:cs typeface="Times New Roman" panose="02020603050405020304" pitchFamily="18" charset="0"/>
              </a:rPr>
              <a:t>For all years, the credit is taken in the year the system is placed in service and any unused credit may be carried forward for an additional 5 years.</a:t>
            </a: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793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249378"/>
            <a:ext cx="9601196" cy="1167897"/>
          </a:xfrm>
        </p:spPr>
        <p:txBody>
          <a:bodyPr>
            <a:noAutofit/>
          </a:bodyPr>
          <a:lstStyle/>
          <a:p>
            <a:r>
              <a:rPr lang="en-US" sz="4000" b="1" dirty="0">
                <a:latin typeface="Times New Roman" panose="02020603050405020304" pitchFamily="18" charset="0"/>
                <a:cs typeface="Times New Roman" panose="02020603050405020304" pitchFamily="18" charset="0"/>
              </a:rPr>
              <a:t>Act 2018-468 (HB260)</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Irrigation and Reservoir System Credit</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22514" y="3164114"/>
            <a:ext cx="10827657" cy="3077028"/>
          </a:xfrm>
        </p:spPr>
        <p:txBody>
          <a:bodyPr>
            <a:normAutofit/>
          </a:bodyPr>
          <a:lstStyle/>
          <a:p>
            <a:pPr marL="628650" indent="-342900">
              <a:buFont typeface="Arial" panose="020B0604020202020204" pitchFamily="34" charset="0"/>
              <a:buChar char="•"/>
              <a:tabLst>
                <a:tab pos="515938" algn="l"/>
                <a:tab pos="687388" algn="l"/>
                <a:tab pos="914400" algn="l"/>
                <a:tab pos="1085850" algn="l"/>
              </a:tabLst>
            </a:pPr>
            <a:r>
              <a:rPr lang="en-US" sz="2800" dirty="0">
                <a:latin typeface="Times New Roman" panose="02020603050405020304" pitchFamily="18" charset="0"/>
                <a:cs typeface="Times New Roman" panose="02020603050405020304" pitchFamily="18" charset="0"/>
              </a:rPr>
              <a:t>Taxpayers must submit a copy of their credit certificate as issued from the Department of Agriculture and Industries when submitting their return reflecting an Irrigation Credit.  </a:t>
            </a:r>
          </a:p>
          <a:p>
            <a:pPr marL="628650" indent="-342900">
              <a:buFont typeface="Arial" panose="020B0604020202020204" pitchFamily="34" charset="0"/>
              <a:buChar char="•"/>
              <a:tabLst>
                <a:tab pos="515938" algn="l"/>
                <a:tab pos="687388" algn="l"/>
                <a:tab pos="914400" algn="l"/>
                <a:tab pos="1085850" algn="l"/>
              </a:tabLst>
            </a:pPr>
            <a:r>
              <a:rPr lang="en-US" sz="2800" dirty="0">
                <a:latin typeface="Times New Roman" panose="02020603050405020304" pitchFamily="18" charset="0"/>
                <a:cs typeface="Times New Roman" panose="02020603050405020304" pitchFamily="18" charset="0"/>
              </a:rPr>
              <a:t>A pro rata share of credit will be available to members of a pass through entity.</a:t>
            </a:r>
          </a:p>
          <a:p>
            <a:pPr marL="628650" indent="-342900">
              <a:buFont typeface="Arial" panose="020B0604020202020204" pitchFamily="34" charset="0"/>
              <a:buChar char="•"/>
              <a:tabLst>
                <a:tab pos="515938" algn="l"/>
                <a:tab pos="687388" algn="l"/>
                <a:tab pos="914400" algn="l"/>
                <a:tab pos="1085850" algn="l"/>
              </a:tabLst>
            </a:pPr>
            <a:endParaRPr lang="en-US" sz="2200"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a:p>
            <a:pPr marL="628650" indent="-342900">
              <a:buFont typeface="Arial" panose="020B0604020202020204" pitchFamily="34" charset="0"/>
              <a:buChar char="•"/>
              <a:tabLst>
                <a:tab pos="515938" algn="l"/>
                <a:tab pos="687388" algn="l"/>
                <a:tab pos="914400" algn="l"/>
                <a:tab pos="1085850" algn="l"/>
              </a:tabLst>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314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1851-1A93-4039-8FA5-5AD67013ECDA}"/>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Act 2018-468 (HB260)</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Irrigation and Reservoir System Credit</a:t>
            </a:r>
            <a:endParaRPr lang="en-US" dirty="0"/>
          </a:p>
        </p:txBody>
      </p:sp>
      <p:pic>
        <p:nvPicPr>
          <p:cNvPr id="4" name="Content Placeholder 3">
            <a:extLst>
              <a:ext uri="{FF2B5EF4-FFF2-40B4-BE49-F238E27FC236}">
                <a16:creationId xmlns:a16="http://schemas.microsoft.com/office/drawing/2014/main" id="{B20FA191-9E77-4B25-B37F-66992BCBF4F1}"/>
              </a:ext>
            </a:extLst>
          </p:cNvPr>
          <p:cNvPicPr>
            <a:picLocks noGrp="1" noChangeAspect="1"/>
          </p:cNvPicPr>
          <p:nvPr>
            <p:ph idx="1"/>
          </p:nvPr>
        </p:nvPicPr>
        <p:blipFill>
          <a:blip r:embed="rId2"/>
          <a:stretch>
            <a:fillRect/>
          </a:stretch>
        </p:blipFill>
        <p:spPr>
          <a:xfrm>
            <a:off x="701040" y="2468881"/>
            <a:ext cx="10789920" cy="3760470"/>
          </a:xfrm>
          <a:prstGeom prst="rect">
            <a:avLst/>
          </a:prstGeom>
        </p:spPr>
      </p:pic>
    </p:spTree>
    <p:extLst>
      <p:ext uri="{BB962C8B-B14F-4D97-AF65-F5344CB8AC3E}">
        <p14:creationId xmlns:p14="http://schemas.microsoft.com/office/powerpoint/2010/main" val="1739526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8307" y="4562376"/>
            <a:ext cx="7968672" cy="1087654"/>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2018-549 (SB209)</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sz="4900" b="1" dirty="0">
                <a:latin typeface="Times New Roman" panose="02020603050405020304" pitchFamily="18" charset="0"/>
                <a:cs typeface="Times New Roman" panose="02020603050405020304" pitchFamily="18" charset="0"/>
              </a:rPr>
              <a:t>Adoption Credit</a:t>
            </a:r>
            <a:br>
              <a:rPr lang="en-US" sz="4900" dirty="0">
                <a:latin typeface="Times New Roman" panose="02020603050405020304" pitchFamily="18" charset="0"/>
                <a:cs typeface="Times New Roman" panose="02020603050405020304" pitchFamily="18" charset="0"/>
              </a:rPr>
            </a:br>
            <a:endParaRPr lang="en-US" sz="4900" dirty="0"/>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45190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651" y="982133"/>
            <a:ext cx="9962947" cy="1077674"/>
          </a:xfrm>
        </p:spPr>
        <p:txBody>
          <a:bodyPr>
            <a:normAutofit fontScale="90000"/>
          </a:bodyPr>
          <a:lstStyle/>
          <a:p>
            <a:r>
              <a:rPr lang="en-US" b="1" dirty="0">
                <a:latin typeface="Times New Roman" panose="02020603050405020304" pitchFamily="18" charset="0"/>
                <a:cs typeface="Times New Roman" panose="02020603050405020304" pitchFamily="18" charset="0"/>
              </a:rPr>
              <a:t>Act 2018-549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(SB209) Adoption Credit</a:t>
            </a:r>
          </a:p>
        </p:txBody>
      </p:sp>
      <p:sp>
        <p:nvSpPr>
          <p:cNvPr id="3" name="Content Placeholder 2"/>
          <p:cNvSpPr>
            <a:spLocks noGrp="1"/>
          </p:cNvSpPr>
          <p:nvPr>
            <p:ph idx="1"/>
          </p:nvPr>
        </p:nvSpPr>
        <p:spPr>
          <a:xfrm>
            <a:off x="1295400" y="2556932"/>
            <a:ext cx="9937281" cy="3318936"/>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Act 2018-549 amends Code Sections 40-18-360 and 40-18-361 to remove the wording “intrastate” from the code. </a:t>
            </a:r>
          </a:p>
          <a:p>
            <a:r>
              <a:rPr lang="en-US" dirty="0">
                <a:latin typeface="Times New Roman" panose="02020603050405020304" pitchFamily="18" charset="0"/>
                <a:cs typeface="Times New Roman" panose="02020603050405020304" pitchFamily="18" charset="0"/>
              </a:rPr>
              <a:t>In removing the term “intrastate”, the Act now allows any private adoption to qualify for the $1,000 refundable credit as long as the adoptive parents are Alabama residents. The birth mother and child no longer have to reside in Alabama. </a:t>
            </a:r>
          </a:p>
          <a:p>
            <a:r>
              <a:rPr lang="en-US" dirty="0">
                <a:latin typeface="Times New Roman" panose="02020603050405020304" pitchFamily="18" charset="0"/>
                <a:cs typeface="Times New Roman" panose="02020603050405020304" pitchFamily="18" charset="0"/>
              </a:rPr>
              <a:t>Effective for tax years 2019 and forward.</a:t>
            </a:r>
          </a:p>
          <a:p>
            <a:r>
              <a:rPr lang="en-US" dirty="0">
                <a:latin typeface="Times New Roman" panose="02020603050405020304" pitchFamily="18" charset="0"/>
                <a:cs typeface="Times New Roman" panose="02020603050405020304" pitchFamily="18" charset="0"/>
              </a:rPr>
              <a:t>Adoptions, including foster children in the care of the Alabama Department of Human Resources, must go through a private adoption agency.  </a:t>
            </a:r>
          </a:p>
          <a:p>
            <a:r>
              <a:rPr lang="en-US" dirty="0">
                <a:latin typeface="Times New Roman" panose="02020603050405020304" pitchFamily="18" charset="0"/>
                <a:cs typeface="Times New Roman" panose="02020603050405020304" pitchFamily="18" charset="0"/>
              </a:rPr>
              <a:t>Adopting or housing a family member will not qualify for an adoption credit. </a:t>
            </a:r>
          </a:p>
        </p:txBody>
      </p:sp>
    </p:spTree>
    <p:extLst>
      <p:ext uri="{BB962C8B-B14F-4D97-AF65-F5344CB8AC3E}">
        <p14:creationId xmlns:p14="http://schemas.microsoft.com/office/powerpoint/2010/main" val="3680015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7242" y="2586790"/>
            <a:ext cx="7615989" cy="1491916"/>
          </a:xfrm>
        </p:spPr>
        <p:txBody>
          <a:bodyPr>
            <a:normAutofit fontScale="90000"/>
          </a:bodyPr>
          <a:lstStyle/>
          <a:p>
            <a:r>
              <a:rPr lang="en-US" sz="4800" b="1" dirty="0"/>
              <a:t>2017 Legislation</a:t>
            </a:r>
            <a:br>
              <a:rPr lang="en-US" sz="4800" b="1" dirty="0"/>
            </a:br>
            <a:r>
              <a:rPr lang="en-US" sz="4800" b="1" dirty="0"/>
              <a:t>Effective 2018 and Later Tax Years</a:t>
            </a:r>
          </a:p>
        </p:txBody>
      </p:sp>
    </p:spTree>
    <p:extLst>
      <p:ext uri="{BB962C8B-B14F-4D97-AF65-F5344CB8AC3E}">
        <p14:creationId xmlns:p14="http://schemas.microsoft.com/office/powerpoint/2010/main" val="4101359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8011" y="4129239"/>
            <a:ext cx="8008218" cy="1838426"/>
          </a:xfrm>
          <a:noFill/>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2017-380 (HB345)</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Historic Rehabilitation Tax Credit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30911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260909"/>
            <a:ext cx="9601196" cy="962526"/>
          </a:xfrm>
        </p:spPr>
        <p:txBody>
          <a:bodyPr>
            <a:normAutofit fontScale="90000"/>
          </a:bodyPr>
          <a:lstStyle/>
          <a:p>
            <a:r>
              <a:rPr lang="en-US" b="1" dirty="0">
                <a:latin typeface="Times New Roman" panose="02020603050405020304" pitchFamily="18" charset="0"/>
                <a:cs typeface="Times New Roman" panose="02020603050405020304" pitchFamily="18" charset="0"/>
              </a:rPr>
              <a:t>Act 2017-380 (HB345)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Historic Rehabilitation Tax Credit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1" y="2367815"/>
            <a:ext cx="10004658" cy="3744227"/>
          </a:xfrm>
        </p:spPr>
        <p:txBody>
          <a:bodyPr>
            <a:noAutofit/>
          </a:bodyPr>
          <a:lstStyle/>
          <a:p>
            <a:r>
              <a:rPr lang="en-US" sz="2100" dirty="0">
                <a:latin typeface="Times New Roman" panose="02020603050405020304" pitchFamily="18" charset="0"/>
                <a:cs typeface="Times New Roman" panose="02020603050405020304" pitchFamily="18" charset="0"/>
              </a:rPr>
              <a:t>To provide an income tax credit for the rehabilitation, preservation, and development of historical structures. This was an entirely new credit to replace the original which sunset.</a:t>
            </a:r>
          </a:p>
          <a:p>
            <a:r>
              <a:rPr lang="en-US" sz="2100" dirty="0">
                <a:latin typeface="Times New Roman" panose="02020603050405020304" pitchFamily="18" charset="0"/>
                <a:cs typeface="Times New Roman" panose="02020603050405020304" pitchFamily="18" charset="0"/>
              </a:rPr>
              <a:t>The original Historic Rehabilitation Tax credit sunset in 2015. There is a 10 year carry forward on any original unused credit amount which we will see for some time in the future. </a:t>
            </a:r>
          </a:p>
          <a:p>
            <a:r>
              <a:rPr lang="en-US" sz="2100" dirty="0">
                <a:latin typeface="Times New Roman" panose="02020603050405020304" pitchFamily="18" charset="0"/>
                <a:cs typeface="Times New Roman" panose="02020603050405020304" pitchFamily="18" charset="0"/>
              </a:rPr>
              <a:t>The Historic Tax Commission issues a tax credit certificate to the qualifying property owner in an amount equal to the lesser of the amount of the tax credit reserved for the taxpayer or 25% of the actual rehabilitation expenditures. </a:t>
            </a:r>
          </a:p>
          <a:p>
            <a:r>
              <a:rPr lang="en-US" sz="2100" dirty="0">
                <a:latin typeface="Times New Roman" panose="02020603050405020304" pitchFamily="18" charset="0"/>
                <a:cs typeface="Times New Roman" panose="02020603050405020304" pitchFamily="18" charset="0"/>
              </a:rPr>
              <a:t>The taxpayer must file this credit certificate with their Alabama state income tax return due under Chapter 18. </a:t>
            </a:r>
          </a:p>
        </p:txBody>
      </p:sp>
    </p:spTree>
    <p:extLst>
      <p:ext uri="{BB962C8B-B14F-4D97-AF65-F5344CB8AC3E}">
        <p14:creationId xmlns:p14="http://schemas.microsoft.com/office/powerpoint/2010/main" val="3221275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68404"/>
            <a:ext cx="9601196" cy="1155031"/>
          </a:xfrm>
        </p:spPr>
        <p:txBody>
          <a:bodyPr>
            <a:normAutofit fontScale="90000"/>
          </a:bodyPr>
          <a:lstStyle/>
          <a:p>
            <a:r>
              <a:rPr lang="en-US" b="1" dirty="0">
                <a:latin typeface="Times New Roman" panose="02020603050405020304" pitchFamily="18" charset="0"/>
                <a:cs typeface="Times New Roman" panose="02020603050405020304" pitchFamily="18" charset="0"/>
              </a:rPr>
              <a:t>Act 2017-380 (HB345)</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Historic Rehabilitation Tax Credit</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1295400" y="2367815"/>
            <a:ext cx="9783277" cy="3744227"/>
          </a:xfrm>
        </p:spPr>
        <p:txBody>
          <a:bodyPr>
            <a:noAutofit/>
          </a:bodyPr>
          <a:lstStyle/>
          <a:p>
            <a:r>
              <a:rPr lang="en-US" sz="2100" dirty="0">
                <a:latin typeface="Times New Roman" panose="02020603050405020304" pitchFamily="18" charset="0"/>
                <a:cs typeface="Times New Roman" panose="02020603050405020304" pitchFamily="18" charset="0"/>
              </a:rPr>
              <a:t>The taxpayer must claim their credit in the year they place their historic structure in service. If the tax credit is larger than their tax liability for that year, the property owner will be entitled to a “</a:t>
            </a:r>
            <a:r>
              <a:rPr lang="en-US" sz="2100" u="sng" dirty="0">
                <a:latin typeface="Times New Roman" panose="02020603050405020304" pitchFamily="18" charset="0"/>
                <a:cs typeface="Times New Roman" panose="02020603050405020304" pitchFamily="18" charset="0"/>
              </a:rPr>
              <a:t>refund</a:t>
            </a:r>
            <a:r>
              <a:rPr lang="en-US" sz="2100" dirty="0">
                <a:latin typeface="Times New Roman" panose="02020603050405020304" pitchFamily="18" charset="0"/>
                <a:cs typeface="Times New Roman" panose="02020603050405020304" pitchFamily="18" charset="0"/>
              </a:rPr>
              <a:t>” of the difference. See new Schedule RC.</a:t>
            </a:r>
          </a:p>
          <a:p>
            <a:r>
              <a:rPr lang="en-US" sz="2100" dirty="0">
                <a:latin typeface="Times New Roman" panose="02020603050405020304" pitchFamily="18" charset="0"/>
                <a:cs typeface="Times New Roman" panose="02020603050405020304" pitchFamily="18" charset="0"/>
              </a:rPr>
              <a:t>This new historic tax credit is available to taxpayers who qualify between the tax years of 2018 through 2022 only.</a:t>
            </a:r>
          </a:p>
          <a:p>
            <a:r>
              <a:rPr lang="en-US" sz="2100" dirty="0">
                <a:latin typeface="Times New Roman" panose="02020603050405020304" pitchFamily="18" charset="0"/>
                <a:cs typeface="Times New Roman" panose="02020603050405020304" pitchFamily="18" charset="0"/>
              </a:rPr>
              <a:t>The Historic Tax Commission can reserve up to $20,000,000 a year in credits for the five calendar years. </a:t>
            </a:r>
          </a:p>
          <a:p>
            <a:r>
              <a:rPr lang="en-US" sz="2100" dirty="0">
                <a:latin typeface="Times New Roman" panose="02020603050405020304" pitchFamily="18" charset="0"/>
                <a:cs typeface="Times New Roman" panose="02020603050405020304" pitchFamily="18" charset="0"/>
              </a:rPr>
              <a:t>The credit may be transferred once and the Department shall provide a transfer statement to be filed by the transferor prior to the transfer. The transferor shall pay a fee of $1,000 per transferee listed on the transfer statement. </a:t>
            </a:r>
            <a:br>
              <a:rPr lang="en-US" sz="2100" dirty="0">
                <a:latin typeface="Times New Roman" panose="02020603050405020304" pitchFamily="18" charset="0"/>
                <a:cs typeface="Times New Roman" panose="02020603050405020304" pitchFamily="18" charset="0"/>
              </a:rPr>
            </a:b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973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7815" y="3619098"/>
            <a:ext cx="7209322" cy="1876927"/>
          </a:xfrm>
          <a:noFill/>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 2017-405 (HB346)</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Individual Income Tax Simplified Short Form Filing Act</a:t>
            </a:r>
            <a:br>
              <a:rPr lang="en-US" sz="4400" b="1" dirty="0">
                <a:latin typeface="Times New Roman" panose="02020603050405020304" pitchFamily="18" charset="0"/>
                <a:cs typeface="Times New Roman" panose="02020603050405020304" pitchFamily="18" charset="0"/>
              </a:rPr>
            </a:br>
            <a:endParaRPr lang="en-US" sz="44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flipH="1">
            <a:off x="10153606" y="2542904"/>
            <a:ext cx="2038393" cy="400594"/>
          </a:xfrm>
        </p:spPr>
        <p:txBody>
          <a:bodyPr>
            <a:noAutofit/>
          </a:bodyPr>
          <a:lstStyle/>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5697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What’s New in I.D. Theft Prevention</a:t>
            </a:r>
            <a:endParaRPr lang="en-US" dirty="0"/>
          </a:p>
        </p:txBody>
      </p:sp>
      <p:sp>
        <p:nvSpPr>
          <p:cNvPr id="6" name="Content Placeholder 5"/>
          <p:cNvSpPr>
            <a:spLocks noGrp="1"/>
          </p:cNvSpPr>
          <p:nvPr>
            <p:ph sz="half" idx="1"/>
          </p:nvPr>
        </p:nvSpPr>
        <p:spPr>
          <a:xfrm>
            <a:off x="733777" y="2619022"/>
            <a:ext cx="6649155" cy="3580138"/>
          </a:xfrm>
        </p:spPr>
        <p:txBody>
          <a:bodyPr>
            <a:noAutofit/>
          </a:bodyPr>
          <a:lstStyle/>
          <a:p>
            <a:r>
              <a:rPr lang="en-US" sz="2200" b="1" dirty="0">
                <a:latin typeface="Times New Roman" panose="02020603050405020304" pitchFamily="18" charset="0"/>
                <a:cs typeface="Times New Roman" panose="02020603050405020304" pitchFamily="18" charset="0"/>
              </a:rPr>
              <a:t>Each log in attempt or tax return submission requires a new selfie in lieu of a password to verify it is the actual taxpayer rather than a cyber criminal. Without an ID match the user cannot log in. </a:t>
            </a:r>
          </a:p>
          <a:p>
            <a:r>
              <a:rPr lang="en-US" sz="2200" b="1" dirty="0">
                <a:latin typeface="Times New Roman" panose="02020603050405020304" pitchFamily="18" charset="0"/>
                <a:cs typeface="Times New Roman" panose="02020603050405020304" pitchFamily="18" charset="0"/>
              </a:rPr>
              <a:t>Available for both the iPhone and the Android.</a:t>
            </a:r>
          </a:p>
          <a:p>
            <a:r>
              <a:rPr lang="en-US" b="1" dirty="0">
                <a:solidFill>
                  <a:srgbClr val="FF0000"/>
                </a:solidFill>
                <a:latin typeface="Times New Roman" panose="02020603050405020304" pitchFamily="18" charset="0"/>
                <a:cs typeface="Times New Roman" panose="02020603050405020304" pitchFamily="18" charset="0"/>
              </a:rPr>
              <a:t>Best of all, submitting your return using eID grants you priority return processing. </a:t>
            </a:r>
          </a:p>
          <a:p>
            <a:endParaRPr lang="en-US" b="1" dirty="0">
              <a:latin typeface="Times New Roman" panose="02020603050405020304" pitchFamily="18" charset="0"/>
              <a:cs typeface="Times New Roman" panose="02020603050405020304" pitchFamily="18" charset="0"/>
            </a:endParaRPr>
          </a:p>
        </p:txBody>
      </p:sp>
      <p:pic>
        <p:nvPicPr>
          <p:cNvPr id="12" name="Content Placeholder 11"/>
          <p:cNvPicPr>
            <a:picLocks noGrp="1" noChangeAspect="1"/>
          </p:cNvPicPr>
          <p:nvPr>
            <p:ph sz="half" idx="2"/>
          </p:nvPr>
        </p:nvPicPr>
        <p:blipFill>
          <a:blip r:embed="rId3"/>
          <a:stretch>
            <a:fillRect/>
          </a:stretch>
        </p:blipFill>
        <p:spPr>
          <a:xfrm>
            <a:off x="7563852" y="2473825"/>
            <a:ext cx="3224463" cy="3725335"/>
          </a:xfrm>
          <a:prstGeom prst="rect">
            <a:avLst/>
          </a:prstGeom>
        </p:spPr>
      </p:pic>
    </p:spTree>
    <p:extLst>
      <p:ext uri="{BB962C8B-B14F-4D97-AF65-F5344CB8AC3E}">
        <p14:creationId xmlns:p14="http://schemas.microsoft.com/office/powerpoint/2010/main" val="3807700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118936"/>
            <a:ext cx="9601196" cy="1383631"/>
          </a:xfrm>
        </p:spPr>
        <p:txBody>
          <a:bodyPr>
            <a:normAutofit fontScale="90000"/>
          </a:bodyPr>
          <a:lstStyle/>
          <a:p>
            <a:r>
              <a:rPr lang="en-US" b="1" dirty="0">
                <a:latin typeface="Times New Roman" panose="02020603050405020304" pitchFamily="18" charset="0"/>
                <a:cs typeface="Times New Roman" panose="02020603050405020304" pitchFamily="18" charset="0"/>
              </a:rPr>
              <a:t>Act 2017-405 (HB346)</a:t>
            </a:r>
            <a:br>
              <a:rPr lang="en-US" b="1" dirty="0"/>
            </a:br>
            <a:r>
              <a:rPr lang="en-US" b="1" dirty="0">
                <a:latin typeface="Times New Roman" panose="02020603050405020304" pitchFamily="18" charset="0"/>
                <a:cs typeface="Times New Roman" panose="02020603050405020304" pitchFamily="18" charset="0"/>
              </a:rPr>
              <a:t>Individual Income Tax Simplified Short Form Filing Act</a:t>
            </a: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674370" y="2411730"/>
            <a:ext cx="11082201" cy="4171950"/>
          </a:xfrm>
        </p:spPr>
        <p:txBody>
          <a:bodyPr>
            <a:noAutofit/>
          </a:bodyPr>
          <a:lstStyle/>
          <a:p>
            <a:r>
              <a:rPr lang="en-US" sz="2100" dirty="0">
                <a:latin typeface="Times New Roman" panose="02020603050405020304" pitchFamily="18" charset="0"/>
                <a:cs typeface="Times New Roman" panose="02020603050405020304" pitchFamily="18" charset="0"/>
              </a:rPr>
              <a:t>Act 2017-405 adds a new section “40-18-15.7” to the Code of Alabama 1975. This section provides for a new short form with an increased standard deduction starting with the 2018 tax year. </a:t>
            </a:r>
          </a:p>
          <a:p>
            <a:r>
              <a:rPr lang="en-US" sz="2100" dirty="0">
                <a:latin typeface="Times New Roman" panose="02020603050405020304" pitchFamily="18" charset="0"/>
                <a:cs typeface="Times New Roman" panose="02020603050405020304" pitchFamily="18" charset="0"/>
              </a:rPr>
              <a:t>Allows for an individual to report their income taxes using a simplified short form in M.A.T. </a:t>
            </a:r>
          </a:p>
          <a:p>
            <a:r>
              <a:rPr lang="en-US" sz="2100" dirty="0">
                <a:latin typeface="Times New Roman" panose="02020603050405020304" pitchFamily="18" charset="0"/>
                <a:cs typeface="Times New Roman" panose="02020603050405020304" pitchFamily="18" charset="0"/>
              </a:rPr>
              <a:t>Taxpayers that choose to file using the optional increased standard deduction, must acknowledge that they are voluntarily foregoing other deductions, credits, and exemptions that may otherwise  be available to them including their federal income tax deduction. </a:t>
            </a:r>
          </a:p>
          <a:p>
            <a:r>
              <a:rPr lang="en-US" sz="2100" dirty="0">
                <a:latin typeface="Times New Roman" panose="02020603050405020304" pitchFamily="18" charset="0"/>
                <a:cs typeface="Times New Roman" panose="02020603050405020304" pitchFamily="18" charset="0"/>
              </a:rPr>
              <a:t>The personal exemption and the increased optional standard deduction are the only exemptions or deductions allowed by a taxpayer filing this return.  A taxpayer will input their W2 income and  select a personal exemption of single or married filing jointly. The M.A.T. system will handle the rest of the calculations. </a:t>
            </a:r>
          </a:p>
          <a:p>
            <a:endParaRPr lang="en-US" sz="20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20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82842"/>
            <a:ext cx="9601196" cy="1419726"/>
          </a:xfrm>
        </p:spPr>
        <p:txBody>
          <a:bodyPr>
            <a:normAutofit fontScale="90000"/>
          </a:bodyPr>
          <a:lstStyle/>
          <a:p>
            <a:r>
              <a:rPr lang="en-US" b="1" dirty="0">
                <a:latin typeface="Times New Roman" panose="02020603050405020304" pitchFamily="18" charset="0"/>
                <a:cs typeface="Times New Roman" panose="02020603050405020304" pitchFamily="18" charset="0"/>
              </a:rPr>
              <a:t>Act 2017-405 (HB346)</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Individual Income Tax Simplified Short Form Filing Act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44769" y="1957755"/>
            <a:ext cx="11007969" cy="4154288"/>
          </a:xfrm>
        </p:spPr>
        <p:txBody>
          <a:bodyPr>
            <a:noAutofit/>
          </a:bodyPr>
          <a:lstStyle/>
          <a:p>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qualify for the simplified short form, taxpayers must be Alabama residents with a filing status of either single or married filing a joint return meeting the following requirements:</a:t>
            </a:r>
          </a:p>
          <a:p>
            <a:pPr indent="4000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Alabama gross income of less than $100,000</a:t>
            </a:r>
          </a:p>
          <a:p>
            <a:pPr marL="288925" indent="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Zero dollars of non-wage income (interest, dividends, retirement, pension,                                                                                                                                                            </a:t>
            </a:r>
          </a:p>
          <a:p>
            <a:pPr marL="288925" indent="0">
              <a:buNone/>
            </a:pPr>
            <a:r>
              <a:rPr lang="en-US" dirty="0">
                <a:latin typeface="Times New Roman" panose="02020603050405020304" pitchFamily="18" charset="0"/>
                <a:cs typeface="Times New Roman" panose="02020603050405020304" pitchFamily="18" charset="0"/>
              </a:rPr>
              <a:t>      rents, royalties, gains, etc.)</a:t>
            </a:r>
          </a:p>
          <a:p>
            <a:pPr indent="4000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 dependent deduction</a:t>
            </a:r>
          </a:p>
          <a:p>
            <a:pPr indent="40005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 itemized deductions</a:t>
            </a:r>
          </a:p>
          <a:p>
            <a:pPr marL="0" indent="0">
              <a:buNone/>
            </a:pP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480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2310063"/>
            <a:ext cx="9601196" cy="192504"/>
          </a:xfrm>
        </p:spPr>
        <p:txBody>
          <a:bodyPr>
            <a:normAutofit fontScale="90000"/>
          </a:bodyPr>
          <a:lstStyle/>
          <a:p>
            <a:r>
              <a:rPr lang="en-US" b="1" dirty="0">
                <a:latin typeface="Times New Roman" panose="02020603050405020304" pitchFamily="18" charset="0"/>
                <a:cs typeface="Times New Roman" panose="02020603050405020304" pitchFamily="18" charset="0"/>
              </a:rPr>
              <a:t>Act 2017-405 (HB346)</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Individual Income Tax Simplified Short Form Filing Act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1295400" y="2502567"/>
            <a:ext cx="9783277" cy="3676852"/>
          </a:xfrm>
        </p:spPr>
        <p:txBody>
          <a:bodyPr>
            <a:no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Continued:</a:t>
            </a:r>
          </a:p>
          <a:p>
            <a:pPr marL="57785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No adjustments to income</a:t>
            </a:r>
          </a:p>
          <a:p>
            <a:pPr marL="57785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No federal income tax deduction  </a:t>
            </a:r>
          </a:p>
          <a:p>
            <a:pPr marL="57785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No income tax credits</a:t>
            </a:r>
          </a:p>
          <a:p>
            <a:pPr marL="57785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Filer is not required to make estimated income tax payments</a:t>
            </a:r>
          </a:p>
          <a:p>
            <a:pPr marL="577850">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Not claiming any gains or losses</a:t>
            </a:r>
          </a:p>
          <a:p>
            <a:pPr>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126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2310063"/>
            <a:ext cx="9601196" cy="192504"/>
          </a:xfrm>
        </p:spPr>
        <p:txBody>
          <a:bodyPr>
            <a:normAutofit fontScale="90000"/>
          </a:bodyPr>
          <a:lstStyle/>
          <a:p>
            <a:r>
              <a:rPr lang="en-US" b="1" dirty="0">
                <a:latin typeface="Times New Roman" panose="02020603050405020304" pitchFamily="18" charset="0"/>
                <a:cs typeface="Times New Roman" panose="02020603050405020304" pitchFamily="18" charset="0"/>
              </a:rPr>
              <a:t>Act 2017-405 (HB346)</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Individual Income Tax Simplified Short Form Filing Act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818147" y="2502567"/>
            <a:ext cx="10647947" cy="3676852"/>
          </a:xfrm>
        </p:spPr>
        <p:txBody>
          <a:bodyPr>
            <a:noAutofit/>
          </a:bodyPr>
          <a:lstStyle/>
          <a:p>
            <a:pPr marL="0" indent="0">
              <a:buNone/>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only deductions allowed a taxpayer using the simplified short form will be the optional increased standard deduction and a personal exemption as follows:</a:t>
            </a:r>
          </a:p>
          <a:p>
            <a:pPr marL="625475">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The standard deduction allowed single filers will be the greater of $2,250 or the standard deduction allowed by 40-18-15.</a:t>
            </a:r>
          </a:p>
          <a:p>
            <a:pPr marL="625475" indent="-276225">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The standard deduction allowed joint filers will be the greater of $4,500 or the standard deduction allowed by 40-18-15.</a:t>
            </a:r>
          </a:p>
          <a:p>
            <a:pPr marL="625475" indent="-276225">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The personal exemption will be allowed in accordance with 40-18-19, $1500 for single filers and $3,000 for joint filers. </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5847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68404"/>
            <a:ext cx="9601196" cy="1217595"/>
          </a:xfrm>
        </p:spPr>
        <p:txBody>
          <a:bodyPr>
            <a:normAutofit fontScale="90000"/>
          </a:bodyPr>
          <a:lstStyle/>
          <a:p>
            <a:r>
              <a:rPr lang="en-US" b="1" dirty="0">
                <a:latin typeface="Times New Roman" panose="02020603050405020304" pitchFamily="18" charset="0"/>
                <a:cs typeface="Times New Roman" panose="02020603050405020304" pitchFamily="18" charset="0"/>
              </a:rPr>
              <a:t>Prior Year Credits Affecting </a:t>
            </a:r>
            <a:r>
              <a:rPr lang="en-US" b="1" u="sng" dirty="0">
                <a:latin typeface="Times New Roman" panose="02020603050405020304" pitchFamily="18" charset="0"/>
                <a:cs typeface="Times New Roman" panose="02020603050405020304" pitchFamily="18" charset="0"/>
              </a:rPr>
              <a:t>2018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Returns</a:t>
            </a:r>
          </a:p>
        </p:txBody>
      </p:sp>
      <p:sp>
        <p:nvSpPr>
          <p:cNvPr id="3" name="Content Placeholder 2"/>
          <p:cNvSpPr>
            <a:spLocks noGrp="1"/>
          </p:cNvSpPr>
          <p:nvPr>
            <p:ph idx="1"/>
          </p:nvPr>
        </p:nvSpPr>
        <p:spPr/>
        <p:txBody>
          <a:bodyPr>
            <a:normAutofit fontScale="25000" lnSpcReduction="20000"/>
          </a:bodyPr>
          <a:lstStyle/>
          <a:p>
            <a:r>
              <a:rPr lang="en-US" sz="9600" dirty="0">
                <a:latin typeface="Times New Roman" panose="02020603050405020304" pitchFamily="18" charset="0"/>
                <a:cs typeface="Times New Roman" panose="02020603050405020304" pitchFamily="18" charset="0"/>
              </a:rPr>
              <a:t>Act 2011-551 Full Employment Act of 2011</a:t>
            </a:r>
          </a:p>
          <a:p>
            <a:r>
              <a:rPr lang="en-US" sz="9600" dirty="0">
                <a:latin typeface="Times New Roman" panose="02020603050405020304" pitchFamily="18" charset="0"/>
                <a:cs typeface="Times New Roman" panose="02020603050405020304" pitchFamily="18" charset="0"/>
              </a:rPr>
              <a:t>Act 2011-689 Neighborhood Infrastructure Incentive Plan Credit</a:t>
            </a:r>
          </a:p>
          <a:p>
            <a:r>
              <a:rPr lang="en-US" sz="9600" dirty="0">
                <a:latin typeface="Times New Roman" panose="02020603050405020304" pitchFamily="18" charset="0"/>
                <a:cs typeface="Times New Roman" panose="02020603050405020304" pitchFamily="18" charset="0"/>
              </a:rPr>
              <a:t>Act 2012-168 Veterans Employment Act (Heroes for Hire Tax Credit)</a:t>
            </a:r>
          </a:p>
          <a:p>
            <a:r>
              <a:rPr lang="en-US" sz="9600" dirty="0">
                <a:latin typeface="Times New Roman" panose="02020603050405020304" pitchFamily="18" charset="0"/>
                <a:cs typeface="Times New Roman" panose="02020603050405020304" pitchFamily="18" charset="0"/>
              </a:rPr>
              <a:t>Act 2012-391 Irrigation /Reservoir System Tax Credit</a:t>
            </a:r>
          </a:p>
          <a:p>
            <a:r>
              <a:rPr lang="en-US" sz="9600" dirty="0">
                <a:latin typeface="Times New Roman" panose="02020603050405020304" pitchFamily="18" charset="0"/>
                <a:cs typeface="Times New Roman" panose="02020603050405020304" pitchFamily="18" charset="0"/>
              </a:rPr>
              <a:t>Act 2013-64 School Transfer Credit – AAA Credit and SGO Donation Credit – Scholarship Granting Organization</a:t>
            </a:r>
          </a:p>
          <a:p>
            <a:r>
              <a:rPr lang="en-US" sz="9600" dirty="0">
                <a:latin typeface="Times New Roman" panose="02020603050405020304" pitchFamily="18" charset="0"/>
                <a:cs typeface="Times New Roman" panose="02020603050405020304" pitchFamily="18" charset="0"/>
              </a:rPr>
              <a:t>Act 2013-241 Historic Rehabilitation Tax Credit</a:t>
            </a:r>
          </a:p>
          <a:p>
            <a:r>
              <a:rPr lang="en-US" sz="9600" dirty="0">
                <a:latin typeface="Times New Roman" panose="02020603050405020304" pitchFamily="18" charset="0"/>
                <a:cs typeface="Times New Roman" panose="02020603050405020304" pitchFamily="18" charset="0"/>
              </a:rPr>
              <a:t>2014-147 Career Technical Dual Enrollment Credit (there have been zero $ donations for 2018)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1781740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68404"/>
            <a:ext cx="9601196" cy="1217595"/>
          </a:xfrm>
        </p:spPr>
        <p:txBody>
          <a:bodyPr>
            <a:normAutofit fontScale="90000"/>
          </a:bodyPr>
          <a:lstStyle/>
          <a:p>
            <a:r>
              <a:rPr lang="en-US" b="1" dirty="0">
                <a:latin typeface="Times New Roman" panose="02020603050405020304" pitchFamily="18" charset="0"/>
                <a:cs typeface="Times New Roman" panose="02020603050405020304" pitchFamily="18" charset="0"/>
              </a:rPr>
              <a:t>Prior Year Credits Affecting </a:t>
            </a:r>
            <a:r>
              <a:rPr lang="en-US" b="1" u="sng" dirty="0">
                <a:latin typeface="Times New Roman" panose="02020603050405020304" pitchFamily="18" charset="0"/>
                <a:cs typeface="Times New Roman" panose="02020603050405020304" pitchFamily="18" charset="0"/>
              </a:rPr>
              <a:t>2018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Returns</a:t>
            </a:r>
          </a:p>
        </p:txBody>
      </p:sp>
      <p:sp>
        <p:nvSpPr>
          <p:cNvPr id="3" name="Content Placeholder 2"/>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Act 2014-413 Adoption Credit</a:t>
            </a:r>
          </a:p>
          <a:p>
            <a:r>
              <a:rPr lang="en-US" dirty="0">
                <a:latin typeface="Times New Roman" panose="02020603050405020304" pitchFamily="18" charset="0"/>
                <a:cs typeface="Times New Roman" panose="02020603050405020304" pitchFamily="18" charset="0"/>
              </a:rPr>
              <a:t>Act 2015-027 Alabama Jobs Act Credit </a:t>
            </a:r>
          </a:p>
          <a:p>
            <a:r>
              <a:rPr lang="en-US" dirty="0">
                <a:latin typeface="Times New Roman" panose="02020603050405020304" pitchFamily="18" charset="0"/>
                <a:cs typeface="Times New Roman" panose="02020603050405020304" pitchFamily="18" charset="0"/>
              </a:rPr>
              <a:t>Act 2016-102 Alabama Renewal Act (Port Credit and Growing Alabama Act Credit)</a:t>
            </a:r>
          </a:p>
          <a:p>
            <a:r>
              <a:rPr lang="en-US" dirty="0">
                <a:latin typeface="Times New Roman" panose="02020603050405020304" pitchFamily="18" charset="0"/>
                <a:cs typeface="Times New Roman" panose="02020603050405020304" pitchFamily="18" charset="0"/>
              </a:rPr>
              <a:t>Act 2016-188 Alabama Small Business and Agribusiness Jobs Act</a:t>
            </a:r>
          </a:p>
          <a:p>
            <a:r>
              <a:rPr lang="en-US" dirty="0">
                <a:latin typeface="Times New Roman" panose="02020603050405020304" pitchFamily="18" charset="0"/>
                <a:cs typeface="Times New Roman" panose="02020603050405020304" pitchFamily="18" charset="0"/>
              </a:rPr>
              <a:t>Act 2016-314 Apprenticeship Tax Credit of 2016</a:t>
            </a:r>
          </a:p>
          <a:p>
            <a:r>
              <a:rPr lang="en-US" dirty="0">
                <a:latin typeface="Times New Roman" panose="02020603050405020304" pitchFamily="18" charset="0"/>
                <a:cs typeface="Times New Roman" panose="02020603050405020304" pitchFamily="18" charset="0"/>
              </a:rPr>
              <a:t>Act 2016-321 Alabama Jobs Act Credit of 2015 (amended)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1145481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068404"/>
            <a:ext cx="9601196" cy="1217595"/>
          </a:xfrm>
        </p:spPr>
        <p:txBody>
          <a:bodyPr>
            <a:normAutofit fontScale="90000"/>
          </a:bodyPr>
          <a:lstStyle/>
          <a:p>
            <a:r>
              <a:rPr lang="en-US" b="1" dirty="0">
                <a:latin typeface="Times New Roman" panose="02020603050405020304" pitchFamily="18" charset="0"/>
                <a:cs typeface="Times New Roman" panose="02020603050405020304" pitchFamily="18" charset="0"/>
              </a:rPr>
              <a:t>Prior Year Acts Effective for </a:t>
            </a:r>
            <a:r>
              <a:rPr lang="en-US" b="1" u="sng" dirty="0">
                <a:latin typeface="Times New Roman" panose="02020603050405020304" pitchFamily="18" charset="0"/>
                <a:cs typeface="Times New Roman" panose="02020603050405020304" pitchFamily="18" charset="0"/>
              </a:rPr>
              <a:t>2018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Returns</a:t>
            </a: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Act 2016-345 Health Savings Account Contributions deductions (HSA’s)</a:t>
            </a:r>
          </a:p>
          <a:p>
            <a:r>
              <a:rPr lang="en-US" dirty="0">
                <a:latin typeface="Times New Roman" panose="02020603050405020304" pitchFamily="18" charset="0"/>
                <a:cs typeface="Times New Roman" panose="02020603050405020304" pitchFamily="18" charset="0"/>
              </a:rPr>
              <a:t>Act 2017-352 Irrigation and Reservoir System Credit</a:t>
            </a:r>
          </a:p>
          <a:p>
            <a:r>
              <a:rPr lang="en-US" dirty="0">
                <a:latin typeface="Times New Roman" panose="02020603050405020304" pitchFamily="18" charset="0"/>
                <a:cs typeface="Times New Roman" panose="02020603050405020304" pitchFamily="18" charset="0"/>
              </a:rPr>
              <a:t>Act 2017-380 Historic Rehabilitation Tax Credit</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3348806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2663"/>
            <a:ext cx="9601200" cy="1303337"/>
          </a:xfrm>
        </p:spPr>
        <p:txBody>
          <a:bodyPr/>
          <a:lstStyle/>
          <a:p>
            <a:r>
              <a:rPr lang="en-US" dirty="0"/>
              <a:t> </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96680" y="1634331"/>
            <a:ext cx="9215437" cy="3573462"/>
          </a:xfrm>
        </p:spPr>
      </p:pic>
    </p:spTree>
    <p:extLst>
      <p:ext uri="{BB962C8B-B14F-4D97-AF65-F5344CB8AC3E}">
        <p14:creationId xmlns:p14="http://schemas.microsoft.com/office/powerpoint/2010/main" val="2727821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234" y="2768600"/>
            <a:ext cx="10946921" cy="3975100"/>
          </a:xfrm>
        </p:spPr>
        <p:txBody>
          <a:bodyPr>
            <a:noAutofit/>
          </a:bodyPr>
          <a:lstStyle/>
          <a:p>
            <a:pPr marL="0" indent="0">
              <a:buNone/>
            </a:pPr>
            <a:r>
              <a:rPr lang="en-US" sz="1200" dirty="0">
                <a:latin typeface="Times New Roman" panose="02020603050405020304" pitchFamily="18" charset="0"/>
                <a:cs typeface="Times New Roman" panose="02020603050405020304" pitchFamily="18" charset="0"/>
              </a:rPr>
              <a:t>Changes affecting Individual</a:t>
            </a:r>
          </a:p>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For tax years 2018 and forward, moving expenses are no longer allowed for Alabama residents except for members of the Armed Forces of the United States per  26 USC 217(k). See Alabama Code Section 40-18-15(a)(18).</a:t>
            </a:r>
          </a:p>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Mortgage interest deduction is now limited to interest on debt of up to $750,000 if filing joint or $375,000  if filing separately for purchases of a principal residence after December 31, 2017 per 26 USC 163(h)(3)(F). See Alabama Code Section 40-18-15(a)(2).</a:t>
            </a:r>
          </a:p>
          <a:p>
            <a:pPr>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Home equity interest no longer deductible per 26 USC 163(h)(3)(F). See Alabama Code Section 40-18-15(a)(2). However, the interest is still deductible if used for improvements on a taxpayers main home and the total of both the home mortgage and the home equity loan does not exceed the $750,000 mortgage interest threshold. Can’t be used to pay off credit card, student loan debt, etc.</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8979" y="711199"/>
            <a:ext cx="6665495" cy="1574800"/>
          </a:xfrm>
        </p:spPr>
      </p:pic>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78" y="711199"/>
            <a:ext cx="6665495" cy="1574800"/>
          </a:xfrm>
          <a:prstGeom prst="rect">
            <a:avLst/>
          </a:prstGeom>
        </p:spPr>
      </p:pic>
    </p:spTree>
    <p:extLst>
      <p:ext uri="{BB962C8B-B14F-4D97-AF65-F5344CB8AC3E}">
        <p14:creationId xmlns:p14="http://schemas.microsoft.com/office/powerpoint/2010/main" val="3559709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2556932"/>
            <a:ext cx="10782300" cy="4199468"/>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Alimony will not be reportable by the recipient or deductible by the payer for divorce agreements executed after December 31, 2018 per 26 USC 61 (a)(8), 71, 215, and 682.  See Alabama Code Sections 40-18-14(1), 40-18-14.2(10), and 40-18-15(a)(17).</a:t>
            </a:r>
          </a:p>
          <a:p>
            <a:r>
              <a:rPr lang="en-US" dirty="0">
                <a:latin typeface="Times New Roman" panose="02020603050405020304" pitchFamily="18" charset="0"/>
                <a:cs typeface="Times New Roman" panose="02020603050405020304" pitchFamily="18" charset="0"/>
              </a:rPr>
              <a:t>Personal casualty losses no longer deductible unless attributable to a federally declared disaster area per 26 USC 165(h)(5). See Alabama Code Section 40-18-15(a)(6). </a:t>
            </a:r>
          </a:p>
          <a:p>
            <a:r>
              <a:rPr lang="en-US" dirty="0">
                <a:latin typeface="Times New Roman" panose="02020603050405020304" pitchFamily="18" charset="0"/>
                <a:cs typeface="Times New Roman" panose="02020603050405020304" pitchFamily="18" charset="0"/>
              </a:rPr>
              <a:t>529 college plan funds marked for higher education can now be used for attendance at an elementary or secondary public school, private, or religious school. </a:t>
            </a:r>
          </a:p>
          <a:p>
            <a:r>
              <a:rPr lang="en-US" dirty="0">
                <a:latin typeface="Times New Roman" panose="02020603050405020304" pitchFamily="18" charset="0"/>
                <a:cs typeface="Times New Roman" panose="02020603050405020304" pitchFamily="18" charset="0"/>
              </a:rPr>
              <a:t>Occasional or recreational gambling losses will still be limited to the amount of gambling winnings for Alabama purposes. Expenses incurred by professional gamblers in carrying on a trade or business which are allowed up to the amount of gambling winnings for Federal purposes will also be recognized for Alabama purposes. See Alabama Business Rule 810-3-17-.01(a)(12). </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8979" y="711199"/>
            <a:ext cx="6665495" cy="1574800"/>
          </a:xfrm>
        </p:spPr>
      </p:pic>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79" y="711199"/>
            <a:ext cx="6665495" cy="1574800"/>
          </a:xfrm>
          <a:prstGeom prst="rect">
            <a:avLst/>
          </a:prstGeom>
        </p:spPr>
      </p:pic>
    </p:spTree>
    <p:extLst>
      <p:ext uri="{BB962C8B-B14F-4D97-AF65-F5344CB8AC3E}">
        <p14:creationId xmlns:p14="http://schemas.microsoft.com/office/powerpoint/2010/main" val="158984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What’s New in I.D. Theft Prevention</a:t>
            </a:r>
            <a:endParaRPr lang="en-US" dirty="0"/>
          </a:p>
        </p:txBody>
      </p:sp>
      <p:sp>
        <p:nvSpPr>
          <p:cNvPr id="6" name="Content Placeholder 5"/>
          <p:cNvSpPr>
            <a:spLocks noGrp="1"/>
          </p:cNvSpPr>
          <p:nvPr>
            <p:ph idx="1"/>
          </p:nvPr>
        </p:nvSpPr>
        <p:spPr>
          <a:xfrm>
            <a:off x="828136" y="2406770"/>
            <a:ext cx="10558732" cy="3469098"/>
          </a:xfrm>
        </p:spPr>
        <p:txBody>
          <a:bodyPr>
            <a:noAutofit/>
          </a:bodyPr>
          <a:lstStyle/>
          <a:p>
            <a:r>
              <a:rPr lang="en-US" sz="1800" b="1" dirty="0">
                <a:latin typeface="Times New Roman" panose="02020603050405020304" pitchFamily="18" charset="0"/>
                <a:cs typeface="Times New Roman" panose="02020603050405020304" pitchFamily="18" charset="0"/>
              </a:rPr>
              <a:t>eID statistics as of 10-16-2018:</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There are currently 805 eID users. 1 eID users registered this week.</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ADOR sent 7 alerts this week. Users responded affirmatively to 1 alerts this week.</a:t>
            </a:r>
          </a:p>
          <a:p>
            <a:pPr marL="514350" indent="-22860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ADOR has sent a total of 1787 eID alerts. This includes 861 return alerts sent to notify the user that a            return was filed in their name.</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ADOR has received a total of 1236 affirmative alert responses and 2 negative alert responses.</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There are 7 alerts awaiting a response. 543 alerts have expired.</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ADOR has received 458 affirmative return alert responses and 0 negative return alert responses.</a:t>
            </a:r>
          </a:p>
          <a:p>
            <a:pPr indent="171450">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There are 6 return alerts awaiting a response. 397 return alerts have expired.</a:t>
            </a: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139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AA82-ED7B-4B11-98CC-A863C453B84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A9D0C47-E5D8-41FB-B9C2-302CE8CF6A68}"/>
              </a:ext>
            </a:extLst>
          </p:cNvPr>
          <p:cNvSpPr>
            <a:spLocks noGrp="1"/>
          </p:cNvSpPr>
          <p:nvPr>
            <p:ph idx="1"/>
          </p:nvPr>
        </p:nvSpPr>
        <p:spPr/>
        <p:txBody>
          <a:bodyPr>
            <a:normAutofit fontScale="92500"/>
          </a:bodyPr>
          <a:lstStyle/>
          <a:p>
            <a:pPr marL="0" indent="0">
              <a:buNone/>
            </a:pPr>
            <a:r>
              <a:rPr lang="en-US" dirty="0"/>
              <a:t>Changes affecting corporations-</a:t>
            </a:r>
          </a:p>
          <a:p>
            <a:r>
              <a:rPr lang="en-US" dirty="0"/>
              <a:t>New Federal flat tax rate of 21%</a:t>
            </a:r>
          </a:p>
          <a:p>
            <a:r>
              <a:rPr lang="en-US" dirty="0"/>
              <a:t>AMT repealed</a:t>
            </a:r>
          </a:p>
          <a:p>
            <a:r>
              <a:rPr lang="en-US" dirty="0"/>
              <a:t>Section 199 (DPAD) repealed</a:t>
            </a:r>
          </a:p>
          <a:p>
            <a:r>
              <a:rPr lang="en-US" dirty="0"/>
              <a:t>Dividends received deduction reduced to 50% &amp; 65% (pre TCJA 70% &amp; 80%)</a:t>
            </a:r>
          </a:p>
          <a:p>
            <a:r>
              <a:rPr lang="en-US" dirty="0"/>
              <a:t>Federal NOL changes</a:t>
            </a:r>
          </a:p>
          <a:p>
            <a:pPr lvl="1"/>
            <a:r>
              <a:rPr lang="en-US" dirty="0"/>
              <a:t>No carryback, indefinite carry forward, &amp; 80% of Taxable Income limitation</a:t>
            </a:r>
          </a:p>
        </p:txBody>
      </p:sp>
      <p:pic>
        <p:nvPicPr>
          <p:cNvPr id="4" name="Content Placeholder 5">
            <a:extLst>
              <a:ext uri="{FF2B5EF4-FFF2-40B4-BE49-F238E27FC236}">
                <a16:creationId xmlns:a16="http://schemas.microsoft.com/office/drawing/2014/main" id="{5A7E403F-636B-4A5D-8B3A-E6BF743B7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79" y="711199"/>
            <a:ext cx="6665495" cy="1574800"/>
          </a:xfrm>
          <a:prstGeom prst="rect">
            <a:avLst/>
          </a:prstGeom>
        </p:spPr>
      </p:pic>
    </p:spTree>
    <p:extLst>
      <p:ext uri="{BB962C8B-B14F-4D97-AF65-F5344CB8AC3E}">
        <p14:creationId xmlns:p14="http://schemas.microsoft.com/office/powerpoint/2010/main" val="1868162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A797-1FB7-4FF3-BCB2-3CABA38CA3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0037229-BD66-421B-BD0A-F4E11564C430}"/>
              </a:ext>
            </a:extLst>
          </p:cNvPr>
          <p:cNvSpPr>
            <a:spLocks noGrp="1"/>
          </p:cNvSpPr>
          <p:nvPr>
            <p:ph idx="1"/>
          </p:nvPr>
        </p:nvSpPr>
        <p:spPr/>
        <p:txBody>
          <a:bodyPr>
            <a:normAutofit lnSpcReduction="10000"/>
          </a:bodyPr>
          <a:lstStyle/>
          <a:p>
            <a:pPr marL="0" indent="0">
              <a:buNone/>
            </a:pPr>
            <a:r>
              <a:rPr lang="en-US" sz="1800" dirty="0"/>
              <a:t>Corporate continued</a:t>
            </a:r>
          </a:p>
          <a:p>
            <a:r>
              <a:rPr lang="en-US" sz="2200" dirty="0"/>
              <a:t>Business interest deductions</a:t>
            </a:r>
          </a:p>
          <a:p>
            <a:pPr lvl="1"/>
            <a:r>
              <a:rPr lang="en-US" sz="1800" dirty="0"/>
              <a:t>For years beginning after 12/31/2017, every business, regardless of its form, is generally subject to a disallowance for net interest expense in excess of 30% of the business’s “adjusted taxable income”. Taxpayers with average gross receipts less than 25 million in the 3 previous tax years are exempt.</a:t>
            </a:r>
          </a:p>
          <a:p>
            <a:pPr lvl="1"/>
            <a:r>
              <a:rPr lang="en-US" sz="1800" dirty="0"/>
              <a:t>Adjusted Taxable Income for years beginning after 12/31/2017 &amp; before 1/1/2022 is computed without regard to depreciation, amortization, or depletion. </a:t>
            </a:r>
          </a:p>
          <a:p>
            <a:pPr lvl="1"/>
            <a:r>
              <a:rPr lang="en-US" sz="1800" dirty="0"/>
              <a:t>The disallowance is determined at the tax filer level except for pass-through entities which are determined at the entity level not at the individual member level.</a:t>
            </a:r>
          </a:p>
          <a:p>
            <a:endParaRPr lang="en-US" dirty="0"/>
          </a:p>
        </p:txBody>
      </p:sp>
      <p:pic>
        <p:nvPicPr>
          <p:cNvPr id="4" name="Content Placeholder 5">
            <a:extLst>
              <a:ext uri="{FF2B5EF4-FFF2-40B4-BE49-F238E27FC236}">
                <a16:creationId xmlns:a16="http://schemas.microsoft.com/office/drawing/2014/main" id="{F554D58B-49E9-419F-95B8-A084F040A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79" y="711199"/>
            <a:ext cx="6665495" cy="1574800"/>
          </a:xfrm>
          <a:prstGeom prst="rect">
            <a:avLst/>
          </a:prstGeom>
        </p:spPr>
      </p:pic>
    </p:spTree>
    <p:extLst>
      <p:ext uri="{BB962C8B-B14F-4D97-AF65-F5344CB8AC3E}">
        <p14:creationId xmlns:p14="http://schemas.microsoft.com/office/powerpoint/2010/main" val="2802789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Act 2013-088</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Red Tape Reduction Act</a:t>
            </a:r>
          </a:p>
        </p:txBody>
      </p:sp>
      <p:sp>
        <p:nvSpPr>
          <p:cNvPr id="3" name="Content Placeholder 2"/>
          <p:cNvSpPr>
            <a:spLocks noGrp="1"/>
          </p:cNvSpPr>
          <p:nvPr>
            <p:ph sz="half" idx="1"/>
          </p:nvPr>
        </p:nvSpPr>
        <p:spPr>
          <a:xfrm>
            <a:off x="845389" y="2560321"/>
            <a:ext cx="6806241" cy="3614142"/>
          </a:xfrm>
        </p:spPr>
        <p:txBody>
          <a:bodyPr>
            <a:noAutofit/>
          </a:bodyPr>
          <a:lstStyle/>
          <a:p>
            <a:r>
              <a:rPr lang="en-US" sz="2000" dirty="0">
                <a:latin typeface="Times New Roman" panose="02020603050405020304" pitchFamily="18" charset="0"/>
                <a:cs typeface="Times New Roman" panose="02020603050405020304" pitchFamily="18" charset="0"/>
              </a:rPr>
              <a:t>Requires Business Rules be reviewed every 5 years.</a:t>
            </a:r>
          </a:p>
          <a:p>
            <a:r>
              <a:rPr lang="en-US" sz="2000" b="1" dirty="0">
                <a:latin typeface="Times New Roman" panose="02020603050405020304" pitchFamily="18" charset="0"/>
                <a:cs typeface="Times New Roman" panose="02020603050405020304" pitchFamily="18" charset="0"/>
              </a:rPr>
              <a:t>Completed first 5 year review on June 29</a:t>
            </a:r>
            <a:r>
              <a:rPr lang="en-US" sz="2000" b="1" baseline="30000" dirty="0">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Important</a:t>
            </a:r>
            <a:r>
              <a:rPr lang="en-US" sz="2000" dirty="0">
                <a:latin typeface="Times New Roman" panose="02020603050405020304" pitchFamily="18" charset="0"/>
                <a:cs typeface="Times New Roman" panose="02020603050405020304" pitchFamily="18" charset="0"/>
              </a:rPr>
              <a:t>: Managers should follow up on all business rules that were identified as needing to be amended or repealed to make sure the appropriate changes were made or that the rule was repealed.</a:t>
            </a:r>
          </a:p>
          <a:p>
            <a:r>
              <a:rPr lang="en-US" sz="2000" dirty="0">
                <a:latin typeface="Times New Roman" panose="02020603050405020304" pitchFamily="18" charset="0"/>
                <a:cs typeface="Times New Roman" panose="02020603050405020304" pitchFamily="18" charset="0"/>
              </a:rPr>
              <a:t>Next review is due in 2023</a:t>
            </a:r>
          </a:p>
          <a:p>
            <a:endParaRPr lang="en-US" sz="2000" dirty="0"/>
          </a:p>
        </p:txBody>
      </p:sp>
      <p:pic>
        <p:nvPicPr>
          <p:cNvPr id="5" name="Picture 2" descr="C:\Users\tamera.harrell\AppData\Local\Microsoft\Windows\Temporary Internet Files\Content.IE5\4V52HEQ1\MC900441740[1].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95034" y="2560321"/>
            <a:ext cx="3204926" cy="36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83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4800" b="1" dirty="0">
                <a:latin typeface="Times New Roman" panose="02020603050405020304" pitchFamily="18" charset="0"/>
                <a:cs typeface="Times New Roman" panose="02020603050405020304" pitchFamily="18" charset="0"/>
              </a:rPr>
              <a:t>My Alabama Taxes</a:t>
            </a:r>
          </a:p>
        </p:txBody>
      </p:sp>
      <p:pic>
        <p:nvPicPr>
          <p:cNvPr id="15364"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5402" y="2492943"/>
            <a:ext cx="4178012" cy="3705726"/>
          </a:xfrm>
        </p:spPr>
      </p:pic>
      <p:sp>
        <p:nvSpPr>
          <p:cNvPr id="15363" name="Text Placeholder 2"/>
          <p:cNvSpPr>
            <a:spLocks noGrp="1"/>
          </p:cNvSpPr>
          <p:nvPr>
            <p:ph sz="half" idx="2"/>
          </p:nvPr>
        </p:nvSpPr>
        <p:spPr>
          <a:xfrm>
            <a:off x="5473414" y="2492943"/>
            <a:ext cx="5931186" cy="4123757"/>
          </a:xfrm>
        </p:spPr>
        <p:txBody>
          <a:bodyPr>
            <a:normAutofit fontScale="77500" lnSpcReduction="20000"/>
          </a:bodyPr>
          <a:lstStyle/>
          <a:p>
            <a:r>
              <a:rPr lang="en-US" altLang="en-US" sz="2500" dirty="0">
                <a:latin typeface="Times New Roman" panose="02020603050405020304" pitchFamily="18" charset="0"/>
                <a:cs typeface="Times New Roman" panose="02020603050405020304" pitchFamily="18" charset="0"/>
              </a:rPr>
              <a:t>ADOR continues to offer a FREE electronic filing option to individual Alabama taxpayers filing a state tax return.</a:t>
            </a:r>
          </a:p>
          <a:p>
            <a:r>
              <a:rPr lang="en-US" altLang="en-US" sz="2500" dirty="0">
                <a:latin typeface="Times New Roman" panose="02020603050405020304" pitchFamily="18" charset="0"/>
                <a:cs typeface="Times New Roman" panose="02020603050405020304" pitchFamily="18" charset="0"/>
              </a:rPr>
              <a:t>No income limitations or other qualifications must be met to take advantage of this free online filing system.</a:t>
            </a:r>
          </a:p>
          <a:p>
            <a:r>
              <a:rPr lang="en-US" altLang="en-US" sz="2500" dirty="0">
                <a:latin typeface="Times New Roman" panose="02020603050405020304" pitchFamily="18" charset="0"/>
                <a:cs typeface="Times New Roman" panose="02020603050405020304" pitchFamily="18" charset="0"/>
              </a:rPr>
              <a:t>Go to </a:t>
            </a:r>
            <a:r>
              <a:rPr lang="en-US" altLang="en-US" sz="2500" b="1" dirty="0">
                <a:latin typeface="Times New Roman" panose="02020603050405020304" pitchFamily="18" charset="0"/>
                <a:cs typeface="Times New Roman" panose="02020603050405020304" pitchFamily="18" charset="0"/>
                <a:hlinkClick r:id="rId4"/>
              </a:rPr>
              <a:t>www.myalabamataxes.alabama.gov</a:t>
            </a:r>
            <a:r>
              <a:rPr lang="en-US" altLang="en-US" sz="2500" b="1" dirty="0">
                <a:latin typeface="Times New Roman" panose="02020603050405020304" pitchFamily="18" charset="0"/>
                <a:cs typeface="Times New Roman" panose="02020603050405020304" pitchFamily="18" charset="0"/>
              </a:rPr>
              <a:t> </a:t>
            </a:r>
            <a:r>
              <a:rPr lang="en-US" altLang="en-US" sz="2500" dirty="0">
                <a:latin typeface="Times New Roman" panose="02020603050405020304" pitchFamily="18" charset="0"/>
                <a:cs typeface="Times New Roman" panose="02020603050405020304" pitchFamily="18" charset="0"/>
              </a:rPr>
              <a:t>to sign up and efile. </a:t>
            </a:r>
          </a:p>
          <a:p>
            <a:r>
              <a:rPr lang="en-US" altLang="en-US" sz="3800" b="1" dirty="0">
                <a:latin typeface="Times New Roman" panose="02020603050405020304" pitchFamily="18" charset="0"/>
                <a:cs typeface="Times New Roman" panose="02020603050405020304" pitchFamily="18" charset="0"/>
              </a:rPr>
              <a:t>No registration required for the new simplified short form 40EZ now available for the 2018 filing season.</a:t>
            </a:r>
          </a:p>
          <a:p>
            <a:endParaRPr lang="en-US" altLang="en-US" b="1" dirty="0">
              <a:cs typeface="Arial" panose="020B0604020202020204" pitchFamily="34" charset="0"/>
            </a:endParaRPr>
          </a:p>
        </p:txBody>
      </p:sp>
    </p:spTree>
    <p:extLst>
      <p:ext uri="{BB962C8B-B14F-4D97-AF65-F5344CB8AC3E}">
        <p14:creationId xmlns:p14="http://schemas.microsoft.com/office/powerpoint/2010/main" val="1051951171"/>
      </p:ext>
    </p:extLst>
  </p:cSld>
  <p:clrMapOvr>
    <a:masterClrMapping/>
  </p:clrMapOvr>
  <p:transition spd="slow" advTm="15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  </a:t>
            </a:r>
            <a:r>
              <a:rPr lang="en-US" sz="6000" b="1" u="sng" dirty="0">
                <a:latin typeface="Times New Roman" panose="02020603050405020304" pitchFamily="18" charset="0"/>
                <a:cs typeface="Times New Roman" panose="02020603050405020304" pitchFamily="18" charset="0"/>
              </a:rPr>
              <a:t>2018 Forms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952" y="2466473"/>
            <a:ext cx="7854926" cy="3660396"/>
          </a:xfrm>
          <a:prstGeom prst="rect">
            <a:avLst/>
          </a:prstGeom>
        </p:spPr>
      </p:pic>
    </p:spTree>
    <p:extLst>
      <p:ext uri="{BB962C8B-B14F-4D97-AF65-F5344CB8AC3E}">
        <p14:creationId xmlns:p14="http://schemas.microsoft.com/office/powerpoint/2010/main" val="885784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latin typeface="Times New Roman" panose="02020603050405020304" pitchFamily="18" charset="0"/>
                <a:cs typeface="Times New Roman" panose="02020603050405020304" pitchFamily="18" charset="0"/>
              </a:rPr>
              <a:t>Corporate Income Tax Form Changes</a:t>
            </a:r>
          </a:p>
        </p:txBody>
      </p:sp>
      <p:sp>
        <p:nvSpPr>
          <p:cNvPr id="3" name="Content Placeholder 2"/>
          <p:cNvSpPr>
            <a:spLocks noGrp="1"/>
          </p:cNvSpPr>
          <p:nvPr>
            <p:ph sz="half" idx="1"/>
          </p:nvPr>
        </p:nvSpPr>
        <p:spPr/>
        <p:txBody>
          <a:bodyPr>
            <a:normAutofit/>
          </a:bodyPr>
          <a:lstStyle/>
          <a:p>
            <a:pPr marL="457200" indent="-457200">
              <a:buFont typeface="Arial" panose="020B0604020202020204" pitchFamily="34" charset="0"/>
              <a:buChar char="•"/>
            </a:pPr>
            <a:r>
              <a:rPr lang="en-US" sz="2800" b="1" dirty="0"/>
              <a:t>Form 20C</a:t>
            </a:r>
          </a:p>
          <a:p>
            <a:pPr marL="457200" indent="-457200">
              <a:buFont typeface="Arial" panose="020B0604020202020204" pitchFamily="34" charset="0"/>
              <a:buChar char="•"/>
            </a:pPr>
            <a:r>
              <a:rPr lang="en-US" sz="2800" b="1" dirty="0"/>
              <a:t>Form 20C-C</a:t>
            </a:r>
          </a:p>
          <a:p>
            <a:pPr marL="457200" indent="-457200">
              <a:buFont typeface="Arial" panose="020B0604020202020204" pitchFamily="34" charset="0"/>
              <a:buChar char="•"/>
            </a:pPr>
            <a:r>
              <a:rPr lang="en-US" sz="2800" b="1" dirty="0"/>
              <a:t>Schedule BC (Form 20C)</a:t>
            </a:r>
          </a:p>
          <a:p>
            <a:pPr marL="457200" indent="-457200">
              <a:buFont typeface="Arial" panose="020B0604020202020204" pitchFamily="34" charset="0"/>
              <a:buChar char="•"/>
            </a:pPr>
            <a:endParaRPr lang="en-US" sz="2800" b="1" dirty="0"/>
          </a:p>
          <a:p>
            <a:endParaRPr lang="en-US" dirty="0"/>
          </a:p>
        </p:txBody>
      </p:sp>
      <p:sp>
        <p:nvSpPr>
          <p:cNvPr id="4" name="Content Placeholder 3">
            <a:extLst>
              <a:ext uri="{FF2B5EF4-FFF2-40B4-BE49-F238E27FC236}">
                <a16:creationId xmlns:a16="http://schemas.microsoft.com/office/drawing/2014/main" id="{7CD2E36E-894E-49D2-91A2-A9EAE27011FA}"/>
              </a:ext>
            </a:extLst>
          </p:cNvPr>
          <p:cNvSpPr>
            <a:spLocks noGrp="1"/>
          </p:cNvSpPr>
          <p:nvPr>
            <p:ph sz="half" idx="2"/>
          </p:nvPr>
        </p:nvSpPr>
        <p:spPr/>
        <p:txBody>
          <a:bodyPr>
            <a:normAutofit/>
          </a:bodyPr>
          <a:lstStyle/>
          <a:p>
            <a:pPr marL="0" indent="0">
              <a:buNone/>
            </a:pPr>
            <a:endParaRPr lang="en-US" sz="2800" b="1" dirty="0"/>
          </a:p>
          <a:p>
            <a:endParaRPr lang="en-US" dirty="0"/>
          </a:p>
          <a:p>
            <a:endParaRPr lang="en-US" dirty="0"/>
          </a:p>
        </p:txBody>
      </p:sp>
    </p:spTree>
    <p:extLst>
      <p:ext uri="{BB962C8B-B14F-4D97-AF65-F5344CB8AC3E}">
        <p14:creationId xmlns:p14="http://schemas.microsoft.com/office/powerpoint/2010/main" val="2315815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 changes</a:t>
            </a:r>
            <a:endParaRPr lang="en-US" dirty="0"/>
          </a:p>
        </p:txBody>
      </p:sp>
      <p:sp>
        <p:nvSpPr>
          <p:cNvPr id="3" name="Content Placeholder 2"/>
          <p:cNvSpPr>
            <a:spLocks noGrp="1"/>
          </p:cNvSpPr>
          <p:nvPr>
            <p:ph idx="1"/>
          </p:nvPr>
        </p:nvSpPr>
        <p:spPr/>
        <p:txBody>
          <a:bodyPr>
            <a:normAutofit/>
          </a:bodyPr>
          <a:lstStyle/>
          <a:p>
            <a:endParaRPr lang="en-US" u="sng" dirty="0">
              <a:latin typeface="Times New Roman" panose="02020603050405020304" pitchFamily="18" charset="0"/>
              <a:cs typeface="Times New Roman" panose="02020603050405020304" pitchFamily="18" charset="0"/>
            </a:endParaRPr>
          </a:p>
          <a:p>
            <a:endParaRPr lang="en-US" dirty="0"/>
          </a:p>
        </p:txBody>
      </p:sp>
      <p:sp>
        <p:nvSpPr>
          <p:cNvPr id="5" name="Rectangle 4">
            <a:extLst>
              <a:ext uri="{FF2B5EF4-FFF2-40B4-BE49-F238E27FC236}">
                <a16:creationId xmlns:a16="http://schemas.microsoft.com/office/drawing/2014/main" id="{CBFBAD2F-12D9-4B36-AE83-0F05B28DA330}"/>
              </a:ext>
            </a:extLst>
          </p:cNvPr>
          <p:cNvSpPr/>
          <p:nvPr/>
        </p:nvSpPr>
        <p:spPr>
          <a:xfrm>
            <a:off x="957217" y="2424418"/>
            <a:ext cx="8983737" cy="369332"/>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b="1" dirty="0">
                <a:solidFill>
                  <a:srgbClr val="000000"/>
                </a:solidFill>
                <a:latin typeface="Book Antiqua" panose="02040602050305030304" pitchFamily="18" charset="0"/>
              </a:rPr>
              <a:t>Replaced Address change check box with Federal audit change check box.</a:t>
            </a:r>
            <a:r>
              <a:rPr lang="en-US" b="1" dirty="0"/>
              <a:t> </a:t>
            </a:r>
          </a:p>
        </p:txBody>
      </p:sp>
      <p:pic>
        <p:nvPicPr>
          <p:cNvPr id="6" name="Picture 5">
            <a:extLst>
              <a:ext uri="{FF2B5EF4-FFF2-40B4-BE49-F238E27FC236}">
                <a16:creationId xmlns:a16="http://schemas.microsoft.com/office/drawing/2014/main" id="{A3DA157C-BAF4-4A16-B761-900EE45B7D21}"/>
              </a:ext>
            </a:extLst>
          </p:cNvPr>
          <p:cNvPicPr>
            <a:picLocks noChangeAspect="1"/>
          </p:cNvPicPr>
          <p:nvPr/>
        </p:nvPicPr>
        <p:blipFill>
          <a:blip r:embed="rId3"/>
          <a:stretch>
            <a:fillRect/>
          </a:stretch>
        </p:blipFill>
        <p:spPr>
          <a:xfrm>
            <a:off x="957217" y="2793750"/>
            <a:ext cx="10620463" cy="3624045"/>
          </a:xfrm>
          <a:prstGeom prst="rect">
            <a:avLst/>
          </a:prstGeom>
        </p:spPr>
      </p:pic>
    </p:spTree>
    <p:extLst>
      <p:ext uri="{BB962C8B-B14F-4D97-AF65-F5344CB8AC3E}">
        <p14:creationId xmlns:p14="http://schemas.microsoft.com/office/powerpoint/2010/main" val="194674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 changes</a:t>
            </a:r>
            <a:endParaRPr lang="en-US" dirty="0"/>
          </a:p>
        </p:txBody>
      </p:sp>
      <p:sp>
        <p:nvSpPr>
          <p:cNvPr id="3" name="Content Placeholder 2"/>
          <p:cNvSpPr>
            <a:spLocks noGrp="1"/>
          </p:cNvSpPr>
          <p:nvPr>
            <p:ph idx="1"/>
          </p:nvPr>
        </p:nvSpPr>
        <p:spPr/>
        <p:txBody>
          <a:bodyPr>
            <a:normAutofit/>
          </a:bodyPr>
          <a:lstStyle/>
          <a:p>
            <a:endParaRPr lang="en-US" u="sng" dirty="0">
              <a:latin typeface="Times New Roman" panose="02020603050405020304" pitchFamily="18" charset="0"/>
              <a:cs typeface="Times New Roman" panose="02020603050405020304" pitchFamily="18" charset="0"/>
            </a:endParaRPr>
          </a:p>
          <a:p>
            <a:endParaRPr lang="en-US" dirty="0"/>
          </a:p>
        </p:txBody>
      </p:sp>
      <p:sp>
        <p:nvSpPr>
          <p:cNvPr id="5" name="Rectangle 4">
            <a:extLst>
              <a:ext uri="{FF2B5EF4-FFF2-40B4-BE49-F238E27FC236}">
                <a16:creationId xmlns:a16="http://schemas.microsoft.com/office/drawing/2014/main" id="{CBFBAD2F-12D9-4B36-AE83-0F05B28DA330}"/>
              </a:ext>
            </a:extLst>
          </p:cNvPr>
          <p:cNvSpPr/>
          <p:nvPr/>
        </p:nvSpPr>
        <p:spPr>
          <a:xfrm>
            <a:off x="805343" y="2424418"/>
            <a:ext cx="8095377" cy="461665"/>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sz="2400" b="1" dirty="0"/>
              <a:t>Removed Notification of Final IRS Change check box</a:t>
            </a:r>
            <a:r>
              <a:rPr lang="en-US" b="1" dirty="0"/>
              <a:t>.</a:t>
            </a:r>
          </a:p>
        </p:txBody>
      </p:sp>
      <p:pic>
        <p:nvPicPr>
          <p:cNvPr id="6" name="Picture 5">
            <a:extLst>
              <a:ext uri="{FF2B5EF4-FFF2-40B4-BE49-F238E27FC236}">
                <a16:creationId xmlns:a16="http://schemas.microsoft.com/office/drawing/2014/main" id="{15E4BD96-2B37-4EB5-A23E-B88E15892451}"/>
              </a:ext>
            </a:extLst>
          </p:cNvPr>
          <p:cNvPicPr>
            <a:picLocks noChangeAspect="1"/>
          </p:cNvPicPr>
          <p:nvPr/>
        </p:nvPicPr>
        <p:blipFill>
          <a:blip r:embed="rId3"/>
          <a:stretch>
            <a:fillRect/>
          </a:stretch>
        </p:blipFill>
        <p:spPr>
          <a:xfrm>
            <a:off x="805343" y="2857464"/>
            <a:ext cx="10578518" cy="3289337"/>
          </a:xfrm>
          <a:prstGeom prst="rect">
            <a:avLst/>
          </a:prstGeom>
        </p:spPr>
      </p:pic>
    </p:spTree>
    <p:extLst>
      <p:ext uri="{BB962C8B-B14F-4D97-AF65-F5344CB8AC3E}">
        <p14:creationId xmlns:p14="http://schemas.microsoft.com/office/powerpoint/2010/main" val="3868198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 changes</a:t>
            </a:r>
            <a:endParaRPr lang="en-US" dirty="0"/>
          </a:p>
        </p:txBody>
      </p:sp>
      <p:sp>
        <p:nvSpPr>
          <p:cNvPr id="3" name="Content Placeholder 2"/>
          <p:cNvSpPr>
            <a:spLocks noGrp="1"/>
          </p:cNvSpPr>
          <p:nvPr>
            <p:ph idx="1"/>
          </p:nvPr>
        </p:nvSpPr>
        <p:spPr/>
        <p:txBody>
          <a:bodyPr>
            <a:normAutofit fontScale="92500"/>
          </a:bodyPr>
          <a:lstStyle/>
          <a:p>
            <a:endParaRPr lang="en-US" u="sng" dirty="0">
              <a:latin typeface="Times New Roman" panose="02020603050405020304" pitchFamily="18" charset="0"/>
              <a:cs typeface="Times New Roman" panose="02020603050405020304" pitchFamily="18" charset="0"/>
            </a:endParaRPr>
          </a:p>
          <a:p>
            <a:r>
              <a:rPr lang="en-US" b="1" dirty="0"/>
              <a:t>Moved line 16f Credits to line 16 renamed Nonrefundable Credits (from Schedule BC, Section E, line E3). </a:t>
            </a:r>
          </a:p>
          <a:p>
            <a:r>
              <a:rPr lang="en-US" b="1" dirty="0"/>
              <a:t>Moved line 16g LIFO Reserve Tax Deferral (see instructions) to line 17.</a:t>
            </a:r>
          </a:p>
          <a:p>
            <a:r>
              <a:rPr lang="en-US" b="1" dirty="0"/>
              <a:t>Added new Line 18 Net Tax Due Alabama (line 15 less lines 16 and 17). </a:t>
            </a:r>
          </a:p>
          <a:p>
            <a:r>
              <a:rPr lang="en-US" b="1" dirty="0"/>
              <a:t>Renumbered remaining line numbers.</a:t>
            </a:r>
          </a:p>
          <a:p>
            <a:r>
              <a:rPr lang="en-US" b="1" dirty="0"/>
              <a:t>“Paid preparer’s Use Only” information moved to page 4. </a:t>
            </a:r>
          </a:p>
        </p:txBody>
      </p:sp>
    </p:spTree>
    <p:extLst>
      <p:ext uri="{BB962C8B-B14F-4D97-AF65-F5344CB8AC3E}">
        <p14:creationId xmlns:p14="http://schemas.microsoft.com/office/powerpoint/2010/main" val="7574576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 changes</a:t>
            </a:r>
            <a:endParaRPr lang="en-US" dirty="0"/>
          </a:p>
        </p:txBody>
      </p:sp>
      <p:pic>
        <p:nvPicPr>
          <p:cNvPr id="4" name="Content Placeholder 3">
            <a:extLst>
              <a:ext uri="{FF2B5EF4-FFF2-40B4-BE49-F238E27FC236}">
                <a16:creationId xmlns:a16="http://schemas.microsoft.com/office/drawing/2014/main" id="{41F10AA4-9B77-4594-A9B2-622D0209FC58}"/>
              </a:ext>
            </a:extLst>
          </p:cNvPr>
          <p:cNvPicPr>
            <a:picLocks noGrp="1" noChangeAspect="1"/>
          </p:cNvPicPr>
          <p:nvPr>
            <p:ph idx="1"/>
          </p:nvPr>
        </p:nvPicPr>
        <p:blipFill>
          <a:blip r:embed="rId3"/>
          <a:stretch>
            <a:fillRect/>
          </a:stretch>
        </p:blipFill>
        <p:spPr>
          <a:xfrm>
            <a:off x="805343" y="2432807"/>
            <a:ext cx="10544961" cy="3800213"/>
          </a:xfrm>
          <a:prstGeom prst="rect">
            <a:avLst/>
          </a:prstGeom>
        </p:spPr>
      </p:pic>
    </p:spTree>
    <p:extLst>
      <p:ext uri="{BB962C8B-B14F-4D97-AF65-F5344CB8AC3E}">
        <p14:creationId xmlns:p14="http://schemas.microsoft.com/office/powerpoint/2010/main" val="349144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fontScale="90000"/>
          </a:bodyPr>
          <a:lstStyle/>
          <a:p>
            <a:r>
              <a:rPr lang="en-US" b="1" dirty="0">
                <a:latin typeface="Times New Roman" panose="02020603050405020304" pitchFamily="18" charset="0"/>
                <a:cs typeface="Times New Roman" panose="02020603050405020304" pitchFamily="18" charset="0"/>
              </a:rPr>
              <a:t>What’s New from the 2018 Regular Session of the Alabama Legislature?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290" y="2604770"/>
            <a:ext cx="9075420" cy="3223260"/>
          </a:xfrm>
        </p:spPr>
      </p:pic>
    </p:spTree>
    <p:extLst>
      <p:ext uri="{BB962C8B-B14F-4D97-AF65-F5344CB8AC3E}">
        <p14:creationId xmlns:p14="http://schemas.microsoft.com/office/powerpoint/2010/main" val="3718405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 changes</a:t>
            </a:r>
            <a:endParaRPr lang="en-US" dirty="0"/>
          </a:p>
        </p:txBody>
      </p:sp>
      <p:pic>
        <p:nvPicPr>
          <p:cNvPr id="5" name="Content Placeholder 4">
            <a:extLst>
              <a:ext uri="{FF2B5EF4-FFF2-40B4-BE49-F238E27FC236}">
                <a16:creationId xmlns:a16="http://schemas.microsoft.com/office/drawing/2014/main" id="{70A856B9-0405-4B3F-8B5E-18B8F916B3A3}"/>
              </a:ext>
            </a:extLst>
          </p:cNvPr>
          <p:cNvPicPr>
            <a:picLocks noGrp="1" noChangeAspect="1"/>
          </p:cNvPicPr>
          <p:nvPr>
            <p:ph idx="1"/>
          </p:nvPr>
        </p:nvPicPr>
        <p:blipFill>
          <a:blip r:embed="rId3"/>
          <a:stretch>
            <a:fillRect/>
          </a:stretch>
        </p:blipFill>
        <p:spPr>
          <a:xfrm>
            <a:off x="838899" y="3195988"/>
            <a:ext cx="10519795" cy="2679880"/>
          </a:xfrm>
          <a:prstGeom prst="rect">
            <a:avLst/>
          </a:prstGeom>
        </p:spPr>
      </p:pic>
      <p:sp>
        <p:nvSpPr>
          <p:cNvPr id="4" name="Rectangle 3">
            <a:extLst>
              <a:ext uri="{FF2B5EF4-FFF2-40B4-BE49-F238E27FC236}">
                <a16:creationId xmlns:a16="http://schemas.microsoft.com/office/drawing/2014/main" id="{214448E8-33E7-45CF-9C8D-8C1BEE60259B}"/>
              </a:ext>
            </a:extLst>
          </p:cNvPr>
          <p:cNvSpPr/>
          <p:nvPr/>
        </p:nvSpPr>
        <p:spPr>
          <a:xfrm>
            <a:off x="838899" y="2516697"/>
            <a:ext cx="9471171" cy="369332"/>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b="1" dirty="0">
                <a:solidFill>
                  <a:srgbClr val="000000"/>
                </a:solidFill>
                <a:latin typeface="Book Antiqua" panose="02040602050305030304" pitchFamily="18" charset="0"/>
              </a:rPr>
              <a:t>Schedule E - Added verbiage for items excluded from Alabama Taxable Income.</a:t>
            </a:r>
            <a:r>
              <a:rPr lang="en-US" b="1" dirty="0"/>
              <a:t> </a:t>
            </a:r>
          </a:p>
        </p:txBody>
      </p:sp>
    </p:spTree>
    <p:extLst>
      <p:ext uri="{BB962C8B-B14F-4D97-AF65-F5344CB8AC3E}">
        <p14:creationId xmlns:p14="http://schemas.microsoft.com/office/powerpoint/2010/main" val="2854729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20C-C changes</a:t>
            </a:r>
            <a:endParaRPr lang="en-US" dirty="0"/>
          </a:p>
        </p:txBody>
      </p:sp>
      <p:pic>
        <p:nvPicPr>
          <p:cNvPr id="8" name="Content Placeholder 7">
            <a:extLst>
              <a:ext uri="{FF2B5EF4-FFF2-40B4-BE49-F238E27FC236}">
                <a16:creationId xmlns:a16="http://schemas.microsoft.com/office/drawing/2014/main" id="{C7F8F48F-5CE9-4659-A837-1FCFE488CE55}"/>
              </a:ext>
            </a:extLst>
          </p:cNvPr>
          <p:cNvPicPr>
            <a:picLocks noGrp="1" noChangeAspect="1"/>
          </p:cNvPicPr>
          <p:nvPr>
            <p:ph idx="1"/>
          </p:nvPr>
        </p:nvPicPr>
        <p:blipFill>
          <a:blip r:embed="rId3"/>
          <a:stretch>
            <a:fillRect/>
          </a:stretch>
        </p:blipFill>
        <p:spPr>
          <a:xfrm>
            <a:off x="806741" y="3154639"/>
            <a:ext cx="10578518" cy="3078381"/>
          </a:xfrm>
          <a:prstGeom prst="rect">
            <a:avLst/>
          </a:prstGeom>
        </p:spPr>
      </p:pic>
      <p:sp>
        <p:nvSpPr>
          <p:cNvPr id="7" name="Rectangle 6">
            <a:extLst>
              <a:ext uri="{FF2B5EF4-FFF2-40B4-BE49-F238E27FC236}">
                <a16:creationId xmlns:a16="http://schemas.microsoft.com/office/drawing/2014/main" id="{A35B2457-A9AE-44C9-A927-776D32D8A756}"/>
              </a:ext>
            </a:extLst>
          </p:cNvPr>
          <p:cNvSpPr/>
          <p:nvPr/>
        </p:nvSpPr>
        <p:spPr>
          <a:xfrm>
            <a:off x="916602" y="2508308"/>
            <a:ext cx="9979995" cy="646331"/>
          </a:xfrm>
          <a:prstGeom prst="rect">
            <a:avLst/>
          </a:prstGeom>
        </p:spPr>
        <p:txBody>
          <a:bodyPr wrap="square">
            <a:spAutoFit/>
          </a:bodyPr>
          <a:lstStyle/>
          <a:p>
            <a:pPr marL="285750" indent="-285750">
              <a:buClr>
                <a:schemeClr val="accent1"/>
              </a:buClr>
              <a:buFont typeface="Arial" panose="020B0604020202020204" pitchFamily="34" charset="0"/>
              <a:buChar char="•"/>
            </a:pPr>
            <a:r>
              <a:rPr lang="en-US" b="1" dirty="0">
                <a:solidFill>
                  <a:srgbClr val="000000"/>
                </a:solidFill>
                <a:latin typeface="Book Antiqua" panose="02040602050305030304" pitchFamily="18" charset="0"/>
              </a:rPr>
              <a:t>Replaced Address change with Federal audit change.</a:t>
            </a:r>
            <a:r>
              <a:rPr lang="en-US" b="1" dirty="0"/>
              <a:t> </a:t>
            </a:r>
          </a:p>
          <a:p>
            <a:pPr marL="285750" indent="-285750">
              <a:buClr>
                <a:schemeClr val="accent1"/>
              </a:buClr>
              <a:buFont typeface="Arial" panose="020B0604020202020204" pitchFamily="34" charset="0"/>
              <a:buChar char="•"/>
            </a:pPr>
            <a:r>
              <a:rPr lang="en-US" b="1" dirty="0"/>
              <a:t>Deleted Notification of Final IRS change check box. </a:t>
            </a:r>
          </a:p>
        </p:txBody>
      </p:sp>
    </p:spTree>
    <p:extLst>
      <p:ext uri="{BB962C8B-B14F-4D97-AF65-F5344CB8AC3E}">
        <p14:creationId xmlns:p14="http://schemas.microsoft.com/office/powerpoint/2010/main" val="187203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20C-C changes</a:t>
            </a:r>
            <a:endParaRPr lang="en-US" dirty="0"/>
          </a:p>
        </p:txBody>
      </p:sp>
      <p:sp>
        <p:nvSpPr>
          <p:cNvPr id="4" name="Content Placeholder 3">
            <a:extLst>
              <a:ext uri="{FF2B5EF4-FFF2-40B4-BE49-F238E27FC236}">
                <a16:creationId xmlns:a16="http://schemas.microsoft.com/office/drawing/2014/main" id="{6661A411-F0C3-479F-82B7-5653B35CAE02}"/>
              </a:ext>
            </a:extLst>
          </p:cNvPr>
          <p:cNvSpPr>
            <a:spLocks noGrp="1"/>
          </p:cNvSpPr>
          <p:nvPr>
            <p:ph idx="1"/>
          </p:nvPr>
        </p:nvSpPr>
        <p:spPr>
          <a:xfrm>
            <a:off x="679508" y="2374085"/>
            <a:ext cx="11383861" cy="3934436"/>
          </a:xfrm>
        </p:spPr>
        <p:txBody>
          <a:bodyPr>
            <a:noAutofit/>
          </a:bodyPr>
          <a:lstStyle/>
          <a:p>
            <a:pPr>
              <a:spcBef>
                <a:spcPts val="400"/>
              </a:spcBef>
              <a:spcAft>
                <a:spcPts val="400"/>
              </a:spcAft>
              <a:buFont typeface="Arial" panose="020B0604020202020204" pitchFamily="34" charset="0"/>
              <a:buChar char="•"/>
            </a:pPr>
            <a:r>
              <a:rPr lang="en-US" sz="2000" b="1" dirty="0"/>
              <a:t>Moved line 3f Credits (sum of all proforma 20C(s), line 16) to line 3.</a:t>
            </a:r>
          </a:p>
          <a:p>
            <a:pPr>
              <a:spcBef>
                <a:spcPts val="400"/>
              </a:spcBef>
              <a:spcAft>
                <a:spcPts val="400"/>
              </a:spcAft>
              <a:buFont typeface="Arial" panose="020B0604020202020204" pitchFamily="34" charset="0"/>
              <a:buChar char="•"/>
            </a:pPr>
            <a:r>
              <a:rPr lang="en-US" sz="2000" b="1" dirty="0"/>
              <a:t>Moved line 3g LIFO Reserve Tax Deferral (sum of all proforma 20C(s), line 17) to line 4.</a:t>
            </a:r>
          </a:p>
          <a:p>
            <a:pPr>
              <a:spcBef>
                <a:spcPts val="400"/>
              </a:spcBef>
              <a:spcAft>
                <a:spcPts val="400"/>
              </a:spcAft>
              <a:buFont typeface="Arial" panose="020B0604020202020204" pitchFamily="34" charset="0"/>
              <a:buChar char="•"/>
            </a:pPr>
            <a:r>
              <a:rPr lang="en-US" sz="2000" b="1" dirty="0"/>
              <a:t>Line 5 added Net Tax Due Alabama.</a:t>
            </a:r>
          </a:p>
          <a:p>
            <a:pPr>
              <a:spcBef>
                <a:spcPts val="400"/>
              </a:spcBef>
              <a:spcAft>
                <a:spcPts val="400"/>
              </a:spcAft>
              <a:buFont typeface="Arial" panose="020B0604020202020204" pitchFamily="34" charset="0"/>
              <a:buChar char="•"/>
            </a:pPr>
            <a:r>
              <a:rPr lang="en-US" sz="2000" b="1" dirty="0"/>
              <a:t>Line 6 renamed to Payments/Updated line number and year.</a:t>
            </a:r>
          </a:p>
          <a:p>
            <a:pPr>
              <a:spcBef>
                <a:spcPts val="400"/>
              </a:spcBef>
              <a:spcAft>
                <a:spcPts val="400"/>
              </a:spcAft>
              <a:buFont typeface="Arial" panose="020B0604020202020204" pitchFamily="34" charset="0"/>
              <a:buChar char="•"/>
            </a:pPr>
            <a:r>
              <a:rPr lang="en-US" sz="2000" b="1" dirty="0"/>
              <a:t>Line 6f added Refundable Credit line.  </a:t>
            </a:r>
          </a:p>
          <a:p>
            <a:pPr>
              <a:spcBef>
                <a:spcPts val="400"/>
              </a:spcBef>
              <a:spcAft>
                <a:spcPts val="400"/>
              </a:spcAft>
              <a:buFont typeface="Arial" panose="020B0604020202020204" pitchFamily="34" charset="0"/>
              <a:buChar char="•"/>
            </a:pPr>
            <a:r>
              <a:rPr lang="en-US" sz="2000" b="1" dirty="0"/>
              <a:t>Line 6g renamed Total Payments and line references 6a through 6f.</a:t>
            </a:r>
          </a:p>
          <a:p>
            <a:pPr>
              <a:spcBef>
                <a:spcPts val="400"/>
              </a:spcBef>
              <a:spcAft>
                <a:spcPts val="400"/>
              </a:spcAft>
              <a:buFont typeface="Arial" panose="020B0604020202020204" pitchFamily="34" charset="0"/>
              <a:buChar char="•"/>
            </a:pPr>
            <a:r>
              <a:rPr lang="en-US" sz="2000" b="1" dirty="0"/>
              <a:t>Updated line references for lines 7a through 7e. </a:t>
            </a:r>
          </a:p>
          <a:p>
            <a:pPr>
              <a:spcBef>
                <a:spcPts val="400"/>
              </a:spcBef>
              <a:spcAft>
                <a:spcPts val="400"/>
              </a:spcAft>
              <a:buFont typeface="Arial" panose="020B0604020202020204" pitchFamily="34" charset="0"/>
              <a:buChar char="•"/>
            </a:pPr>
            <a:r>
              <a:rPr lang="en-US" sz="2000" b="1" dirty="0"/>
              <a:t>Line 8 reference updated to line 5 less 6g, plus 7e.  </a:t>
            </a:r>
          </a:p>
          <a:p>
            <a:pPr>
              <a:spcBef>
                <a:spcPts val="400"/>
              </a:spcBef>
              <a:spcAft>
                <a:spcPts val="400"/>
              </a:spcAft>
              <a:buFont typeface="Arial" panose="020B0604020202020204" pitchFamily="34" charset="0"/>
              <a:buChar char="•"/>
            </a:pPr>
            <a:r>
              <a:rPr lang="en-US" sz="2000" b="1" dirty="0"/>
              <a:t>Mailing Address moved to end of page 2 and added mailing address for Federal audit change returns. </a:t>
            </a:r>
          </a:p>
          <a:p>
            <a:endParaRPr lang="en-US" sz="2000" dirty="0"/>
          </a:p>
        </p:txBody>
      </p:sp>
    </p:spTree>
    <p:extLst>
      <p:ext uri="{BB962C8B-B14F-4D97-AF65-F5344CB8AC3E}">
        <p14:creationId xmlns:p14="http://schemas.microsoft.com/office/powerpoint/2010/main" val="29154917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20C-C changes</a:t>
            </a:r>
            <a:endParaRPr lang="en-US" dirty="0"/>
          </a:p>
        </p:txBody>
      </p:sp>
      <p:pic>
        <p:nvPicPr>
          <p:cNvPr id="10" name="Content Placeholder 9">
            <a:extLst>
              <a:ext uri="{FF2B5EF4-FFF2-40B4-BE49-F238E27FC236}">
                <a16:creationId xmlns:a16="http://schemas.microsoft.com/office/drawing/2014/main" id="{1778EDAA-1A14-4680-8922-4EAE44282688}"/>
              </a:ext>
            </a:extLst>
          </p:cNvPr>
          <p:cNvPicPr>
            <a:picLocks noGrp="1" noChangeAspect="1"/>
          </p:cNvPicPr>
          <p:nvPr>
            <p:ph idx="1"/>
          </p:nvPr>
        </p:nvPicPr>
        <p:blipFill>
          <a:blip r:embed="rId3"/>
          <a:stretch>
            <a:fillRect/>
          </a:stretch>
        </p:blipFill>
        <p:spPr>
          <a:xfrm>
            <a:off x="788565" y="2434359"/>
            <a:ext cx="10620463" cy="3773494"/>
          </a:xfrm>
          <a:prstGeom prst="rect">
            <a:avLst/>
          </a:prstGeom>
        </p:spPr>
      </p:pic>
    </p:spTree>
    <p:extLst>
      <p:ext uri="{BB962C8B-B14F-4D97-AF65-F5344CB8AC3E}">
        <p14:creationId xmlns:p14="http://schemas.microsoft.com/office/powerpoint/2010/main" val="3160829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Form 20C-C changes</a:t>
            </a:r>
            <a:endParaRPr lang="en-US" dirty="0"/>
          </a:p>
        </p:txBody>
      </p:sp>
      <p:pic>
        <p:nvPicPr>
          <p:cNvPr id="5" name="Content Placeholder 4">
            <a:extLst>
              <a:ext uri="{FF2B5EF4-FFF2-40B4-BE49-F238E27FC236}">
                <a16:creationId xmlns:a16="http://schemas.microsoft.com/office/drawing/2014/main" id="{0C6B079F-710E-45BE-AC05-85E64BC40200}"/>
              </a:ext>
            </a:extLst>
          </p:cNvPr>
          <p:cNvPicPr>
            <a:picLocks noGrp="1" noChangeAspect="1"/>
          </p:cNvPicPr>
          <p:nvPr>
            <p:ph idx="1"/>
          </p:nvPr>
        </p:nvPicPr>
        <p:blipFill>
          <a:blip r:embed="rId3"/>
          <a:stretch>
            <a:fillRect/>
          </a:stretch>
        </p:blipFill>
        <p:spPr>
          <a:xfrm>
            <a:off x="796954" y="2701257"/>
            <a:ext cx="10477850" cy="2239860"/>
          </a:xfrm>
          <a:prstGeom prst="rect">
            <a:avLst/>
          </a:prstGeom>
        </p:spPr>
      </p:pic>
    </p:spTree>
    <p:extLst>
      <p:ext uri="{BB962C8B-B14F-4D97-AF65-F5344CB8AC3E}">
        <p14:creationId xmlns:p14="http://schemas.microsoft.com/office/powerpoint/2010/main" val="10086411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Schedule BC (Form 20C) changes</a:t>
            </a:r>
            <a:endParaRPr lang="en-US" dirty="0"/>
          </a:p>
        </p:txBody>
      </p:sp>
      <p:sp>
        <p:nvSpPr>
          <p:cNvPr id="4" name="Content Placeholder 3">
            <a:extLst>
              <a:ext uri="{FF2B5EF4-FFF2-40B4-BE49-F238E27FC236}">
                <a16:creationId xmlns:a16="http://schemas.microsoft.com/office/drawing/2014/main" id="{3ACC1559-92E6-4436-BE20-87D23300DEC5}"/>
              </a:ext>
            </a:extLst>
          </p:cNvPr>
          <p:cNvSpPr>
            <a:spLocks noGrp="1"/>
          </p:cNvSpPr>
          <p:nvPr>
            <p:ph idx="1"/>
          </p:nvPr>
        </p:nvSpPr>
        <p:spPr>
          <a:xfrm>
            <a:off x="838156" y="2399250"/>
            <a:ext cx="10629593" cy="3476617"/>
          </a:xfrm>
        </p:spPr>
        <p:txBody>
          <a:bodyPr/>
          <a:lstStyle/>
          <a:p>
            <a:r>
              <a:rPr lang="en-US" b="1" dirty="0"/>
              <a:t>Parts G and H of Schedule BC updated to reflect the name change to the Veterans Employment Act which was formerly known as the Heroes for Hire Tax Credit Act.</a:t>
            </a:r>
          </a:p>
          <a:p>
            <a:endParaRPr lang="en-US" dirty="0"/>
          </a:p>
        </p:txBody>
      </p:sp>
      <p:pic>
        <p:nvPicPr>
          <p:cNvPr id="7" name="Picture 6">
            <a:extLst>
              <a:ext uri="{FF2B5EF4-FFF2-40B4-BE49-F238E27FC236}">
                <a16:creationId xmlns:a16="http://schemas.microsoft.com/office/drawing/2014/main" id="{57489343-53AD-4BDB-A7A3-7DAEF209C1ED}"/>
              </a:ext>
            </a:extLst>
          </p:cNvPr>
          <p:cNvPicPr>
            <a:picLocks noChangeAspect="1"/>
          </p:cNvPicPr>
          <p:nvPr/>
        </p:nvPicPr>
        <p:blipFill>
          <a:blip r:embed="rId3"/>
          <a:stretch>
            <a:fillRect/>
          </a:stretch>
        </p:blipFill>
        <p:spPr>
          <a:xfrm>
            <a:off x="838156" y="3582099"/>
            <a:ext cx="10515688" cy="2575420"/>
          </a:xfrm>
          <a:prstGeom prst="rect">
            <a:avLst/>
          </a:prstGeom>
        </p:spPr>
      </p:pic>
    </p:spTree>
    <p:extLst>
      <p:ext uri="{BB962C8B-B14F-4D97-AF65-F5344CB8AC3E}">
        <p14:creationId xmlns:p14="http://schemas.microsoft.com/office/powerpoint/2010/main" val="309509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Schedule BC (Form 20C) changes</a:t>
            </a:r>
            <a:endParaRPr lang="en-US" dirty="0"/>
          </a:p>
        </p:txBody>
      </p:sp>
      <p:sp>
        <p:nvSpPr>
          <p:cNvPr id="4" name="Content Placeholder 3">
            <a:extLst>
              <a:ext uri="{FF2B5EF4-FFF2-40B4-BE49-F238E27FC236}">
                <a16:creationId xmlns:a16="http://schemas.microsoft.com/office/drawing/2014/main" id="{3ACC1559-92E6-4436-BE20-87D23300DEC5}"/>
              </a:ext>
            </a:extLst>
          </p:cNvPr>
          <p:cNvSpPr>
            <a:spLocks noGrp="1"/>
          </p:cNvSpPr>
          <p:nvPr>
            <p:ph idx="1"/>
          </p:nvPr>
        </p:nvSpPr>
        <p:spPr>
          <a:xfrm>
            <a:off x="838156" y="2399250"/>
            <a:ext cx="10629593" cy="3476617"/>
          </a:xfrm>
        </p:spPr>
        <p:txBody>
          <a:bodyPr/>
          <a:lstStyle/>
          <a:p>
            <a:r>
              <a:rPr lang="en-US" b="1" dirty="0"/>
              <a:t>The requirement that the unemployed veteran be “Recently Deployed” removed from line G1. The Veterans Employment Act removed this requirement. This slide reflects the 2017 version of the form to show what verbiage will be removed. The previous slide reflects the updated 2018 version. </a:t>
            </a:r>
          </a:p>
          <a:p>
            <a:endParaRPr lang="en-US" b="1" dirty="0"/>
          </a:p>
          <a:p>
            <a:endParaRPr lang="en-US" dirty="0"/>
          </a:p>
        </p:txBody>
      </p:sp>
      <p:pic>
        <p:nvPicPr>
          <p:cNvPr id="3" name="Picture 2">
            <a:extLst>
              <a:ext uri="{FF2B5EF4-FFF2-40B4-BE49-F238E27FC236}">
                <a16:creationId xmlns:a16="http://schemas.microsoft.com/office/drawing/2014/main" id="{2AA543DB-611E-430D-927C-E7FFAFE29D48}"/>
              </a:ext>
            </a:extLst>
          </p:cNvPr>
          <p:cNvPicPr>
            <a:picLocks noChangeAspect="1"/>
          </p:cNvPicPr>
          <p:nvPr/>
        </p:nvPicPr>
        <p:blipFill>
          <a:blip r:embed="rId3"/>
          <a:stretch>
            <a:fillRect/>
          </a:stretch>
        </p:blipFill>
        <p:spPr>
          <a:xfrm>
            <a:off x="724251" y="4022240"/>
            <a:ext cx="10743498" cy="2210780"/>
          </a:xfrm>
          <a:prstGeom prst="rect">
            <a:avLst/>
          </a:prstGeom>
        </p:spPr>
      </p:pic>
    </p:spTree>
    <p:extLst>
      <p:ext uri="{BB962C8B-B14F-4D97-AF65-F5344CB8AC3E}">
        <p14:creationId xmlns:p14="http://schemas.microsoft.com/office/powerpoint/2010/main" val="59128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Schedule BC (Form 20C) changes</a:t>
            </a:r>
            <a:endParaRPr lang="en-US" dirty="0"/>
          </a:p>
        </p:txBody>
      </p:sp>
      <p:sp>
        <p:nvSpPr>
          <p:cNvPr id="4" name="Content Placeholder 3">
            <a:extLst>
              <a:ext uri="{FF2B5EF4-FFF2-40B4-BE49-F238E27FC236}">
                <a16:creationId xmlns:a16="http://schemas.microsoft.com/office/drawing/2014/main" id="{3ACC1559-92E6-4436-BE20-87D23300DEC5}"/>
              </a:ext>
            </a:extLst>
          </p:cNvPr>
          <p:cNvSpPr>
            <a:spLocks noGrp="1"/>
          </p:cNvSpPr>
          <p:nvPr>
            <p:ph idx="1"/>
          </p:nvPr>
        </p:nvSpPr>
        <p:spPr>
          <a:xfrm>
            <a:off x="838156" y="2399250"/>
            <a:ext cx="10629593" cy="3476617"/>
          </a:xfrm>
        </p:spPr>
        <p:txBody>
          <a:bodyPr/>
          <a:lstStyle/>
          <a:p>
            <a:r>
              <a:rPr lang="en-US" b="1" dirty="0">
                <a:solidFill>
                  <a:schemeClr val="tx1"/>
                </a:solidFill>
                <a:latin typeface="Times New Roman" panose="02020603050405020304" pitchFamily="18" charset="0"/>
                <a:cs typeface="Times New Roman" panose="02020603050405020304" pitchFamily="18" charset="0"/>
              </a:rPr>
              <a:t>Part I of Schedule BC updated to reflect the new Irrigation Credit </a:t>
            </a:r>
            <a:r>
              <a:rPr lang="en-US" b="1" dirty="0">
                <a:latin typeface="Times New Roman" panose="02020603050405020304" pitchFamily="18" charset="0"/>
                <a:cs typeface="Times New Roman" panose="02020603050405020304" pitchFamily="18" charset="0"/>
              </a:rPr>
              <a:t>Act 2017-352 effective for the 2018 form year</a:t>
            </a:r>
            <a:r>
              <a:rPr lang="en-US" b="1" dirty="0">
                <a:solidFill>
                  <a:schemeClr val="tx1"/>
                </a:solidFill>
                <a:latin typeface="Times New Roman" panose="02020603050405020304" pitchFamily="18" charset="0"/>
                <a:cs typeface="Times New Roman" panose="02020603050405020304" pitchFamily="18" charset="0"/>
              </a:rPr>
              <a:t>.</a:t>
            </a:r>
            <a:br>
              <a:rPr lang="en-US" b="1" dirty="0">
                <a:solidFill>
                  <a:schemeClr val="tx1"/>
                </a:solidFill>
                <a:latin typeface="Times New Roman" panose="02020603050405020304" pitchFamily="18" charset="0"/>
                <a:cs typeface="Times New Roman" panose="02020603050405020304" pitchFamily="18" charset="0"/>
              </a:rPr>
            </a:b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B5F5C36-1EDE-45D4-BFFA-043453FE124F}"/>
              </a:ext>
            </a:extLst>
          </p:cNvPr>
          <p:cNvPicPr>
            <a:picLocks noChangeAspect="1"/>
          </p:cNvPicPr>
          <p:nvPr/>
        </p:nvPicPr>
        <p:blipFill>
          <a:blip r:embed="rId3"/>
          <a:stretch>
            <a:fillRect/>
          </a:stretch>
        </p:blipFill>
        <p:spPr>
          <a:xfrm>
            <a:off x="838156" y="3204594"/>
            <a:ext cx="10515687" cy="3028425"/>
          </a:xfrm>
          <a:prstGeom prst="rect">
            <a:avLst/>
          </a:prstGeom>
        </p:spPr>
      </p:pic>
    </p:spTree>
    <p:extLst>
      <p:ext uri="{BB962C8B-B14F-4D97-AF65-F5344CB8AC3E}">
        <p14:creationId xmlns:p14="http://schemas.microsoft.com/office/powerpoint/2010/main" val="1713677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Schedule BC (Form 20C) changes</a:t>
            </a:r>
            <a:endParaRPr lang="en-US" dirty="0"/>
          </a:p>
        </p:txBody>
      </p:sp>
      <p:sp>
        <p:nvSpPr>
          <p:cNvPr id="4" name="Content Placeholder 3">
            <a:extLst>
              <a:ext uri="{FF2B5EF4-FFF2-40B4-BE49-F238E27FC236}">
                <a16:creationId xmlns:a16="http://schemas.microsoft.com/office/drawing/2014/main" id="{3ACC1559-92E6-4436-BE20-87D23300DEC5}"/>
              </a:ext>
            </a:extLst>
          </p:cNvPr>
          <p:cNvSpPr>
            <a:spLocks noGrp="1"/>
          </p:cNvSpPr>
          <p:nvPr>
            <p:ph idx="1"/>
          </p:nvPr>
        </p:nvSpPr>
        <p:spPr>
          <a:xfrm>
            <a:off x="838156" y="2399250"/>
            <a:ext cx="10629593" cy="3476617"/>
          </a:xfrm>
        </p:spPr>
        <p:txBody>
          <a:bodyPr/>
          <a:lstStyle/>
          <a:p>
            <a:r>
              <a:rPr lang="en-US" b="1" dirty="0">
                <a:solidFill>
                  <a:schemeClr val="tx1"/>
                </a:solidFill>
                <a:latin typeface="Times New Roman" panose="02020603050405020304" pitchFamily="18" charset="0"/>
                <a:cs typeface="Times New Roman" panose="02020603050405020304" pitchFamily="18" charset="0"/>
              </a:rPr>
              <a:t>New Part R of Schedule BC updated to reflect the new Historic Tax Credit of 2017. Effec</a:t>
            </a:r>
            <a:r>
              <a:rPr lang="en-US" b="1" dirty="0">
                <a:latin typeface="Times New Roman" panose="02020603050405020304" pitchFamily="18" charset="0"/>
                <a:cs typeface="Times New Roman" panose="02020603050405020304" pitchFamily="18" charset="0"/>
              </a:rPr>
              <a:t>tive for the 2018 form year</a:t>
            </a:r>
            <a:r>
              <a:rPr lang="en-US" b="1" dirty="0">
                <a:solidFill>
                  <a:schemeClr val="tx1"/>
                </a:solidFill>
                <a:latin typeface="Times New Roman" panose="02020603050405020304" pitchFamily="18" charset="0"/>
                <a:cs typeface="Times New Roman" panose="02020603050405020304" pitchFamily="18" charset="0"/>
              </a:rPr>
              <a:t>.</a:t>
            </a:r>
            <a:br>
              <a:rPr lang="en-US" b="1" dirty="0">
                <a:solidFill>
                  <a:schemeClr val="tx1"/>
                </a:solidFill>
                <a:latin typeface="Times New Roman" panose="02020603050405020304" pitchFamily="18" charset="0"/>
                <a:cs typeface="Times New Roman" panose="02020603050405020304" pitchFamily="18" charset="0"/>
              </a:rPr>
            </a:b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3" name="Picture 2">
            <a:extLst>
              <a:ext uri="{FF2B5EF4-FFF2-40B4-BE49-F238E27FC236}">
                <a16:creationId xmlns:a16="http://schemas.microsoft.com/office/drawing/2014/main" id="{83D542F2-34A5-4857-BA7E-8A219EC01A5B}"/>
              </a:ext>
            </a:extLst>
          </p:cNvPr>
          <p:cNvPicPr>
            <a:picLocks noChangeAspect="1"/>
          </p:cNvPicPr>
          <p:nvPr/>
        </p:nvPicPr>
        <p:blipFill>
          <a:blip r:embed="rId3"/>
          <a:stretch>
            <a:fillRect/>
          </a:stretch>
        </p:blipFill>
        <p:spPr>
          <a:xfrm>
            <a:off x="781203" y="3659385"/>
            <a:ext cx="10743498" cy="1483066"/>
          </a:xfrm>
          <a:prstGeom prst="rect">
            <a:avLst/>
          </a:prstGeom>
        </p:spPr>
      </p:pic>
    </p:spTree>
    <p:extLst>
      <p:ext uri="{BB962C8B-B14F-4D97-AF65-F5344CB8AC3E}">
        <p14:creationId xmlns:p14="http://schemas.microsoft.com/office/powerpoint/2010/main" val="3601668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Schedule BC (Form 20C) changes</a:t>
            </a:r>
            <a:endParaRPr lang="en-US" dirty="0"/>
          </a:p>
        </p:txBody>
      </p:sp>
      <p:sp>
        <p:nvSpPr>
          <p:cNvPr id="4" name="Content Placeholder 3">
            <a:extLst>
              <a:ext uri="{FF2B5EF4-FFF2-40B4-BE49-F238E27FC236}">
                <a16:creationId xmlns:a16="http://schemas.microsoft.com/office/drawing/2014/main" id="{3ACC1559-92E6-4436-BE20-87D23300DEC5}"/>
              </a:ext>
            </a:extLst>
          </p:cNvPr>
          <p:cNvSpPr>
            <a:spLocks noGrp="1"/>
          </p:cNvSpPr>
          <p:nvPr>
            <p:ph idx="1"/>
          </p:nvPr>
        </p:nvSpPr>
        <p:spPr>
          <a:xfrm>
            <a:off x="838156" y="2399250"/>
            <a:ext cx="10629593" cy="3775047"/>
          </a:xfrm>
        </p:spPr>
        <p:txBody>
          <a:bodyPr/>
          <a:lstStyle/>
          <a:p>
            <a:r>
              <a:rPr lang="en-US" b="1" dirty="0">
                <a:solidFill>
                  <a:schemeClr val="tx1"/>
                </a:solidFill>
                <a:latin typeface="Times New Roman" panose="02020603050405020304" pitchFamily="18" charset="0"/>
                <a:cs typeface="Times New Roman" panose="02020603050405020304" pitchFamily="18" charset="0"/>
              </a:rPr>
              <a:t>Section E has been renamed Total Nonrefundable Credits and a new section F has been added for Total Refundable Credits for the refundable portion of the Historic Tax Credit of 2017. </a:t>
            </a:r>
            <a:br>
              <a:rPr lang="en-US" b="1" dirty="0">
                <a:solidFill>
                  <a:schemeClr val="tx1"/>
                </a:solidFill>
                <a:latin typeface="Times New Roman" panose="02020603050405020304" pitchFamily="18" charset="0"/>
                <a:cs typeface="Times New Roman" panose="02020603050405020304" pitchFamily="18" charset="0"/>
              </a:rPr>
            </a:b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58977A4-4E79-4235-9E89-F578888D4319}"/>
              </a:ext>
            </a:extLst>
          </p:cNvPr>
          <p:cNvPicPr>
            <a:picLocks noChangeAspect="1"/>
          </p:cNvPicPr>
          <p:nvPr/>
        </p:nvPicPr>
        <p:blipFill>
          <a:blip r:embed="rId3"/>
          <a:stretch>
            <a:fillRect/>
          </a:stretch>
        </p:blipFill>
        <p:spPr>
          <a:xfrm>
            <a:off x="838156" y="3833769"/>
            <a:ext cx="10394703" cy="2340528"/>
          </a:xfrm>
          <a:prstGeom prst="rect">
            <a:avLst/>
          </a:prstGeom>
        </p:spPr>
      </p:pic>
    </p:spTree>
    <p:extLst>
      <p:ext uri="{BB962C8B-B14F-4D97-AF65-F5344CB8AC3E}">
        <p14:creationId xmlns:p14="http://schemas.microsoft.com/office/powerpoint/2010/main" val="7767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What’s New from the 2018 Regular Session of the Alabama Legislature?</a:t>
            </a:r>
          </a:p>
        </p:txBody>
      </p:sp>
      <p:sp>
        <p:nvSpPr>
          <p:cNvPr id="5" name="Content Placeholder 4">
            <a:extLst>
              <a:ext uri="{FF2B5EF4-FFF2-40B4-BE49-F238E27FC236}">
                <a16:creationId xmlns:a16="http://schemas.microsoft.com/office/drawing/2014/main" id="{F9664B8B-40B0-4586-B4BA-872A1DC6599A}"/>
              </a:ext>
            </a:extLst>
          </p:cNvPr>
          <p:cNvSpPr>
            <a:spLocks noGrp="1"/>
          </p:cNvSpPr>
          <p:nvPr>
            <p:ph idx="1"/>
          </p:nvPr>
        </p:nvSpPr>
        <p:spPr>
          <a:xfrm>
            <a:off x="914400" y="2556932"/>
            <a:ext cx="10482606" cy="3318936"/>
          </a:xfrm>
        </p:spPr>
        <p:txBody>
          <a:bodyPr/>
          <a:lstStyle/>
          <a:p>
            <a:r>
              <a:rPr lang="en-US" b="1" dirty="0">
                <a:latin typeface="Times New Roman" panose="02020603050405020304" pitchFamily="18" charset="0"/>
                <a:cs typeface="Times New Roman" panose="02020603050405020304" pitchFamily="18" charset="0"/>
              </a:rPr>
              <a:t>To view any legislation passed by the Alabama Legislature, please visit the website for the Alabama Secretary of State at </a:t>
            </a:r>
            <a:r>
              <a:rPr lang="en-US" b="1" dirty="0">
                <a:latin typeface="Times New Roman" panose="02020603050405020304" pitchFamily="18" charset="0"/>
                <a:cs typeface="Times New Roman" panose="02020603050405020304" pitchFamily="18" charset="0"/>
                <a:hlinkClick r:id="rId2"/>
              </a:rPr>
              <a:t>www.sos.alabama.gov</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Point to the “Records” tab at the top of the page with your mouse and select “Legislative Acts”.</a:t>
            </a:r>
          </a:p>
          <a:p>
            <a:r>
              <a:rPr lang="en-US" b="1" dirty="0">
                <a:latin typeface="Times New Roman" panose="02020603050405020304" pitchFamily="18" charset="0"/>
                <a:cs typeface="Times New Roman" panose="02020603050405020304" pitchFamily="18" charset="0"/>
              </a:rPr>
              <a:t>Select whether you want to search by the Act Number or the Bill Number.</a:t>
            </a:r>
          </a:p>
          <a:p>
            <a:r>
              <a:rPr lang="en-US" b="1" dirty="0">
                <a:latin typeface="Times New Roman" panose="02020603050405020304" pitchFamily="18" charset="0"/>
                <a:cs typeface="Times New Roman" panose="02020603050405020304" pitchFamily="18" charset="0"/>
              </a:rPr>
              <a:t>Enter either the Act Number or Bill Number and select view image to see a PDF version of the Act.</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75438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Times New Roman" panose="02020603050405020304" pitchFamily="18" charset="0"/>
                <a:cs typeface="Times New Roman" panose="02020603050405020304" pitchFamily="18" charset="0"/>
              </a:rPr>
              <a:t>FIET Tax Form Changes</a:t>
            </a:r>
          </a:p>
        </p:txBody>
      </p:sp>
      <p:sp>
        <p:nvSpPr>
          <p:cNvPr id="3" name="Content Placeholder 2"/>
          <p:cNvSpPr>
            <a:spLocks noGrp="1"/>
          </p:cNvSpPr>
          <p:nvPr>
            <p:ph sz="half" idx="1"/>
          </p:nvPr>
        </p:nvSpPr>
        <p:spPr/>
        <p:txBody>
          <a:bodyPr>
            <a:normAutofit/>
          </a:bodyPr>
          <a:lstStyle/>
          <a:p>
            <a:pPr marL="457200" indent="-457200">
              <a:buFont typeface="Arial" panose="020B0604020202020204" pitchFamily="34" charset="0"/>
              <a:buChar char="•"/>
            </a:pPr>
            <a:r>
              <a:rPr lang="en-US" sz="2800" b="1" dirty="0"/>
              <a:t>Form ET-1</a:t>
            </a:r>
          </a:p>
          <a:p>
            <a:pPr marL="457200" indent="-457200">
              <a:buFont typeface="Arial" panose="020B0604020202020204" pitchFamily="34" charset="0"/>
              <a:buChar char="•"/>
            </a:pPr>
            <a:r>
              <a:rPr lang="en-US" sz="2800" b="1" dirty="0"/>
              <a:t>Form ET-1C</a:t>
            </a:r>
          </a:p>
          <a:p>
            <a:pPr marL="457200" indent="-457200">
              <a:buFont typeface="Arial" panose="020B0604020202020204" pitchFamily="34" charset="0"/>
              <a:buChar char="•"/>
            </a:pPr>
            <a:r>
              <a:rPr lang="en-US" sz="2800" b="1" dirty="0"/>
              <a:t>Form FIE-V</a:t>
            </a:r>
          </a:p>
          <a:p>
            <a:pPr marL="457200" indent="-457200">
              <a:buFont typeface="Arial" panose="020B0604020202020204" pitchFamily="34" charset="0"/>
              <a:buChar char="•"/>
            </a:pPr>
            <a:r>
              <a:rPr lang="en-US" sz="2800" b="1" dirty="0"/>
              <a:t>Schedule EC</a:t>
            </a:r>
          </a:p>
          <a:p>
            <a:endParaRPr lang="en-US" dirty="0"/>
          </a:p>
        </p:txBody>
      </p:sp>
      <p:sp>
        <p:nvSpPr>
          <p:cNvPr id="4" name="Content Placeholder 3">
            <a:extLst>
              <a:ext uri="{FF2B5EF4-FFF2-40B4-BE49-F238E27FC236}">
                <a16:creationId xmlns:a16="http://schemas.microsoft.com/office/drawing/2014/main" id="{7CD2E36E-894E-49D2-91A2-A9EAE27011FA}"/>
              </a:ext>
            </a:extLst>
          </p:cNvPr>
          <p:cNvSpPr>
            <a:spLocks noGrp="1"/>
          </p:cNvSpPr>
          <p:nvPr>
            <p:ph sz="half" idx="2"/>
          </p:nvPr>
        </p:nvSpPr>
        <p:spPr/>
        <p:txBody>
          <a:bodyPr>
            <a:normAutofit/>
          </a:bodyPr>
          <a:lstStyle/>
          <a:p>
            <a:pPr marL="0" indent="0">
              <a:buNone/>
            </a:pPr>
            <a:endParaRPr lang="en-US" sz="2800" b="1" dirty="0"/>
          </a:p>
          <a:p>
            <a:endParaRPr lang="en-US" dirty="0"/>
          </a:p>
          <a:p>
            <a:endParaRPr lang="en-US" dirty="0"/>
          </a:p>
        </p:txBody>
      </p:sp>
    </p:spTree>
    <p:extLst>
      <p:ext uri="{BB962C8B-B14F-4D97-AF65-F5344CB8AC3E}">
        <p14:creationId xmlns:p14="http://schemas.microsoft.com/office/powerpoint/2010/main" val="2497127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B10F-D47C-4172-9EF9-F6AED82AA037}"/>
              </a:ext>
            </a:extLst>
          </p:cNvPr>
          <p:cNvSpPr>
            <a:spLocks noGrp="1"/>
          </p:cNvSpPr>
          <p:nvPr>
            <p:ph type="title"/>
          </p:nvPr>
        </p:nvSpPr>
        <p:spPr/>
        <p:txBody>
          <a:bodyPr/>
          <a:lstStyle/>
          <a:p>
            <a:r>
              <a:rPr lang="en-US" b="1" dirty="0"/>
              <a:t>Form ET-1 changes</a:t>
            </a:r>
          </a:p>
        </p:txBody>
      </p:sp>
      <p:sp>
        <p:nvSpPr>
          <p:cNvPr id="3" name="Content Placeholder 2">
            <a:extLst>
              <a:ext uri="{FF2B5EF4-FFF2-40B4-BE49-F238E27FC236}">
                <a16:creationId xmlns:a16="http://schemas.microsoft.com/office/drawing/2014/main" id="{52A255A0-CD49-4098-B2D8-8626774D3FE2}"/>
              </a:ext>
            </a:extLst>
          </p:cNvPr>
          <p:cNvSpPr>
            <a:spLocks noGrp="1"/>
          </p:cNvSpPr>
          <p:nvPr>
            <p:ph idx="1"/>
          </p:nvPr>
        </p:nvSpPr>
        <p:spPr>
          <a:xfrm>
            <a:off x="897622" y="2533475"/>
            <a:ext cx="10192624" cy="3342393"/>
          </a:xfrm>
        </p:spPr>
        <p:txBody>
          <a:bodyPr/>
          <a:lstStyle/>
          <a:p>
            <a:r>
              <a:rPr lang="en-US" b="1" dirty="0"/>
              <a:t>Replaced Address change check box with Federal audit change check box.</a:t>
            </a:r>
          </a:p>
        </p:txBody>
      </p:sp>
      <p:pic>
        <p:nvPicPr>
          <p:cNvPr id="4" name="Picture 3">
            <a:extLst>
              <a:ext uri="{FF2B5EF4-FFF2-40B4-BE49-F238E27FC236}">
                <a16:creationId xmlns:a16="http://schemas.microsoft.com/office/drawing/2014/main" id="{52984C62-A5EC-458B-9234-A889C3FAC2E0}"/>
              </a:ext>
            </a:extLst>
          </p:cNvPr>
          <p:cNvPicPr>
            <a:picLocks noChangeAspect="1"/>
          </p:cNvPicPr>
          <p:nvPr/>
        </p:nvPicPr>
        <p:blipFill>
          <a:blip r:embed="rId2"/>
          <a:stretch>
            <a:fillRect/>
          </a:stretch>
        </p:blipFill>
        <p:spPr>
          <a:xfrm>
            <a:off x="897622" y="3488772"/>
            <a:ext cx="10511406" cy="2514600"/>
          </a:xfrm>
          <a:prstGeom prst="rect">
            <a:avLst/>
          </a:prstGeom>
        </p:spPr>
      </p:pic>
    </p:spTree>
    <p:extLst>
      <p:ext uri="{BB962C8B-B14F-4D97-AF65-F5344CB8AC3E}">
        <p14:creationId xmlns:p14="http://schemas.microsoft.com/office/powerpoint/2010/main" val="662781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B10F-D47C-4172-9EF9-F6AED82AA037}"/>
              </a:ext>
            </a:extLst>
          </p:cNvPr>
          <p:cNvSpPr>
            <a:spLocks noGrp="1"/>
          </p:cNvSpPr>
          <p:nvPr>
            <p:ph type="title"/>
          </p:nvPr>
        </p:nvSpPr>
        <p:spPr/>
        <p:txBody>
          <a:bodyPr/>
          <a:lstStyle/>
          <a:p>
            <a:r>
              <a:rPr lang="en-US" b="1" dirty="0"/>
              <a:t>Form ET-1 changes</a:t>
            </a:r>
          </a:p>
        </p:txBody>
      </p:sp>
      <p:sp>
        <p:nvSpPr>
          <p:cNvPr id="3" name="Content Placeholder 2">
            <a:extLst>
              <a:ext uri="{FF2B5EF4-FFF2-40B4-BE49-F238E27FC236}">
                <a16:creationId xmlns:a16="http://schemas.microsoft.com/office/drawing/2014/main" id="{52A255A0-CD49-4098-B2D8-8626774D3FE2}"/>
              </a:ext>
            </a:extLst>
          </p:cNvPr>
          <p:cNvSpPr>
            <a:spLocks noGrp="1"/>
          </p:cNvSpPr>
          <p:nvPr>
            <p:ph idx="1"/>
          </p:nvPr>
        </p:nvSpPr>
        <p:spPr>
          <a:xfrm>
            <a:off x="897622" y="2541864"/>
            <a:ext cx="9998975" cy="3334004"/>
          </a:xfrm>
        </p:spPr>
        <p:txBody>
          <a:bodyPr/>
          <a:lstStyle/>
          <a:p>
            <a:r>
              <a:rPr lang="en-US" b="1" dirty="0"/>
              <a:t>Added a new line 33C for Composite Payments and payer information.</a:t>
            </a:r>
          </a:p>
          <a:p>
            <a:endParaRPr lang="en-US" b="1" dirty="0"/>
          </a:p>
          <a:p>
            <a:endParaRPr lang="en-US" b="1" dirty="0"/>
          </a:p>
        </p:txBody>
      </p:sp>
      <p:pic>
        <p:nvPicPr>
          <p:cNvPr id="5" name="Picture 4">
            <a:extLst>
              <a:ext uri="{FF2B5EF4-FFF2-40B4-BE49-F238E27FC236}">
                <a16:creationId xmlns:a16="http://schemas.microsoft.com/office/drawing/2014/main" id="{8DC7D82D-7AA9-4AA7-84CB-69ADA6276952}"/>
              </a:ext>
            </a:extLst>
          </p:cNvPr>
          <p:cNvPicPr>
            <a:picLocks noChangeAspect="1"/>
          </p:cNvPicPr>
          <p:nvPr/>
        </p:nvPicPr>
        <p:blipFill>
          <a:blip r:embed="rId2"/>
          <a:stretch>
            <a:fillRect/>
          </a:stretch>
        </p:blipFill>
        <p:spPr>
          <a:xfrm>
            <a:off x="806741" y="3258207"/>
            <a:ext cx="10578518" cy="2627590"/>
          </a:xfrm>
          <a:prstGeom prst="rect">
            <a:avLst/>
          </a:prstGeom>
        </p:spPr>
      </p:pic>
    </p:spTree>
    <p:extLst>
      <p:ext uri="{BB962C8B-B14F-4D97-AF65-F5344CB8AC3E}">
        <p14:creationId xmlns:p14="http://schemas.microsoft.com/office/powerpoint/2010/main" val="862035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B10F-D47C-4172-9EF9-F6AED82AA037}"/>
              </a:ext>
            </a:extLst>
          </p:cNvPr>
          <p:cNvSpPr>
            <a:spLocks noGrp="1"/>
          </p:cNvSpPr>
          <p:nvPr>
            <p:ph type="title"/>
          </p:nvPr>
        </p:nvSpPr>
        <p:spPr/>
        <p:txBody>
          <a:bodyPr/>
          <a:lstStyle/>
          <a:p>
            <a:r>
              <a:rPr lang="en-US" b="1" dirty="0"/>
              <a:t>Form ET-1C changes</a:t>
            </a:r>
          </a:p>
        </p:txBody>
      </p:sp>
      <p:sp>
        <p:nvSpPr>
          <p:cNvPr id="3" name="Content Placeholder 2">
            <a:extLst>
              <a:ext uri="{FF2B5EF4-FFF2-40B4-BE49-F238E27FC236}">
                <a16:creationId xmlns:a16="http://schemas.microsoft.com/office/drawing/2014/main" id="{52A255A0-CD49-4098-B2D8-8626774D3FE2}"/>
              </a:ext>
            </a:extLst>
          </p:cNvPr>
          <p:cNvSpPr>
            <a:spLocks noGrp="1"/>
          </p:cNvSpPr>
          <p:nvPr>
            <p:ph idx="1"/>
          </p:nvPr>
        </p:nvSpPr>
        <p:spPr>
          <a:xfrm>
            <a:off x="897622" y="2533475"/>
            <a:ext cx="10310070" cy="3342393"/>
          </a:xfrm>
        </p:spPr>
        <p:txBody>
          <a:bodyPr/>
          <a:lstStyle/>
          <a:p>
            <a:r>
              <a:rPr lang="en-US" b="1" dirty="0"/>
              <a:t>Replaced Address change check box with Federal audit change check box.</a:t>
            </a:r>
          </a:p>
          <a:p>
            <a:endParaRPr lang="en-US" b="1" dirty="0"/>
          </a:p>
          <a:p>
            <a:endParaRPr lang="en-US" b="1" dirty="0"/>
          </a:p>
        </p:txBody>
      </p:sp>
      <p:pic>
        <p:nvPicPr>
          <p:cNvPr id="4" name="Picture 3">
            <a:extLst>
              <a:ext uri="{FF2B5EF4-FFF2-40B4-BE49-F238E27FC236}">
                <a16:creationId xmlns:a16="http://schemas.microsoft.com/office/drawing/2014/main" id="{DF55CB38-5AC1-446A-AAB9-A6E58461F660}"/>
              </a:ext>
            </a:extLst>
          </p:cNvPr>
          <p:cNvPicPr>
            <a:picLocks noChangeAspect="1"/>
          </p:cNvPicPr>
          <p:nvPr/>
        </p:nvPicPr>
        <p:blipFill>
          <a:blip r:embed="rId2"/>
          <a:stretch>
            <a:fillRect/>
          </a:stretch>
        </p:blipFill>
        <p:spPr>
          <a:xfrm>
            <a:off x="897622" y="3125495"/>
            <a:ext cx="10396756" cy="3006238"/>
          </a:xfrm>
          <a:prstGeom prst="rect">
            <a:avLst/>
          </a:prstGeom>
        </p:spPr>
      </p:pic>
    </p:spTree>
    <p:extLst>
      <p:ext uri="{BB962C8B-B14F-4D97-AF65-F5344CB8AC3E}">
        <p14:creationId xmlns:p14="http://schemas.microsoft.com/office/powerpoint/2010/main" val="2641717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B10F-D47C-4172-9EF9-F6AED82AA037}"/>
              </a:ext>
            </a:extLst>
          </p:cNvPr>
          <p:cNvSpPr>
            <a:spLocks noGrp="1"/>
          </p:cNvSpPr>
          <p:nvPr>
            <p:ph type="title"/>
          </p:nvPr>
        </p:nvSpPr>
        <p:spPr/>
        <p:txBody>
          <a:bodyPr/>
          <a:lstStyle/>
          <a:p>
            <a:r>
              <a:rPr lang="en-US" b="1" dirty="0"/>
              <a:t>Form ET-1C changes</a:t>
            </a:r>
          </a:p>
        </p:txBody>
      </p:sp>
      <p:sp>
        <p:nvSpPr>
          <p:cNvPr id="3" name="Content Placeholder 2">
            <a:extLst>
              <a:ext uri="{FF2B5EF4-FFF2-40B4-BE49-F238E27FC236}">
                <a16:creationId xmlns:a16="http://schemas.microsoft.com/office/drawing/2014/main" id="{52A255A0-CD49-4098-B2D8-8626774D3FE2}"/>
              </a:ext>
            </a:extLst>
          </p:cNvPr>
          <p:cNvSpPr>
            <a:spLocks noGrp="1"/>
          </p:cNvSpPr>
          <p:nvPr>
            <p:ph idx="1"/>
          </p:nvPr>
        </p:nvSpPr>
        <p:spPr>
          <a:xfrm>
            <a:off x="897622" y="2533475"/>
            <a:ext cx="10310070" cy="3342393"/>
          </a:xfrm>
        </p:spPr>
        <p:txBody>
          <a:bodyPr/>
          <a:lstStyle/>
          <a:p>
            <a:r>
              <a:rPr lang="en-US" b="1" dirty="0"/>
              <a:t>Added a new line 3C for Composite Payments and payer information.</a:t>
            </a:r>
          </a:p>
          <a:p>
            <a:endParaRPr lang="en-US" b="1" dirty="0"/>
          </a:p>
          <a:p>
            <a:endParaRPr lang="en-US" b="1" dirty="0"/>
          </a:p>
        </p:txBody>
      </p:sp>
      <p:pic>
        <p:nvPicPr>
          <p:cNvPr id="5" name="Picture 4">
            <a:extLst>
              <a:ext uri="{FF2B5EF4-FFF2-40B4-BE49-F238E27FC236}">
                <a16:creationId xmlns:a16="http://schemas.microsoft.com/office/drawing/2014/main" id="{88E69422-032D-4796-9A73-3067EA97A3A7}"/>
              </a:ext>
            </a:extLst>
          </p:cNvPr>
          <p:cNvPicPr>
            <a:picLocks noChangeAspect="1"/>
          </p:cNvPicPr>
          <p:nvPr/>
        </p:nvPicPr>
        <p:blipFill>
          <a:blip r:embed="rId2"/>
          <a:stretch>
            <a:fillRect/>
          </a:stretch>
        </p:blipFill>
        <p:spPr>
          <a:xfrm>
            <a:off x="897622" y="3429000"/>
            <a:ext cx="10396755" cy="2694344"/>
          </a:xfrm>
          <a:prstGeom prst="rect">
            <a:avLst/>
          </a:prstGeom>
        </p:spPr>
      </p:pic>
    </p:spTree>
    <p:extLst>
      <p:ext uri="{BB962C8B-B14F-4D97-AF65-F5344CB8AC3E}">
        <p14:creationId xmlns:p14="http://schemas.microsoft.com/office/powerpoint/2010/main" val="949685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5E7D-A6A1-41B3-AE69-1E9E49D5E4B9}"/>
              </a:ext>
            </a:extLst>
          </p:cNvPr>
          <p:cNvSpPr>
            <a:spLocks noGrp="1"/>
          </p:cNvSpPr>
          <p:nvPr>
            <p:ph type="title"/>
          </p:nvPr>
        </p:nvSpPr>
        <p:spPr/>
        <p:txBody>
          <a:bodyPr/>
          <a:lstStyle/>
          <a:p>
            <a:r>
              <a:rPr lang="en-US" b="1" dirty="0"/>
              <a:t>FIE-V changes</a:t>
            </a:r>
          </a:p>
        </p:txBody>
      </p:sp>
      <p:sp>
        <p:nvSpPr>
          <p:cNvPr id="3" name="Content Placeholder 2">
            <a:extLst>
              <a:ext uri="{FF2B5EF4-FFF2-40B4-BE49-F238E27FC236}">
                <a16:creationId xmlns:a16="http://schemas.microsoft.com/office/drawing/2014/main" id="{C1E47546-E34C-4066-BB2A-9009220A71BF}"/>
              </a:ext>
            </a:extLst>
          </p:cNvPr>
          <p:cNvSpPr>
            <a:spLocks noGrp="1"/>
          </p:cNvSpPr>
          <p:nvPr>
            <p:ph idx="1"/>
          </p:nvPr>
        </p:nvSpPr>
        <p:spPr>
          <a:xfrm>
            <a:off x="897622" y="2567030"/>
            <a:ext cx="9998975" cy="3308837"/>
          </a:xfrm>
        </p:spPr>
        <p:txBody>
          <a:bodyPr/>
          <a:lstStyle/>
          <a:p>
            <a:r>
              <a:rPr lang="en-US" b="1" dirty="0"/>
              <a:t>Added Amended payment type check box.</a:t>
            </a:r>
          </a:p>
          <a:p>
            <a:r>
              <a:rPr lang="en-US" b="1" dirty="0"/>
              <a:t> </a:t>
            </a:r>
          </a:p>
          <a:p>
            <a:endParaRPr lang="en-US" dirty="0"/>
          </a:p>
        </p:txBody>
      </p:sp>
      <p:pic>
        <p:nvPicPr>
          <p:cNvPr id="4" name="Picture 3">
            <a:extLst>
              <a:ext uri="{FF2B5EF4-FFF2-40B4-BE49-F238E27FC236}">
                <a16:creationId xmlns:a16="http://schemas.microsoft.com/office/drawing/2014/main" id="{5C914295-9D43-4AEE-8A53-FFEF7E25A019}"/>
              </a:ext>
            </a:extLst>
          </p:cNvPr>
          <p:cNvPicPr>
            <a:picLocks noChangeAspect="1"/>
          </p:cNvPicPr>
          <p:nvPr/>
        </p:nvPicPr>
        <p:blipFill>
          <a:blip r:embed="rId2"/>
          <a:stretch>
            <a:fillRect/>
          </a:stretch>
        </p:blipFill>
        <p:spPr>
          <a:xfrm>
            <a:off x="897622" y="3086013"/>
            <a:ext cx="10427516" cy="3129608"/>
          </a:xfrm>
          <a:prstGeom prst="rect">
            <a:avLst/>
          </a:prstGeom>
        </p:spPr>
      </p:pic>
    </p:spTree>
    <p:extLst>
      <p:ext uri="{BB962C8B-B14F-4D97-AF65-F5344CB8AC3E}">
        <p14:creationId xmlns:p14="http://schemas.microsoft.com/office/powerpoint/2010/main" val="2554539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A487-DC73-4929-B911-9A455205A130}"/>
              </a:ext>
            </a:extLst>
          </p:cNvPr>
          <p:cNvSpPr>
            <a:spLocks noGrp="1"/>
          </p:cNvSpPr>
          <p:nvPr>
            <p:ph type="title"/>
          </p:nvPr>
        </p:nvSpPr>
        <p:spPr/>
        <p:txBody>
          <a:bodyPr/>
          <a:lstStyle/>
          <a:p>
            <a:r>
              <a:rPr lang="en-US" b="1" dirty="0"/>
              <a:t>Schedule EC changes</a:t>
            </a:r>
          </a:p>
        </p:txBody>
      </p:sp>
      <p:sp>
        <p:nvSpPr>
          <p:cNvPr id="3" name="Content Placeholder 2">
            <a:extLst>
              <a:ext uri="{FF2B5EF4-FFF2-40B4-BE49-F238E27FC236}">
                <a16:creationId xmlns:a16="http://schemas.microsoft.com/office/drawing/2014/main" id="{1AB5BBDC-A191-454D-8F07-0886CA97DA46}"/>
              </a:ext>
            </a:extLst>
          </p:cNvPr>
          <p:cNvSpPr>
            <a:spLocks noGrp="1"/>
          </p:cNvSpPr>
          <p:nvPr>
            <p:ph idx="1"/>
          </p:nvPr>
        </p:nvSpPr>
        <p:spPr>
          <a:xfrm>
            <a:off x="671118" y="2382473"/>
            <a:ext cx="10704353" cy="3493395"/>
          </a:xfrm>
        </p:spPr>
        <p:txBody>
          <a:bodyPr/>
          <a:lstStyle/>
          <a:p>
            <a:r>
              <a:rPr lang="en-US" b="1" dirty="0">
                <a:solidFill>
                  <a:schemeClr val="tx1"/>
                </a:solidFill>
                <a:latin typeface="Times New Roman" panose="02020603050405020304" pitchFamily="18" charset="0"/>
                <a:cs typeface="Times New Roman" panose="02020603050405020304" pitchFamily="18" charset="0"/>
              </a:rPr>
              <a:t>Section D, Part D of Schedule EC updated to reflect the name change to the Veterans Employment Act which was formerly known as the Heroes for Hire Tax Credit Act.</a:t>
            </a:r>
          </a:p>
          <a:p>
            <a:endParaRPr lang="en-US" b="1" dirty="0">
              <a:solidFill>
                <a:schemeClr val="tx1"/>
              </a:solidFill>
              <a:latin typeface="Times New Roman" panose="02020603050405020304" pitchFamily="18" charset="0"/>
              <a:cs typeface="Times New Roman" panose="02020603050405020304" pitchFamily="18" charset="0"/>
            </a:endParaRPr>
          </a:p>
          <a:p>
            <a:br>
              <a:rPr lang="en-US" b="1" dirty="0">
                <a:solidFill>
                  <a:schemeClr val="tx1"/>
                </a:solidFill>
                <a:latin typeface="Times New Roman" panose="02020603050405020304" pitchFamily="18" charset="0"/>
                <a:cs typeface="Times New Roman" panose="02020603050405020304" pitchFamily="18" charset="0"/>
              </a:rPr>
            </a:br>
            <a:endParaRPr lang="en-US" dirty="0"/>
          </a:p>
        </p:txBody>
      </p:sp>
      <p:pic>
        <p:nvPicPr>
          <p:cNvPr id="7" name="Picture 6">
            <a:extLst>
              <a:ext uri="{FF2B5EF4-FFF2-40B4-BE49-F238E27FC236}">
                <a16:creationId xmlns:a16="http://schemas.microsoft.com/office/drawing/2014/main" id="{AA182E45-85C5-4E3A-8B4D-79214297505B}"/>
              </a:ext>
            </a:extLst>
          </p:cNvPr>
          <p:cNvPicPr>
            <a:picLocks noChangeAspect="1"/>
          </p:cNvPicPr>
          <p:nvPr/>
        </p:nvPicPr>
        <p:blipFill>
          <a:blip r:embed="rId2"/>
          <a:stretch>
            <a:fillRect/>
          </a:stretch>
        </p:blipFill>
        <p:spPr>
          <a:xfrm>
            <a:off x="671118" y="3707934"/>
            <a:ext cx="10570130" cy="2483141"/>
          </a:xfrm>
          <a:prstGeom prst="rect">
            <a:avLst/>
          </a:prstGeom>
        </p:spPr>
      </p:pic>
    </p:spTree>
    <p:extLst>
      <p:ext uri="{BB962C8B-B14F-4D97-AF65-F5344CB8AC3E}">
        <p14:creationId xmlns:p14="http://schemas.microsoft.com/office/powerpoint/2010/main" val="3263584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A487-DC73-4929-B911-9A455205A130}"/>
              </a:ext>
            </a:extLst>
          </p:cNvPr>
          <p:cNvSpPr>
            <a:spLocks noGrp="1"/>
          </p:cNvSpPr>
          <p:nvPr>
            <p:ph type="title"/>
          </p:nvPr>
        </p:nvSpPr>
        <p:spPr/>
        <p:txBody>
          <a:bodyPr/>
          <a:lstStyle/>
          <a:p>
            <a:r>
              <a:rPr lang="en-US" b="1" dirty="0"/>
              <a:t>Schedule EC changes</a:t>
            </a:r>
          </a:p>
        </p:txBody>
      </p:sp>
      <p:sp>
        <p:nvSpPr>
          <p:cNvPr id="3" name="Content Placeholder 2">
            <a:extLst>
              <a:ext uri="{FF2B5EF4-FFF2-40B4-BE49-F238E27FC236}">
                <a16:creationId xmlns:a16="http://schemas.microsoft.com/office/drawing/2014/main" id="{1AB5BBDC-A191-454D-8F07-0886CA97DA46}"/>
              </a:ext>
            </a:extLst>
          </p:cNvPr>
          <p:cNvSpPr>
            <a:spLocks noGrp="1"/>
          </p:cNvSpPr>
          <p:nvPr>
            <p:ph idx="1"/>
          </p:nvPr>
        </p:nvSpPr>
        <p:spPr>
          <a:xfrm>
            <a:off x="671118" y="2382473"/>
            <a:ext cx="10704353" cy="3493395"/>
          </a:xfrm>
        </p:spPr>
        <p:txBody>
          <a:bodyPr/>
          <a:lstStyle/>
          <a:p>
            <a:r>
              <a:rPr lang="en-US" b="1" dirty="0">
                <a:solidFill>
                  <a:schemeClr val="tx1"/>
                </a:solidFill>
                <a:latin typeface="Times New Roman" panose="02020603050405020304" pitchFamily="18" charset="0"/>
                <a:cs typeface="Times New Roman" panose="02020603050405020304" pitchFamily="18" charset="0"/>
              </a:rPr>
              <a:t>Section E, Part D of Schedule EC updated to reflect the name change to the Veterans Employment Act which was formerly known as the Heroes for Hire Tax Credit Act.  </a:t>
            </a:r>
            <a:br>
              <a:rPr lang="en-US" b="1" dirty="0">
                <a:solidFill>
                  <a:schemeClr val="tx1"/>
                </a:solidFill>
                <a:latin typeface="Times New Roman" panose="02020603050405020304" pitchFamily="18"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2B767321-6B09-4456-AA5D-CBB70B037300}"/>
              </a:ext>
            </a:extLst>
          </p:cNvPr>
          <p:cNvPicPr>
            <a:picLocks noChangeAspect="1"/>
          </p:cNvPicPr>
          <p:nvPr/>
        </p:nvPicPr>
        <p:blipFill>
          <a:blip r:embed="rId2"/>
          <a:stretch>
            <a:fillRect/>
          </a:stretch>
        </p:blipFill>
        <p:spPr>
          <a:xfrm>
            <a:off x="816529" y="3590489"/>
            <a:ext cx="10475054" cy="2608976"/>
          </a:xfrm>
          <a:prstGeom prst="rect">
            <a:avLst/>
          </a:prstGeom>
        </p:spPr>
      </p:pic>
    </p:spTree>
    <p:extLst>
      <p:ext uri="{BB962C8B-B14F-4D97-AF65-F5344CB8AC3E}">
        <p14:creationId xmlns:p14="http://schemas.microsoft.com/office/powerpoint/2010/main" val="3360095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09600" y="299352"/>
            <a:ext cx="10972800" cy="1143000"/>
          </a:xfrm>
        </p:spPr>
        <p:txBody>
          <a:bodyPr/>
          <a:lstStyle/>
          <a:p>
            <a:pPr eaLnBrk="1" hangingPunct="1"/>
            <a:r>
              <a:rPr lang="en-US" altLang="en-US" b="1" dirty="0">
                <a:latin typeface="Times New Roman" panose="02020603050405020304" pitchFamily="18" charset="0"/>
                <a:cs typeface="Times New Roman" panose="02020603050405020304" pitchFamily="18" charset="0"/>
              </a:rPr>
              <a:t>Mailed Forms</a:t>
            </a:r>
          </a:p>
        </p:txBody>
      </p:sp>
      <p:sp>
        <p:nvSpPr>
          <p:cNvPr id="47107" name="Text Placeholder 2"/>
          <p:cNvSpPr>
            <a:spLocks noGrp="1"/>
          </p:cNvSpPr>
          <p:nvPr>
            <p:ph type="body" sz="half" idx="1"/>
          </p:nvPr>
        </p:nvSpPr>
        <p:spPr>
          <a:xfrm>
            <a:off x="787649" y="2298700"/>
            <a:ext cx="5680527" cy="3827464"/>
          </a:xfrm>
        </p:spPr>
        <p:txBody>
          <a:bodyPr>
            <a:normAutofit/>
          </a:bodyPr>
          <a:lstStyle/>
          <a:p>
            <a:pPr eaLnBrk="1" hangingPunct="1">
              <a:buFont typeface="Arial" charset="0"/>
              <a:buChar char="•"/>
              <a:defRPr/>
            </a:pPr>
            <a:r>
              <a:rPr lang="en-US" sz="2800" dirty="0"/>
              <a:t>The Department will mail income tax booklets (40/40NR) to Libraries and TPSC’s this year.</a:t>
            </a:r>
          </a:p>
          <a:p>
            <a:pPr eaLnBrk="1" hangingPunct="1">
              <a:buFont typeface="Arial" charset="0"/>
              <a:buChar char="•"/>
              <a:defRPr/>
            </a:pPr>
            <a:r>
              <a:rPr lang="en-US" sz="2800" dirty="0"/>
              <a:t>Taxpayers can download and print all tax forms from our website.</a:t>
            </a:r>
          </a:p>
          <a:p>
            <a:pPr eaLnBrk="1" hangingPunct="1">
              <a:buFont typeface="Arial" charset="0"/>
              <a:buChar char="•"/>
              <a:defRPr/>
            </a:pPr>
            <a:r>
              <a:rPr lang="en-US" sz="2800" dirty="0"/>
              <a:t>Taxpayers can order all tax forms from our website.</a:t>
            </a:r>
          </a:p>
          <a:p>
            <a:pPr marL="0" indent="0">
              <a:buNone/>
              <a:defRPr/>
            </a:pPr>
            <a:endParaRPr lang="en-US" sz="2800" dirty="0"/>
          </a:p>
          <a:p>
            <a:pPr marL="0" indent="0">
              <a:buNone/>
              <a:defRPr/>
            </a:pPr>
            <a:endParaRPr lang="en-US" sz="2800"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8177" y="1513574"/>
            <a:ext cx="4793382" cy="4018288"/>
          </a:xfrm>
        </p:spPr>
      </p:pic>
    </p:spTree>
    <p:extLst>
      <p:ext uri="{BB962C8B-B14F-4D97-AF65-F5344CB8AC3E}">
        <p14:creationId xmlns:p14="http://schemas.microsoft.com/office/powerpoint/2010/main" val="2808092153"/>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IIT Forms for 2018</a:t>
            </a:r>
            <a:endParaRPr lang="en-US" dirty="0"/>
          </a:p>
        </p:txBody>
      </p:sp>
      <p:sp>
        <p:nvSpPr>
          <p:cNvPr id="3" name="Content Placeholder 2"/>
          <p:cNvSpPr>
            <a:spLocks noGrp="1"/>
          </p:cNvSpPr>
          <p:nvPr>
            <p:ph idx="1"/>
          </p:nvPr>
        </p:nvSpPr>
        <p:spPr>
          <a:xfrm>
            <a:off x="660400" y="2380129"/>
            <a:ext cx="10984753" cy="2915771"/>
          </a:xfrm>
        </p:spPr>
        <p:txBody>
          <a:bodyPr>
            <a:noAutofit/>
          </a:bodyPr>
          <a:lstStyle/>
          <a:p>
            <a:r>
              <a:rPr lang="en-US" sz="2200" dirty="0">
                <a:latin typeface="Times New Roman" panose="02020603050405020304" pitchFamily="18" charset="0"/>
                <a:cs typeface="Times New Roman" panose="02020603050405020304" pitchFamily="18" charset="0"/>
              </a:rPr>
              <a:t>Form 40EZ - The new 40EZ simplified short form is an efile only option in M.A.T., no paper forms.  Copies may be printed from M.A.T. for your records, but please </a:t>
            </a:r>
            <a:r>
              <a:rPr lang="en-US" sz="2200" u="sng" dirty="0">
                <a:latin typeface="Times New Roman" panose="02020603050405020304" pitchFamily="18" charset="0"/>
                <a:cs typeface="Times New Roman" panose="02020603050405020304" pitchFamily="18" charset="0"/>
              </a:rPr>
              <a:t>do not mail to the Department</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Schedule DS - A new Schedule DS was created for the dependent deduction. Additional lines were needed on page 2, Part III of the return for the new Health Savings Account deduction and next year’s Alabama First-Time and Second Chance Home Buyers Savings Account deduction. These new deductions necessitated removal of the dependents calculation and the creation of the new dependent Schedule DS. </a:t>
            </a:r>
          </a:p>
          <a:p>
            <a:r>
              <a:rPr lang="en-US" sz="2200" dirty="0">
                <a:latin typeface="Times New Roman" panose="02020603050405020304" pitchFamily="18" charset="0"/>
                <a:cs typeface="Times New Roman" panose="02020603050405020304" pitchFamily="18" charset="0"/>
              </a:rPr>
              <a:t>Schedule HOF – On the reverse side of the new Schedule DS will be the Head of Family Schedule HOF. Taxpayers can add requested information concerning their qualifying person.  </a:t>
            </a:r>
          </a:p>
        </p:txBody>
      </p:sp>
    </p:spTree>
    <p:extLst>
      <p:ext uri="{BB962C8B-B14F-4D97-AF65-F5344CB8AC3E}">
        <p14:creationId xmlns:p14="http://schemas.microsoft.com/office/powerpoint/2010/main" val="1071800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fontScale="90000"/>
          </a:bodyPr>
          <a:lstStyle/>
          <a:p>
            <a:r>
              <a:rPr lang="en-US" b="1" dirty="0">
                <a:latin typeface="Times New Roman" panose="02020603050405020304" pitchFamily="18" charset="0"/>
                <a:cs typeface="Times New Roman" panose="02020603050405020304" pitchFamily="18" charset="0"/>
              </a:rPr>
              <a:t>What’s New from the 2018 Regular Session of the Alabama Legislature?</a:t>
            </a:r>
          </a:p>
        </p:txBody>
      </p:sp>
      <p:sp>
        <p:nvSpPr>
          <p:cNvPr id="5" name="Content Placeholder 4">
            <a:extLst>
              <a:ext uri="{FF2B5EF4-FFF2-40B4-BE49-F238E27FC236}">
                <a16:creationId xmlns:a16="http://schemas.microsoft.com/office/drawing/2014/main" id="{D1B1528B-C48E-4ACC-A456-54EBC819E1BD}"/>
              </a:ext>
            </a:extLst>
          </p:cNvPr>
          <p:cNvSpPr>
            <a:spLocks noGrp="1"/>
          </p:cNvSpPr>
          <p:nvPr>
            <p:ph idx="1"/>
          </p:nvPr>
        </p:nvSpPr>
        <p:spPr/>
        <p:txBody>
          <a:bodyPr/>
          <a:lstStyle/>
          <a:p>
            <a:pPr marL="0" indent="0">
              <a:buNone/>
            </a:pPr>
            <a:endParaRPr lang="en-US" b="1" dirty="0">
              <a:latin typeface="Times New Roman" panose="02020603050405020304" pitchFamily="18"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0C8B16E7-F196-4E0A-8688-31BD8A52F495}"/>
              </a:ext>
            </a:extLst>
          </p:cNvPr>
          <p:cNvPicPr>
            <a:picLocks noChangeAspect="1"/>
          </p:cNvPicPr>
          <p:nvPr/>
        </p:nvPicPr>
        <p:blipFill>
          <a:blip r:embed="rId2"/>
          <a:stretch>
            <a:fillRect/>
          </a:stretch>
        </p:blipFill>
        <p:spPr>
          <a:xfrm>
            <a:off x="2017336" y="2556932"/>
            <a:ext cx="7654565" cy="3589344"/>
          </a:xfrm>
          <a:prstGeom prst="rect">
            <a:avLst/>
          </a:prstGeom>
        </p:spPr>
      </p:pic>
    </p:spTree>
    <p:extLst>
      <p:ext uri="{BB962C8B-B14F-4D97-AF65-F5344CB8AC3E}">
        <p14:creationId xmlns:p14="http://schemas.microsoft.com/office/powerpoint/2010/main" val="3643923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New IIT Forms for 2018</a:t>
            </a:r>
            <a:endParaRPr lang="en-US" dirty="0"/>
          </a:p>
        </p:txBody>
      </p:sp>
      <p:sp>
        <p:nvSpPr>
          <p:cNvPr id="3" name="Content Placeholder 2"/>
          <p:cNvSpPr>
            <a:spLocks noGrp="1"/>
          </p:cNvSpPr>
          <p:nvPr>
            <p:ph idx="1"/>
          </p:nvPr>
        </p:nvSpPr>
        <p:spPr>
          <a:xfrm>
            <a:off x="723900" y="2552700"/>
            <a:ext cx="10807699" cy="3323168"/>
          </a:xfrm>
        </p:spPr>
        <p:txBody>
          <a:bodyPr>
            <a:noAutofit/>
          </a:bodyPr>
          <a:lstStyle/>
          <a:p>
            <a:r>
              <a:rPr lang="en-US" dirty="0">
                <a:latin typeface="Times New Roman" panose="02020603050405020304" pitchFamily="18" charset="0"/>
                <a:cs typeface="Times New Roman" panose="02020603050405020304" pitchFamily="18" charset="0"/>
              </a:rPr>
              <a:t>Schedule RC  - With no room on the face of the return for the new refundable Historic Rehabilitation Tax Credit, a new Schedule RC was created and all refundable credits were removed from page 1 of the return.  Refundable credits that will now be reported on the new Schedule RC include the Alabama Accountability Act, the Alabama Adoption Credit, and the Historic Rehabilitation Tax Credit. </a:t>
            </a:r>
          </a:p>
        </p:txBody>
      </p:sp>
    </p:spTree>
    <p:extLst>
      <p:ext uri="{BB962C8B-B14F-4D97-AF65-F5344CB8AC3E}">
        <p14:creationId xmlns:p14="http://schemas.microsoft.com/office/powerpoint/2010/main" val="1553967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0734-B817-4429-997A-D98366D5A192}"/>
              </a:ext>
            </a:extLst>
          </p:cNvPr>
          <p:cNvSpPr>
            <a:spLocks noGrp="1"/>
          </p:cNvSpPr>
          <p:nvPr>
            <p:ph type="title"/>
          </p:nvPr>
        </p:nvSpPr>
        <p:spPr/>
        <p:txBody>
          <a:bodyPr>
            <a:normAutofit fontScale="90000"/>
          </a:bodyPr>
          <a:lstStyle/>
          <a:p>
            <a:r>
              <a:rPr lang="en-US" sz="4000" b="1" dirty="0">
                <a:latin typeface="Times New Roman" panose="02020603050405020304" pitchFamily="18" charset="0"/>
                <a:cs typeface="Times New Roman" panose="02020603050405020304" pitchFamily="18" charset="0"/>
              </a:rPr>
              <a:t>Form 40EZ</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Simplified Individual Income Tax Return</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Efile only in M.A.T.</a:t>
            </a:r>
          </a:p>
        </p:txBody>
      </p:sp>
      <p:pic>
        <p:nvPicPr>
          <p:cNvPr id="4" name="Content Placeholder 3">
            <a:extLst>
              <a:ext uri="{FF2B5EF4-FFF2-40B4-BE49-F238E27FC236}">
                <a16:creationId xmlns:a16="http://schemas.microsoft.com/office/drawing/2014/main" id="{8C195894-7658-4675-8D2C-FA2AF8E2B947}"/>
              </a:ext>
            </a:extLst>
          </p:cNvPr>
          <p:cNvPicPr>
            <a:picLocks noGrp="1" noChangeAspect="1"/>
          </p:cNvPicPr>
          <p:nvPr>
            <p:ph idx="1"/>
          </p:nvPr>
        </p:nvPicPr>
        <p:blipFill>
          <a:blip r:embed="rId2"/>
          <a:stretch>
            <a:fillRect/>
          </a:stretch>
        </p:blipFill>
        <p:spPr>
          <a:xfrm>
            <a:off x="1016000" y="2524836"/>
            <a:ext cx="10261599" cy="3723564"/>
          </a:xfrm>
          <a:prstGeom prst="rect">
            <a:avLst/>
          </a:prstGeom>
        </p:spPr>
      </p:pic>
    </p:spTree>
    <p:extLst>
      <p:ext uri="{BB962C8B-B14F-4D97-AF65-F5344CB8AC3E}">
        <p14:creationId xmlns:p14="http://schemas.microsoft.com/office/powerpoint/2010/main" val="2837695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E00F-8188-439D-A07E-94FECB949540}"/>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Schedule DS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Dependents Schedule</a:t>
            </a:r>
            <a:endParaRPr lang="en-US" dirty="0"/>
          </a:p>
        </p:txBody>
      </p:sp>
      <p:sp>
        <p:nvSpPr>
          <p:cNvPr id="5" name="Content Placeholder 4">
            <a:extLst>
              <a:ext uri="{FF2B5EF4-FFF2-40B4-BE49-F238E27FC236}">
                <a16:creationId xmlns:a16="http://schemas.microsoft.com/office/drawing/2014/main" id="{91DEF445-1E3E-427D-935A-84225DC5E4FD}"/>
              </a:ext>
            </a:extLst>
          </p:cNvPr>
          <p:cNvSpPr>
            <a:spLocks noGrp="1"/>
          </p:cNvSpPr>
          <p:nvPr>
            <p:ph idx="1"/>
          </p:nvPr>
        </p:nvSpPr>
        <p:spPr>
          <a:xfrm>
            <a:off x="1295401" y="2556932"/>
            <a:ext cx="9601196" cy="3318936"/>
          </a:xfrm>
        </p:spPr>
        <p:txBody>
          <a:bodyPr/>
          <a:lstStyle/>
          <a:p>
            <a:endParaRPr lang="en-US" dirty="0"/>
          </a:p>
        </p:txBody>
      </p:sp>
      <p:pic>
        <p:nvPicPr>
          <p:cNvPr id="6" name="Picture 5">
            <a:extLst>
              <a:ext uri="{FF2B5EF4-FFF2-40B4-BE49-F238E27FC236}">
                <a16:creationId xmlns:a16="http://schemas.microsoft.com/office/drawing/2014/main" id="{B5082AB5-5E2B-4BAD-8C5C-DAE29DD00A1D}"/>
              </a:ext>
            </a:extLst>
          </p:cNvPr>
          <p:cNvPicPr>
            <a:picLocks noChangeAspect="1"/>
          </p:cNvPicPr>
          <p:nvPr/>
        </p:nvPicPr>
        <p:blipFill>
          <a:blip r:embed="rId2"/>
          <a:stretch>
            <a:fillRect/>
          </a:stretch>
        </p:blipFill>
        <p:spPr>
          <a:xfrm>
            <a:off x="783771" y="2427514"/>
            <a:ext cx="10646230" cy="3755572"/>
          </a:xfrm>
          <a:prstGeom prst="rect">
            <a:avLst/>
          </a:prstGeom>
        </p:spPr>
      </p:pic>
    </p:spTree>
    <p:extLst>
      <p:ext uri="{BB962C8B-B14F-4D97-AF65-F5344CB8AC3E}">
        <p14:creationId xmlns:p14="http://schemas.microsoft.com/office/powerpoint/2010/main" val="2938232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0BC7-1F7C-4E76-B5A0-A1B4E9185054}"/>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Schedule HOF</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Head of Family Schedule</a:t>
            </a:r>
            <a:endParaRPr lang="en-US" dirty="0"/>
          </a:p>
        </p:txBody>
      </p:sp>
      <p:sp>
        <p:nvSpPr>
          <p:cNvPr id="5" name="Content Placeholder 4">
            <a:extLst>
              <a:ext uri="{FF2B5EF4-FFF2-40B4-BE49-F238E27FC236}">
                <a16:creationId xmlns:a16="http://schemas.microsoft.com/office/drawing/2014/main" id="{2D6A0DF3-6D97-40B0-B3A4-5FE452191AA2}"/>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8A35EB90-401A-40CF-B9BA-B4150A73D930}"/>
              </a:ext>
            </a:extLst>
          </p:cNvPr>
          <p:cNvPicPr>
            <a:picLocks noChangeAspect="1"/>
          </p:cNvPicPr>
          <p:nvPr/>
        </p:nvPicPr>
        <p:blipFill>
          <a:blip r:embed="rId2"/>
          <a:stretch>
            <a:fillRect/>
          </a:stretch>
        </p:blipFill>
        <p:spPr>
          <a:xfrm>
            <a:off x="778327" y="2427516"/>
            <a:ext cx="10635343" cy="3809998"/>
          </a:xfrm>
          <a:prstGeom prst="rect">
            <a:avLst/>
          </a:prstGeom>
        </p:spPr>
      </p:pic>
    </p:spTree>
    <p:extLst>
      <p:ext uri="{BB962C8B-B14F-4D97-AF65-F5344CB8AC3E}">
        <p14:creationId xmlns:p14="http://schemas.microsoft.com/office/powerpoint/2010/main" val="3895084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4C7B-7814-4AA0-905D-460202D3EE22}"/>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Schedule RC</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Refundable Credits Schedule </a:t>
            </a:r>
            <a:endParaRPr lang="en-US" dirty="0"/>
          </a:p>
        </p:txBody>
      </p:sp>
      <p:pic>
        <p:nvPicPr>
          <p:cNvPr id="5" name="Content Placeholder 4">
            <a:extLst>
              <a:ext uri="{FF2B5EF4-FFF2-40B4-BE49-F238E27FC236}">
                <a16:creationId xmlns:a16="http://schemas.microsoft.com/office/drawing/2014/main" id="{25A82065-9795-47E8-970B-B867AE418A6B}"/>
              </a:ext>
            </a:extLst>
          </p:cNvPr>
          <p:cNvPicPr>
            <a:picLocks noGrp="1" noChangeAspect="1"/>
          </p:cNvPicPr>
          <p:nvPr>
            <p:ph idx="1"/>
          </p:nvPr>
        </p:nvPicPr>
        <p:blipFill>
          <a:blip r:embed="rId2"/>
          <a:stretch>
            <a:fillRect/>
          </a:stretch>
        </p:blipFill>
        <p:spPr>
          <a:xfrm>
            <a:off x="812800" y="2476500"/>
            <a:ext cx="10490200" cy="3771900"/>
          </a:xfrm>
          <a:prstGeom prst="rect">
            <a:avLst/>
          </a:prstGeom>
        </p:spPr>
      </p:pic>
    </p:spTree>
    <p:extLst>
      <p:ext uri="{BB962C8B-B14F-4D97-AF65-F5344CB8AC3E}">
        <p14:creationId xmlns:p14="http://schemas.microsoft.com/office/powerpoint/2010/main" val="2111890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2018 IIT Form Changes</a:t>
            </a:r>
            <a:endParaRPr lang="en-US" dirty="0"/>
          </a:p>
        </p:txBody>
      </p:sp>
      <p:sp>
        <p:nvSpPr>
          <p:cNvPr id="3" name="Content Placeholder 2"/>
          <p:cNvSpPr>
            <a:spLocks noGrp="1"/>
          </p:cNvSpPr>
          <p:nvPr>
            <p:ph idx="1"/>
          </p:nvPr>
        </p:nvSpPr>
        <p:spPr>
          <a:xfrm>
            <a:off x="723900" y="2501900"/>
            <a:ext cx="10807699" cy="3373968"/>
          </a:xfrm>
        </p:spPr>
        <p:txBody>
          <a:bodyPr>
            <a:noAutofit/>
          </a:bodyPr>
          <a:lstStyle/>
          <a:p>
            <a:r>
              <a:rPr lang="en-US" dirty="0">
                <a:latin typeface="Times New Roman" panose="02020603050405020304" pitchFamily="18" charset="0"/>
                <a:cs typeface="Times New Roman" panose="02020603050405020304" pitchFamily="18" charset="0"/>
              </a:rPr>
              <a:t>Form 40, 40A, 40NR – Added reminder to include Schedule W2 with return. </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16A0F0-34DC-4413-8E87-5EABB3CA6520}"/>
              </a:ext>
            </a:extLst>
          </p:cNvPr>
          <p:cNvPicPr>
            <a:picLocks noChangeAspect="1"/>
          </p:cNvPicPr>
          <p:nvPr/>
        </p:nvPicPr>
        <p:blipFill>
          <a:blip r:embed="rId3"/>
          <a:stretch>
            <a:fillRect/>
          </a:stretch>
        </p:blipFill>
        <p:spPr>
          <a:xfrm>
            <a:off x="838201" y="3009900"/>
            <a:ext cx="10541000" cy="3225800"/>
          </a:xfrm>
          <a:prstGeom prst="rect">
            <a:avLst/>
          </a:prstGeom>
        </p:spPr>
      </p:pic>
    </p:spTree>
    <p:extLst>
      <p:ext uri="{BB962C8B-B14F-4D97-AF65-F5344CB8AC3E}">
        <p14:creationId xmlns:p14="http://schemas.microsoft.com/office/powerpoint/2010/main" val="2524426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31CF-0CB5-4E3B-BD28-1FFF69D2178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2018 IIT Form Changes</a:t>
            </a:r>
            <a:endParaRPr lang="en-US" dirty="0"/>
          </a:p>
        </p:txBody>
      </p:sp>
      <p:sp>
        <p:nvSpPr>
          <p:cNvPr id="3" name="Content Placeholder 2">
            <a:extLst>
              <a:ext uri="{FF2B5EF4-FFF2-40B4-BE49-F238E27FC236}">
                <a16:creationId xmlns:a16="http://schemas.microsoft.com/office/drawing/2014/main" id="{691D455B-BE30-414D-BA22-CBD2ACFAC96C}"/>
              </a:ext>
            </a:extLst>
          </p:cNvPr>
          <p:cNvSpPr>
            <a:spLocks noGrp="1"/>
          </p:cNvSpPr>
          <p:nvPr>
            <p:ph idx="1"/>
          </p:nvPr>
        </p:nvSpPr>
        <p:spPr>
          <a:xfrm>
            <a:off x="514350" y="2556932"/>
            <a:ext cx="11327130" cy="3318936"/>
          </a:xfrm>
        </p:spPr>
        <p:txBody>
          <a:bodyPr/>
          <a:lstStyle/>
          <a:p>
            <a:r>
              <a:rPr lang="en-US" dirty="0">
                <a:latin typeface="Times New Roman" panose="02020603050405020304" pitchFamily="18" charset="0"/>
                <a:cs typeface="Times New Roman" panose="02020603050405020304" pitchFamily="18" charset="0"/>
              </a:rPr>
              <a:t>Schedule W2 was updated to remind taxpayers to submit this schedule with their return.</a:t>
            </a:r>
          </a:p>
          <a:p>
            <a:endParaRPr lang="en-US" dirty="0"/>
          </a:p>
          <a:p>
            <a:r>
              <a:rPr lang="en-US" dirty="0"/>
              <a:t>th updated verbage</a:t>
            </a:r>
          </a:p>
        </p:txBody>
      </p:sp>
      <p:pic>
        <p:nvPicPr>
          <p:cNvPr id="4" name="Picture 3">
            <a:extLst>
              <a:ext uri="{FF2B5EF4-FFF2-40B4-BE49-F238E27FC236}">
                <a16:creationId xmlns:a16="http://schemas.microsoft.com/office/drawing/2014/main" id="{1A6E5A83-920C-4016-BAD6-E7E7FF49A89E}"/>
              </a:ext>
            </a:extLst>
          </p:cNvPr>
          <p:cNvPicPr>
            <a:picLocks noChangeAspect="1"/>
          </p:cNvPicPr>
          <p:nvPr/>
        </p:nvPicPr>
        <p:blipFill>
          <a:blip r:embed="rId2"/>
          <a:stretch>
            <a:fillRect/>
          </a:stretch>
        </p:blipFill>
        <p:spPr>
          <a:xfrm>
            <a:off x="604837" y="3048000"/>
            <a:ext cx="10982325" cy="3318936"/>
          </a:xfrm>
          <a:prstGeom prst="rect">
            <a:avLst/>
          </a:prstGeom>
        </p:spPr>
      </p:pic>
    </p:spTree>
    <p:extLst>
      <p:ext uri="{BB962C8B-B14F-4D97-AF65-F5344CB8AC3E}">
        <p14:creationId xmlns:p14="http://schemas.microsoft.com/office/powerpoint/2010/main" val="3335158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2017 IIT Form Changes Effective for 2018</a:t>
            </a:r>
            <a:endParaRPr lang="en-US" dirty="0"/>
          </a:p>
        </p:txBody>
      </p:sp>
      <p:sp>
        <p:nvSpPr>
          <p:cNvPr id="3" name="Content Placeholder 2"/>
          <p:cNvSpPr>
            <a:spLocks noGrp="1"/>
          </p:cNvSpPr>
          <p:nvPr>
            <p:ph idx="1"/>
          </p:nvPr>
        </p:nvSpPr>
        <p:spPr>
          <a:xfrm>
            <a:off x="901700" y="2692400"/>
            <a:ext cx="10375900" cy="3183468"/>
          </a:xfrm>
        </p:spPr>
        <p:txBody>
          <a:bodyPr>
            <a:normAutofit fontScale="92500" lnSpcReduction="20000"/>
          </a:bodyPr>
          <a:lstStyle/>
          <a:p>
            <a:r>
              <a:rPr lang="en-US" sz="2800" dirty="0">
                <a:latin typeface="Times New Roman" panose="02020603050405020304" pitchFamily="18" charset="0"/>
                <a:cs typeface="Times New Roman" panose="02020603050405020304" pitchFamily="18" charset="0"/>
              </a:rPr>
              <a:t>Schedule IRC – Updated for 2018 as a result of Act 2017-352. The irrigation or reservoir credit can now be up to 20% of the installation costs not to exceed $10,000 or 10% of the installation costs not to exceed $50,000, whichever is greater. </a:t>
            </a:r>
          </a:p>
          <a:p>
            <a:r>
              <a:rPr lang="en-US" sz="2800" dirty="0">
                <a:latin typeface="Times New Roman" panose="02020603050405020304" pitchFamily="18" charset="0"/>
                <a:cs typeface="Times New Roman" panose="02020603050405020304" pitchFamily="18" charset="0"/>
              </a:rPr>
              <a:t>Schedule HTC – Updated for 2018 as a result of Act 2017-380. Taxpayers qualifying for the Historic Rehabilitation Tax Credit between the years of 2018-2022 will now be entitled to a refund for the excess credit above the taxpayers liability. A new part III has been added to the Schedule HTC for 2018. Amounts from Part III flow to the new Schedule RC for refund.   </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2036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4DF1-FB2D-49FE-A9F0-1B6F28CABE31}"/>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Schedule IRC</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Irrigation/Reservoir System Credit</a:t>
            </a:r>
            <a:endParaRPr lang="en-US" dirty="0"/>
          </a:p>
        </p:txBody>
      </p:sp>
      <p:pic>
        <p:nvPicPr>
          <p:cNvPr id="4" name="Content Placeholder 3">
            <a:extLst>
              <a:ext uri="{FF2B5EF4-FFF2-40B4-BE49-F238E27FC236}">
                <a16:creationId xmlns:a16="http://schemas.microsoft.com/office/drawing/2014/main" id="{9CB116BC-CA8C-4DD9-9DA4-4F3B62F2EE1D}"/>
              </a:ext>
            </a:extLst>
          </p:cNvPr>
          <p:cNvPicPr>
            <a:picLocks noGrp="1" noChangeAspect="1"/>
          </p:cNvPicPr>
          <p:nvPr>
            <p:ph idx="1"/>
          </p:nvPr>
        </p:nvPicPr>
        <p:blipFill>
          <a:blip r:embed="rId2"/>
          <a:stretch>
            <a:fillRect/>
          </a:stretch>
        </p:blipFill>
        <p:spPr>
          <a:xfrm>
            <a:off x="696036" y="2483893"/>
            <a:ext cx="10699845" cy="3794077"/>
          </a:xfrm>
          <a:prstGeom prst="rect">
            <a:avLst/>
          </a:prstGeom>
        </p:spPr>
      </p:pic>
    </p:spTree>
    <p:extLst>
      <p:ext uri="{BB962C8B-B14F-4D97-AF65-F5344CB8AC3E}">
        <p14:creationId xmlns:p14="http://schemas.microsoft.com/office/powerpoint/2010/main" val="159398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latin typeface="Times New Roman" panose="02020603050405020304" pitchFamily="18" charset="0"/>
                <a:cs typeface="Times New Roman" panose="02020603050405020304" pitchFamily="18" charset="0"/>
              </a:rPr>
              <a:t>Schedule HTC</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Historic Tax Credit</a:t>
            </a:r>
          </a:p>
        </p:txBody>
      </p:sp>
      <p:pic>
        <p:nvPicPr>
          <p:cNvPr id="4" name="Picture 3">
            <a:extLst>
              <a:ext uri="{FF2B5EF4-FFF2-40B4-BE49-F238E27FC236}">
                <a16:creationId xmlns:a16="http://schemas.microsoft.com/office/drawing/2014/main" id="{9CC744CE-C878-4A5D-8814-545C1FCBB567}"/>
              </a:ext>
            </a:extLst>
          </p:cNvPr>
          <p:cNvPicPr>
            <a:picLocks noChangeAspect="1"/>
          </p:cNvPicPr>
          <p:nvPr/>
        </p:nvPicPr>
        <p:blipFill>
          <a:blip r:embed="rId3"/>
          <a:stretch>
            <a:fillRect/>
          </a:stretch>
        </p:blipFill>
        <p:spPr>
          <a:xfrm>
            <a:off x="595952" y="2451100"/>
            <a:ext cx="11000096" cy="3810000"/>
          </a:xfrm>
          <a:prstGeom prst="rect">
            <a:avLst/>
          </a:prstGeom>
        </p:spPr>
      </p:pic>
    </p:spTree>
    <p:extLst>
      <p:ext uri="{BB962C8B-B14F-4D97-AF65-F5344CB8AC3E}">
        <p14:creationId xmlns:p14="http://schemas.microsoft.com/office/powerpoint/2010/main" val="30591739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79887</TotalTime>
  <Words>6545</Words>
  <Application>Microsoft Office PowerPoint</Application>
  <PresentationFormat>Widescreen</PresentationFormat>
  <Paragraphs>693</Paragraphs>
  <Slides>148</Slides>
  <Notes>112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148</vt:i4>
      </vt:variant>
    </vt:vector>
  </HeadingPairs>
  <TitlesOfParts>
    <vt:vector size="155" baseType="lpstr">
      <vt:lpstr>Arial</vt:lpstr>
      <vt:lpstr>Book Antiqua</vt:lpstr>
      <vt:lpstr>Calibri</vt:lpstr>
      <vt:lpstr>Garamond</vt:lpstr>
      <vt:lpstr>Times New Roman</vt:lpstr>
      <vt:lpstr>Wingdings</vt:lpstr>
      <vt:lpstr>Organic</vt:lpstr>
      <vt:lpstr>  Alabama Department of Revenue  Individual &amp; Corporate Tax Division</vt:lpstr>
      <vt:lpstr>What’s New in I.D. Theft Prevention</vt:lpstr>
      <vt:lpstr>What’s New in I.D. Theft Prevention</vt:lpstr>
      <vt:lpstr>What’s New in I.D. Theft Prevention</vt:lpstr>
      <vt:lpstr>What’s New in I.D. Theft Prevention</vt:lpstr>
      <vt:lpstr>What’s New in I.D. Theft Prevention</vt:lpstr>
      <vt:lpstr>What’s New from the 2018 Regular Session of the Alabama Legislature?</vt:lpstr>
      <vt:lpstr>What’s New from the 2018 Regular Session of the Alabama Legislature?</vt:lpstr>
      <vt:lpstr>What’s New from the 2018 Regular Session of the Alabama Legislature?</vt:lpstr>
      <vt:lpstr>What’s New from the 2018 Regular Session of the Alabama Legislature?</vt:lpstr>
      <vt:lpstr>Act 2018-153 (HB137)</vt:lpstr>
      <vt:lpstr>Act 2018-153 (HB137) Alabama Tax Delinquency Amnesty Act of 2018 </vt:lpstr>
      <vt:lpstr>Act 2018-153 (HB137) Alabama Tax Delinquency Amnesty Act of 2018</vt:lpstr>
      <vt:lpstr>PowerPoint Presentation</vt:lpstr>
      <vt:lpstr> Act 2018-194 (HB83)  Veterans Employment Act</vt:lpstr>
      <vt:lpstr>Act 2018-194 (HB83) Veterans Employment Act</vt:lpstr>
      <vt:lpstr>Act 2018-194 (HB83) Veterans Employment Act</vt:lpstr>
      <vt:lpstr> Act 2018-232 (SB76)  Standard Deduction Increase Foreign Income Exclusion</vt:lpstr>
      <vt:lpstr>Act 2018-232 (SB76) Standard Deduction Increase Foreign Income Exclusion</vt:lpstr>
      <vt:lpstr>PowerPoint Presentation</vt:lpstr>
      <vt:lpstr>PowerPoint Presentation</vt:lpstr>
      <vt:lpstr>Act 2018-232 (SB76) Standard Deduction Increase Foreign Income Exclusion</vt:lpstr>
      <vt:lpstr> Act 2018-280 (HB251)  ABLE Savings Plan</vt:lpstr>
      <vt:lpstr>Act 2018-280 (HB251) ABLE Savings Plan</vt:lpstr>
      <vt:lpstr> Act 2018-405 (SB150)  Donation Check-off Spanish Fort Veterans Cemetery</vt:lpstr>
      <vt:lpstr>Act 2018-405 (SB150) Donation Check-off Spanish Fort Veterans Cemetery</vt:lpstr>
      <vt:lpstr>Act 2018-405 (SB150) Donation Check-off Spanish Fort Veterans Cemetery</vt:lpstr>
      <vt:lpstr> Act 2018-453 (HB320)  Filing Threshold Update</vt:lpstr>
      <vt:lpstr>Act 2018-453 (HB320) Filing Threshold Update</vt:lpstr>
      <vt:lpstr>Act 2018-453 (HB320) Filing Threshold Update</vt:lpstr>
      <vt:lpstr> Act 2018-465 (HB 384)  Credit for Taxes Paid to Another State or Territory</vt:lpstr>
      <vt:lpstr>Act 2018-465 (HB 384) Credit for Taxes Paid to Another State or Territory</vt:lpstr>
      <vt:lpstr>Act 2018-465 (HB 384) Credit for Taxes Paid to Another State or Territory</vt:lpstr>
      <vt:lpstr>Act 2018-465 (HB 384) Credit for Taxes Paid to Another State or Territory</vt:lpstr>
      <vt:lpstr> Act 2018-467 (HB248)  Alabama First-Time and Second Chance Home Buyer Savings   Account Act</vt:lpstr>
      <vt:lpstr>Act 2018-467 (HB248) Alabama First-Time and Second Chance Home Buyer Savings Account Act</vt:lpstr>
      <vt:lpstr>Act 2018-467 (HB248) Alabama First-Time and Second Chance Home Buyer Savings Account Act</vt:lpstr>
      <vt:lpstr> Act 2018-468 (HB260)  Irrigation and Reservoir System Credit </vt:lpstr>
      <vt:lpstr>Act 2018-468 (HB260) Irrigation and Reservoir System Credit </vt:lpstr>
      <vt:lpstr>Act 2018-468 (HB260) Irrigation and Reservoir System Credit </vt:lpstr>
      <vt:lpstr>Act 2018-468 (HB260) Irrigation and Reservoir System Credit </vt:lpstr>
      <vt:lpstr>Act 2018-468 (HB260) Irrigation and Reservoir System Credit</vt:lpstr>
      <vt:lpstr> Act 2018-549 (SB209)  Adoption Credit </vt:lpstr>
      <vt:lpstr>Act 2018-549  (SB209) Adoption Credit</vt:lpstr>
      <vt:lpstr>2017 Legislation Effective 2018 and Later Tax Years</vt:lpstr>
      <vt:lpstr> Act 2017-380 (HB345)  Historic Rehabilitation Tax Credit </vt:lpstr>
      <vt:lpstr>Act 2017-380 (HB345) Historic Rehabilitation Tax Credit </vt:lpstr>
      <vt:lpstr>Act 2017-380 (HB345) Historic Rehabilitation Tax Credit </vt:lpstr>
      <vt:lpstr> Act 2017-405 (HB346)  Individual Income Tax Simplified Short Form Filing Act </vt:lpstr>
      <vt:lpstr>Act 2017-405 (HB346) Individual Income Tax Simplified Short Form Filing Act </vt:lpstr>
      <vt:lpstr>Act 2017-405 (HB346) Individual Income Tax Simplified Short Form Filing Act </vt:lpstr>
      <vt:lpstr>Act 2017-405 (HB346) Individual Income Tax Simplified Short Form Filing Act   </vt:lpstr>
      <vt:lpstr>Act 2017-405 (HB346) Individual Income Tax Simplified Short Form Filing Act   </vt:lpstr>
      <vt:lpstr>Prior Year Credits Affecting 2018 Returns</vt:lpstr>
      <vt:lpstr>Prior Year Credits Affecting 2018 Returns</vt:lpstr>
      <vt:lpstr>Prior Year Acts Effective for 2018 Returns</vt:lpstr>
      <vt:lpstr> </vt:lpstr>
      <vt:lpstr>PowerPoint Presentation</vt:lpstr>
      <vt:lpstr>PowerPoint Presentation</vt:lpstr>
      <vt:lpstr>PowerPoint Presentation</vt:lpstr>
      <vt:lpstr>PowerPoint Presentation</vt:lpstr>
      <vt:lpstr>Act 2013-088 Red Tape Reduction Act</vt:lpstr>
      <vt:lpstr>My Alabama Taxes</vt:lpstr>
      <vt:lpstr>  2018 Forms</vt:lpstr>
      <vt:lpstr>Corporate Income Tax Form Changes</vt:lpstr>
      <vt:lpstr>Form 20C changes</vt:lpstr>
      <vt:lpstr>Form 20C changes</vt:lpstr>
      <vt:lpstr>Form 20C changes</vt:lpstr>
      <vt:lpstr>Form 20C changes</vt:lpstr>
      <vt:lpstr>Form 20C changes</vt:lpstr>
      <vt:lpstr>Form 20C-C changes</vt:lpstr>
      <vt:lpstr>Form 20C-C changes</vt:lpstr>
      <vt:lpstr>Form 20C-C changes</vt:lpstr>
      <vt:lpstr>Form 20C-C changes</vt:lpstr>
      <vt:lpstr>Schedule BC (Form 20C) changes</vt:lpstr>
      <vt:lpstr>Schedule BC (Form 20C) changes</vt:lpstr>
      <vt:lpstr>Schedule BC (Form 20C) changes</vt:lpstr>
      <vt:lpstr>Schedule BC (Form 20C) changes</vt:lpstr>
      <vt:lpstr>Schedule BC (Form 20C) changes</vt:lpstr>
      <vt:lpstr>FIET Tax Form Changes</vt:lpstr>
      <vt:lpstr>Form ET-1 changes</vt:lpstr>
      <vt:lpstr>Form ET-1 changes</vt:lpstr>
      <vt:lpstr>Form ET-1C changes</vt:lpstr>
      <vt:lpstr>Form ET-1C changes</vt:lpstr>
      <vt:lpstr>FIE-V changes</vt:lpstr>
      <vt:lpstr>Schedule EC changes</vt:lpstr>
      <vt:lpstr>Schedule EC changes</vt:lpstr>
      <vt:lpstr>Mailed Forms</vt:lpstr>
      <vt:lpstr>New IIT Forms for 2018</vt:lpstr>
      <vt:lpstr>New IIT Forms for 2018</vt:lpstr>
      <vt:lpstr>Form 40EZ Simplified Individual Income Tax Return Efile only in M.A.T.</vt:lpstr>
      <vt:lpstr>Schedule DS Dependents Schedule</vt:lpstr>
      <vt:lpstr>Schedule HOF Head of Family Schedule</vt:lpstr>
      <vt:lpstr>Schedule RC Refundable Credits Schedule </vt:lpstr>
      <vt:lpstr>2018 IIT Form Changes</vt:lpstr>
      <vt:lpstr>2018 IIT Form Changes</vt:lpstr>
      <vt:lpstr>2017 IIT Form Changes Effective for 2018</vt:lpstr>
      <vt:lpstr>Schedule IRC Irrigation/Reservoir System Credit</vt:lpstr>
      <vt:lpstr>Schedule HTC Historic Tax Credit</vt:lpstr>
      <vt:lpstr>Schedule NTC Changes</vt:lpstr>
      <vt:lpstr>Schedule OC Changes</vt:lpstr>
      <vt:lpstr>Schedule CR Changes</vt:lpstr>
      <vt:lpstr>Schedule CR Changes</vt:lpstr>
      <vt:lpstr>Schedule DEC Dual Enrollment Credit</vt:lpstr>
      <vt:lpstr>Schedule ANM Alabama New Markets Development Credit</vt:lpstr>
      <vt:lpstr>Fiduciary Form changes</vt:lpstr>
      <vt:lpstr>Form 41 changes</vt:lpstr>
      <vt:lpstr>Form 41 changes</vt:lpstr>
      <vt:lpstr>Form 41 changes</vt:lpstr>
      <vt:lpstr>Schedule D (Form 41) changes</vt:lpstr>
      <vt:lpstr>Schedule D (Form 41) changes</vt:lpstr>
      <vt:lpstr>Schedule D (Form 41) changes</vt:lpstr>
      <vt:lpstr>Schedule FC (Form 41) changes</vt:lpstr>
      <vt:lpstr>Schedule FC (Form 41) changes</vt:lpstr>
      <vt:lpstr>Schedule FC (Form 41) changes</vt:lpstr>
      <vt:lpstr>Schedule G (Form 41) changes</vt:lpstr>
      <vt:lpstr>Schedule G (Form 41) changes</vt:lpstr>
      <vt:lpstr>Schedule K-1 (Form 41) changes</vt:lpstr>
      <vt:lpstr>Schedule K-1 (Form 41) changes</vt:lpstr>
      <vt:lpstr>Schedule ESBT (Form 41) changes</vt:lpstr>
      <vt:lpstr>Form NOL – F85 changes</vt:lpstr>
      <vt:lpstr>Form NOL – F85A changes</vt:lpstr>
      <vt:lpstr>Pass Through Form changes</vt:lpstr>
      <vt:lpstr>Form 65 changes</vt:lpstr>
      <vt:lpstr>Form 65 changes</vt:lpstr>
      <vt:lpstr>Form 65 changes</vt:lpstr>
      <vt:lpstr>Form 65 changes</vt:lpstr>
      <vt:lpstr>Form 65 changes</vt:lpstr>
      <vt:lpstr>Form PTE-C changes</vt:lpstr>
      <vt:lpstr>Form 20S changes</vt:lpstr>
      <vt:lpstr>Form 20S changes</vt:lpstr>
      <vt:lpstr>Form 20S changes</vt:lpstr>
      <vt:lpstr>Form 20S changes</vt:lpstr>
      <vt:lpstr>Form 20S changes</vt:lpstr>
      <vt:lpstr>Form 20S changes</vt:lpstr>
      <vt:lpstr>Form 20S changes</vt:lpstr>
      <vt:lpstr>Schedule PC changes</vt:lpstr>
      <vt:lpstr>Schedule PC changes</vt:lpstr>
      <vt:lpstr>Schedule PC changes</vt:lpstr>
      <vt:lpstr>Schedule PC changes</vt:lpstr>
      <vt:lpstr>Schedule PC changes</vt:lpstr>
      <vt:lpstr>Schedule K-1 (Form 65) changes</vt:lpstr>
      <vt:lpstr>Schedule K-1 (Form 20S) changes</vt:lpstr>
      <vt:lpstr>Business Privilege Tax Form Changes </vt:lpstr>
      <vt:lpstr>Business Privilege Tax Form Changes </vt:lpstr>
      <vt:lpstr>             Refund Calls</vt:lpstr>
      <vt:lpstr> QUESTIONS </vt:lpstr>
      <vt:lpstr>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Law Changes Regular &amp; Special Sessions</dc:title>
  <dc:creator>Harrell, Tamera</dc:creator>
  <cp:lastModifiedBy>Wyatt, Andrea</cp:lastModifiedBy>
  <cp:revision>1833</cp:revision>
  <cp:lastPrinted>2019-01-28T22:23:19Z</cp:lastPrinted>
  <dcterms:created xsi:type="dcterms:W3CDTF">2015-08-21T16:05:17Z</dcterms:created>
  <dcterms:modified xsi:type="dcterms:W3CDTF">2019-01-28T22:24:57Z</dcterms:modified>
</cp:coreProperties>
</file>