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28" r:id="rId1"/>
  </p:sldMasterIdLst>
  <p:notesMasterIdLst>
    <p:notesMasterId r:id="rId101"/>
  </p:notesMasterIdLst>
  <p:handoutMasterIdLst>
    <p:handoutMasterId r:id="rId102"/>
  </p:handoutMasterIdLst>
  <p:sldIdLst>
    <p:sldId id="313" r:id="rId2"/>
    <p:sldId id="568" r:id="rId3"/>
    <p:sldId id="670" r:id="rId4"/>
    <p:sldId id="543" r:id="rId5"/>
    <p:sldId id="383" r:id="rId6"/>
    <p:sldId id="650" r:id="rId7"/>
    <p:sldId id="651" r:id="rId8"/>
    <p:sldId id="701" r:id="rId9"/>
    <p:sldId id="700" r:id="rId10"/>
    <p:sldId id="561" r:id="rId11"/>
    <p:sldId id="565" r:id="rId12"/>
    <p:sldId id="314" r:id="rId13"/>
    <p:sldId id="562" r:id="rId14"/>
    <p:sldId id="653" r:id="rId15"/>
    <p:sldId id="654" r:id="rId16"/>
    <p:sldId id="655" r:id="rId17"/>
    <p:sldId id="656" r:id="rId18"/>
    <p:sldId id="659" r:id="rId19"/>
    <p:sldId id="657" r:id="rId20"/>
    <p:sldId id="658" r:id="rId21"/>
    <p:sldId id="698" r:id="rId22"/>
    <p:sldId id="699" r:id="rId23"/>
    <p:sldId id="661" r:id="rId24"/>
    <p:sldId id="705" r:id="rId25"/>
    <p:sldId id="662" r:id="rId26"/>
    <p:sldId id="707" r:id="rId27"/>
    <p:sldId id="663" r:id="rId28"/>
    <p:sldId id="470" r:id="rId29"/>
    <p:sldId id="664" r:id="rId30"/>
    <p:sldId id="563" r:id="rId31"/>
    <p:sldId id="665" r:id="rId32"/>
    <p:sldId id="652" r:id="rId33"/>
    <p:sldId id="643" r:id="rId34"/>
    <p:sldId id="666" r:id="rId35"/>
    <p:sldId id="704" r:id="rId36"/>
    <p:sldId id="717" r:id="rId37"/>
    <p:sldId id="710" r:id="rId38"/>
    <p:sldId id="672" r:id="rId39"/>
    <p:sldId id="667" r:id="rId40"/>
    <p:sldId id="668" r:id="rId41"/>
    <p:sldId id="669" r:id="rId42"/>
    <p:sldId id="674" r:id="rId43"/>
    <p:sldId id="708" r:id="rId44"/>
    <p:sldId id="709" r:id="rId45"/>
    <p:sldId id="498" r:id="rId46"/>
    <p:sldId id="500" r:id="rId47"/>
    <p:sldId id="503" r:id="rId48"/>
    <p:sldId id="504" r:id="rId49"/>
    <p:sldId id="505" r:id="rId50"/>
    <p:sldId id="671" r:id="rId51"/>
    <p:sldId id="695" r:id="rId52"/>
    <p:sldId id="696" r:id="rId53"/>
    <p:sldId id="697" r:id="rId54"/>
    <p:sldId id="688" r:id="rId55"/>
    <p:sldId id="580" r:id="rId56"/>
    <p:sldId id="583" r:id="rId57"/>
    <p:sldId id="579" r:id="rId58"/>
    <p:sldId id="632" r:id="rId59"/>
    <p:sldId id="641" r:id="rId60"/>
    <p:sldId id="689" r:id="rId61"/>
    <p:sldId id="607" r:id="rId62"/>
    <p:sldId id="608" r:id="rId63"/>
    <p:sldId id="681" r:id="rId64"/>
    <p:sldId id="605" r:id="rId65"/>
    <p:sldId id="603" r:id="rId66"/>
    <p:sldId id="537" r:id="rId67"/>
    <p:sldId id="541" r:id="rId68"/>
    <p:sldId id="629" r:id="rId69"/>
    <p:sldId id="682" r:id="rId70"/>
    <p:sldId id="683" r:id="rId71"/>
    <p:sldId id="616" r:id="rId72"/>
    <p:sldId id="692" r:id="rId73"/>
    <p:sldId id="546" r:id="rId74"/>
    <p:sldId id="617" r:id="rId75"/>
    <p:sldId id="693" r:id="rId76"/>
    <p:sldId id="618" r:id="rId77"/>
    <p:sldId id="724" r:id="rId78"/>
    <p:sldId id="623" r:id="rId79"/>
    <p:sldId id="734" r:id="rId80"/>
    <p:sldId id="626" r:id="rId81"/>
    <p:sldId id="727" r:id="rId82"/>
    <p:sldId id="725" r:id="rId83"/>
    <p:sldId id="691" r:id="rId84"/>
    <p:sldId id="628" r:id="rId85"/>
    <p:sldId id="633" r:id="rId86"/>
    <p:sldId id="729" r:id="rId87"/>
    <p:sldId id="730" r:id="rId88"/>
    <p:sldId id="634" r:id="rId89"/>
    <p:sldId id="720" r:id="rId90"/>
    <p:sldId id="722" r:id="rId91"/>
    <p:sldId id="733" r:id="rId92"/>
    <p:sldId id="687" r:id="rId93"/>
    <p:sldId id="721" r:id="rId94"/>
    <p:sldId id="732" r:id="rId95"/>
    <p:sldId id="731" r:id="rId96"/>
    <p:sldId id="723" r:id="rId97"/>
    <p:sldId id="507" r:id="rId98"/>
    <p:sldId id="508" r:id="rId99"/>
    <p:sldId id="509" r:id="rId100"/>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arn, Neal" initials="HN" lastIdx="3" clrIdx="0">
    <p:extLst>
      <p:ext uri="{19B8F6BF-5375-455C-9EA6-DF929625EA0E}">
        <p15:presenceInfo xmlns:p15="http://schemas.microsoft.com/office/powerpoint/2012/main" userId="S-1-5-21-368915917-1123417505-1381137336-60728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99CC"/>
    <a:srgbClr val="3F6993"/>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14" autoAdjust="0"/>
    <p:restoredTop sz="94660"/>
  </p:normalViewPr>
  <p:slideViewPr>
    <p:cSldViewPr snapToGrid="0">
      <p:cViewPr varScale="1">
        <p:scale>
          <a:sx n="108" d="100"/>
          <a:sy n="108" d="100"/>
        </p:scale>
        <p:origin x="71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tableStyles" Target="tableStyles.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handoutMaster" Target="handoutMasters/handoutMaster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372" cy="465774"/>
          </a:xfrm>
          <a:prstGeom prst="rect">
            <a:avLst/>
          </a:prstGeom>
        </p:spPr>
        <p:txBody>
          <a:bodyPr vert="horz" lIns="91640" tIns="45820" rIns="91640" bIns="45820" rtlCol="0"/>
          <a:lstStyle>
            <a:lvl1pPr algn="l">
              <a:defRPr sz="1200"/>
            </a:lvl1pPr>
          </a:lstStyle>
          <a:p>
            <a:endParaRPr lang="en-US" dirty="0"/>
          </a:p>
        </p:txBody>
      </p:sp>
      <p:sp>
        <p:nvSpPr>
          <p:cNvPr id="3" name="Date Placeholder 2"/>
          <p:cNvSpPr>
            <a:spLocks noGrp="1"/>
          </p:cNvSpPr>
          <p:nvPr>
            <p:ph type="dt" sz="quarter" idx="1"/>
          </p:nvPr>
        </p:nvSpPr>
        <p:spPr>
          <a:xfrm>
            <a:off x="3970437" y="0"/>
            <a:ext cx="3038372" cy="465774"/>
          </a:xfrm>
          <a:prstGeom prst="rect">
            <a:avLst/>
          </a:prstGeom>
        </p:spPr>
        <p:txBody>
          <a:bodyPr vert="horz" lIns="91640" tIns="45820" rIns="91640" bIns="45820" rtlCol="0"/>
          <a:lstStyle>
            <a:lvl1pPr algn="r">
              <a:defRPr sz="1200"/>
            </a:lvl1pPr>
          </a:lstStyle>
          <a:p>
            <a:fld id="{ABF95871-EB76-4567-ABF5-8EC99173343E}" type="datetimeFigureOut">
              <a:rPr lang="en-US" smtClean="0"/>
              <a:t>2/4/2022</a:t>
            </a:fld>
            <a:endParaRPr lang="en-US" dirty="0"/>
          </a:p>
        </p:txBody>
      </p:sp>
      <p:sp>
        <p:nvSpPr>
          <p:cNvPr id="4" name="Footer Placeholder 3"/>
          <p:cNvSpPr>
            <a:spLocks noGrp="1"/>
          </p:cNvSpPr>
          <p:nvPr>
            <p:ph type="ftr" sz="quarter" idx="2"/>
          </p:nvPr>
        </p:nvSpPr>
        <p:spPr>
          <a:xfrm>
            <a:off x="0" y="8830628"/>
            <a:ext cx="3038372" cy="465773"/>
          </a:xfrm>
          <a:prstGeom prst="rect">
            <a:avLst/>
          </a:prstGeom>
        </p:spPr>
        <p:txBody>
          <a:bodyPr vert="horz" lIns="91640" tIns="45820" rIns="91640" bIns="458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437" y="8830628"/>
            <a:ext cx="3038372" cy="465773"/>
          </a:xfrm>
          <a:prstGeom prst="rect">
            <a:avLst/>
          </a:prstGeom>
        </p:spPr>
        <p:txBody>
          <a:bodyPr vert="horz" lIns="91640" tIns="45820" rIns="91640" bIns="45820" rtlCol="0" anchor="b"/>
          <a:lstStyle>
            <a:lvl1pPr algn="r">
              <a:defRPr sz="1200"/>
            </a:lvl1pPr>
          </a:lstStyle>
          <a:p>
            <a:fld id="{2E390D9B-82F5-481F-B0FE-E0DC43426F74}" type="slidenum">
              <a:rPr lang="en-US" smtClean="0"/>
              <a:t>‹#›</a:t>
            </a:fld>
            <a:endParaRPr lang="en-US" dirty="0"/>
          </a:p>
        </p:txBody>
      </p:sp>
    </p:spTree>
    <p:extLst>
      <p:ext uri="{BB962C8B-B14F-4D97-AF65-F5344CB8AC3E}">
        <p14:creationId xmlns:p14="http://schemas.microsoft.com/office/powerpoint/2010/main" val="7249099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37840" cy="466434"/>
          </a:xfrm>
          <a:prstGeom prst="rect">
            <a:avLst/>
          </a:prstGeom>
        </p:spPr>
        <p:txBody>
          <a:bodyPr vert="horz" lIns="93162" tIns="46581" rIns="93162" bIns="46581" rtlCol="0"/>
          <a:lstStyle>
            <a:lvl1pPr algn="l">
              <a:defRPr sz="1200"/>
            </a:lvl1pPr>
          </a:lstStyle>
          <a:p>
            <a:endParaRPr lang="en-US" dirty="0"/>
          </a:p>
        </p:txBody>
      </p:sp>
      <p:sp>
        <p:nvSpPr>
          <p:cNvPr id="3" name="Date Placeholder 2"/>
          <p:cNvSpPr>
            <a:spLocks noGrp="1"/>
          </p:cNvSpPr>
          <p:nvPr>
            <p:ph type="dt" idx="1"/>
          </p:nvPr>
        </p:nvSpPr>
        <p:spPr>
          <a:xfrm>
            <a:off x="3970939" y="2"/>
            <a:ext cx="3037840" cy="466434"/>
          </a:xfrm>
          <a:prstGeom prst="rect">
            <a:avLst/>
          </a:prstGeom>
        </p:spPr>
        <p:txBody>
          <a:bodyPr vert="horz" lIns="93162" tIns="46581" rIns="93162" bIns="46581" rtlCol="0"/>
          <a:lstStyle>
            <a:lvl1pPr algn="r">
              <a:defRPr sz="1200"/>
            </a:lvl1pPr>
          </a:lstStyle>
          <a:p>
            <a:fld id="{B54CF053-72DB-44E0-8A5B-7FCA6CFF736C}" type="datetimeFigureOut">
              <a:rPr lang="en-US" smtClean="0"/>
              <a:t>2/4/2022</a:t>
            </a:fld>
            <a:endParaRPr lang="en-US" dirty="0"/>
          </a:p>
        </p:txBody>
      </p:sp>
      <p:sp>
        <p:nvSpPr>
          <p:cNvPr id="4" name="Slide Image Placeholder 3"/>
          <p:cNvSpPr>
            <a:spLocks noGrp="1" noRot="1" noChangeAspect="1"/>
          </p:cNvSpPr>
          <p:nvPr>
            <p:ph type="sldImg" idx="2"/>
          </p:nvPr>
        </p:nvSpPr>
        <p:spPr>
          <a:xfrm>
            <a:off x="715963" y="1162050"/>
            <a:ext cx="5578475" cy="3138488"/>
          </a:xfrm>
          <a:prstGeom prst="rect">
            <a:avLst/>
          </a:prstGeom>
          <a:noFill/>
          <a:ln w="12700">
            <a:solidFill>
              <a:prstClr val="black"/>
            </a:solidFill>
          </a:ln>
        </p:spPr>
        <p:txBody>
          <a:bodyPr vert="horz" lIns="93162" tIns="46581" rIns="93162" bIns="46581" rtlCol="0" anchor="ctr"/>
          <a:lstStyle/>
          <a:p>
            <a:endParaRPr lang="en-US" dirty="0"/>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3162" tIns="46581" rIns="93162" bIns="4658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6433"/>
          </a:xfrm>
          <a:prstGeom prst="rect">
            <a:avLst/>
          </a:prstGeom>
        </p:spPr>
        <p:txBody>
          <a:bodyPr vert="horz" lIns="93162" tIns="46581" rIns="93162" bIns="46581"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829968"/>
            <a:ext cx="3037840" cy="466433"/>
          </a:xfrm>
          <a:prstGeom prst="rect">
            <a:avLst/>
          </a:prstGeom>
        </p:spPr>
        <p:txBody>
          <a:bodyPr vert="horz" lIns="93162" tIns="46581" rIns="93162" bIns="46581" rtlCol="0" anchor="b"/>
          <a:lstStyle>
            <a:lvl1pPr algn="r">
              <a:defRPr sz="1200"/>
            </a:lvl1pPr>
          </a:lstStyle>
          <a:p>
            <a:fld id="{F5B31629-F365-49C0-A4EC-CCC81691B1E0}" type="slidenum">
              <a:rPr lang="en-US" smtClean="0"/>
              <a:t>‹#›</a:t>
            </a:fld>
            <a:endParaRPr lang="en-US" dirty="0"/>
          </a:p>
        </p:txBody>
      </p:sp>
    </p:spTree>
    <p:extLst>
      <p:ext uri="{BB962C8B-B14F-4D97-AF65-F5344CB8AC3E}">
        <p14:creationId xmlns:p14="http://schemas.microsoft.com/office/powerpoint/2010/main" val="23068477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txBox="1">
            <a:spLocks noGrp="1" noChangeArrowheads="1"/>
          </p:cNvSpPr>
          <p:nvPr/>
        </p:nvSpPr>
        <p:spPr bwMode="auto">
          <a:xfrm>
            <a:off x="3898740" y="8700274"/>
            <a:ext cx="2982607" cy="454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392" tIns="45198" rIns="90392" bIns="45198" anchor="b"/>
          <a:lstStyle>
            <a:lvl1pPr defTabSz="915988" eaLnBrk="0" hangingPunct="0">
              <a:defRPr>
                <a:solidFill>
                  <a:schemeClr val="tx1"/>
                </a:solidFill>
                <a:latin typeface="Garamond" panose="02020404030301010803" pitchFamily="18" charset="0"/>
                <a:cs typeface="Arial" panose="020B0604020202020204" pitchFamily="34" charset="0"/>
              </a:defRPr>
            </a:lvl1pPr>
            <a:lvl2pPr marL="742950" indent="-285750" defTabSz="915988" eaLnBrk="0" hangingPunct="0">
              <a:defRPr>
                <a:solidFill>
                  <a:schemeClr val="tx1"/>
                </a:solidFill>
                <a:latin typeface="Garamond" panose="02020404030301010803" pitchFamily="18" charset="0"/>
                <a:cs typeface="Arial" panose="020B0604020202020204" pitchFamily="34" charset="0"/>
              </a:defRPr>
            </a:lvl2pPr>
            <a:lvl3pPr marL="1143000" indent="-228600" defTabSz="915988" eaLnBrk="0" hangingPunct="0">
              <a:defRPr>
                <a:solidFill>
                  <a:schemeClr val="tx1"/>
                </a:solidFill>
                <a:latin typeface="Garamond" panose="02020404030301010803" pitchFamily="18" charset="0"/>
                <a:cs typeface="Arial" panose="020B0604020202020204" pitchFamily="34" charset="0"/>
              </a:defRPr>
            </a:lvl3pPr>
            <a:lvl4pPr marL="1600200" indent="-228600" defTabSz="915988" eaLnBrk="0" hangingPunct="0">
              <a:defRPr>
                <a:solidFill>
                  <a:schemeClr val="tx1"/>
                </a:solidFill>
                <a:latin typeface="Garamond" panose="02020404030301010803" pitchFamily="18" charset="0"/>
                <a:cs typeface="Arial" panose="020B0604020202020204" pitchFamily="34" charset="0"/>
              </a:defRPr>
            </a:lvl4pPr>
            <a:lvl5pPr marL="2057400" indent="-228600" defTabSz="915988" eaLnBrk="0" hangingPunct="0">
              <a:defRPr>
                <a:solidFill>
                  <a:schemeClr val="tx1"/>
                </a:solidFill>
                <a:latin typeface="Garamond" panose="02020404030301010803" pitchFamily="18" charset="0"/>
                <a:cs typeface="Arial" panose="020B0604020202020204" pitchFamily="34" charset="0"/>
              </a:defRPr>
            </a:lvl5pPr>
            <a:lvl6pPr marL="2514600" indent="-228600" defTabSz="915988"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defTabSz="915988"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defTabSz="915988"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defTabSz="915988"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algn="r" eaLnBrk="1" hangingPunct="1"/>
            <a:fld id="{6A5081F6-4737-42C4-BD36-2257CF47B757}" type="slidenum">
              <a:rPr lang="en-US" altLang="en-US" sz="1200">
                <a:solidFill>
                  <a:srgbClr val="000000"/>
                </a:solidFill>
                <a:latin typeface="Arial" panose="020B0604020202020204" pitchFamily="34" charset="0"/>
              </a:rPr>
              <a:pPr algn="r" eaLnBrk="1" hangingPunct="1"/>
              <a:t>1</a:t>
            </a:fld>
            <a:endParaRPr lang="en-US" altLang="en-US" sz="1200" dirty="0">
              <a:solidFill>
                <a:srgbClr val="000000"/>
              </a:solidFill>
              <a:latin typeface="Arial" panose="020B0604020202020204" pitchFamily="34" charset="0"/>
            </a:endParaRPr>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753652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B31629-F365-49C0-A4EC-CCC81691B1E0}" type="slidenum">
              <a:rPr lang="en-US" smtClean="0"/>
              <a:t>14</a:t>
            </a:fld>
            <a:endParaRPr lang="en-US" dirty="0"/>
          </a:p>
        </p:txBody>
      </p:sp>
    </p:spTree>
    <p:extLst>
      <p:ext uri="{BB962C8B-B14F-4D97-AF65-F5344CB8AC3E}">
        <p14:creationId xmlns:p14="http://schemas.microsoft.com/office/powerpoint/2010/main" val="3820167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B31629-F365-49C0-A4EC-CCC81691B1E0}" type="slidenum">
              <a:rPr lang="en-US" smtClean="0"/>
              <a:t>15</a:t>
            </a:fld>
            <a:endParaRPr lang="en-US" dirty="0"/>
          </a:p>
        </p:txBody>
      </p:sp>
    </p:spTree>
    <p:extLst>
      <p:ext uri="{BB962C8B-B14F-4D97-AF65-F5344CB8AC3E}">
        <p14:creationId xmlns:p14="http://schemas.microsoft.com/office/powerpoint/2010/main" val="2354122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B31629-F365-49C0-A4EC-CCC81691B1E0}" type="slidenum">
              <a:rPr lang="en-US" smtClean="0"/>
              <a:t>16</a:t>
            </a:fld>
            <a:endParaRPr lang="en-US" dirty="0"/>
          </a:p>
        </p:txBody>
      </p:sp>
    </p:spTree>
    <p:extLst>
      <p:ext uri="{BB962C8B-B14F-4D97-AF65-F5344CB8AC3E}">
        <p14:creationId xmlns:p14="http://schemas.microsoft.com/office/powerpoint/2010/main" val="34654968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B31629-F365-49C0-A4EC-CCC81691B1E0}" type="slidenum">
              <a:rPr lang="en-US" smtClean="0"/>
              <a:t>17</a:t>
            </a:fld>
            <a:endParaRPr lang="en-US" dirty="0"/>
          </a:p>
        </p:txBody>
      </p:sp>
    </p:spTree>
    <p:extLst>
      <p:ext uri="{BB962C8B-B14F-4D97-AF65-F5344CB8AC3E}">
        <p14:creationId xmlns:p14="http://schemas.microsoft.com/office/powerpoint/2010/main" val="34485515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6503">
              <a:defRPr/>
            </a:pPr>
            <a:endParaRPr lang="en-US" dirty="0"/>
          </a:p>
        </p:txBody>
      </p:sp>
      <p:sp>
        <p:nvSpPr>
          <p:cNvPr id="4" name="Slide Number Placeholder 3"/>
          <p:cNvSpPr>
            <a:spLocks noGrp="1"/>
          </p:cNvSpPr>
          <p:nvPr>
            <p:ph type="sldNum" sz="quarter" idx="10"/>
          </p:nvPr>
        </p:nvSpPr>
        <p:spPr/>
        <p:txBody>
          <a:bodyPr/>
          <a:lstStyle/>
          <a:p>
            <a:fld id="{F5B31629-F365-49C0-A4EC-CCC81691B1E0}" type="slidenum">
              <a:rPr lang="en-US" smtClean="0"/>
              <a:t>18</a:t>
            </a:fld>
            <a:endParaRPr lang="en-US" dirty="0"/>
          </a:p>
        </p:txBody>
      </p:sp>
    </p:spTree>
    <p:extLst>
      <p:ext uri="{BB962C8B-B14F-4D97-AF65-F5344CB8AC3E}">
        <p14:creationId xmlns:p14="http://schemas.microsoft.com/office/powerpoint/2010/main" val="19446151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B31629-F365-49C0-A4EC-CCC81691B1E0}" type="slidenum">
              <a:rPr lang="en-US" smtClean="0"/>
              <a:t>19</a:t>
            </a:fld>
            <a:endParaRPr lang="en-US" dirty="0"/>
          </a:p>
        </p:txBody>
      </p:sp>
    </p:spTree>
    <p:extLst>
      <p:ext uri="{BB962C8B-B14F-4D97-AF65-F5344CB8AC3E}">
        <p14:creationId xmlns:p14="http://schemas.microsoft.com/office/powerpoint/2010/main" val="35663032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6503">
              <a:defRPr/>
            </a:pPr>
            <a:endParaRPr lang="en-US" dirty="0"/>
          </a:p>
        </p:txBody>
      </p:sp>
      <p:sp>
        <p:nvSpPr>
          <p:cNvPr id="4" name="Slide Number Placeholder 3"/>
          <p:cNvSpPr>
            <a:spLocks noGrp="1"/>
          </p:cNvSpPr>
          <p:nvPr>
            <p:ph type="sldNum" sz="quarter" idx="10"/>
          </p:nvPr>
        </p:nvSpPr>
        <p:spPr/>
        <p:txBody>
          <a:bodyPr/>
          <a:lstStyle/>
          <a:p>
            <a:fld id="{F5B31629-F365-49C0-A4EC-CCC81691B1E0}" type="slidenum">
              <a:rPr lang="en-US" smtClean="0"/>
              <a:t>20</a:t>
            </a:fld>
            <a:endParaRPr lang="en-US" dirty="0"/>
          </a:p>
        </p:txBody>
      </p:sp>
    </p:spTree>
    <p:extLst>
      <p:ext uri="{BB962C8B-B14F-4D97-AF65-F5344CB8AC3E}">
        <p14:creationId xmlns:p14="http://schemas.microsoft.com/office/powerpoint/2010/main" val="39710888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B31629-F365-49C0-A4EC-CCC81691B1E0}" type="slidenum">
              <a:rPr lang="en-US" smtClean="0"/>
              <a:t>21</a:t>
            </a:fld>
            <a:endParaRPr lang="en-US" dirty="0"/>
          </a:p>
        </p:txBody>
      </p:sp>
    </p:spTree>
    <p:extLst>
      <p:ext uri="{BB962C8B-B14F-4D97-AF65-F5344CB8AC3E}">
        <p14:creationId xmlns:p14="http://schemas.microsoft.com/office/powerpoint/2010/main" val="17046118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B31629-F365-49C0-A4EC-CCC81691B1E0}" type="slidenum">
              <a:rPr lang="en-US" smtClean="0"/>
              <a:t>22</a:t>
            </a:fld>
            <a:endParaRPr lang="en-US" dirty="0"/>
          </a:p>
        </p:txBody>
      </p:sp>
    </p:spTree>
    <p:extLst>
      <p:ext uri="{BB962C8B-B14F-4D97-AF65-F5344CB8AC3E}">
        <p14:creationId xmlns:p14="http://schemas.microsoft.com/office/powerpoint/2010/main" val="20963561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B31629-F365-49C0-A4EC-CCC81691B1E0}" type="slidenum">
              <a:rPr lang="en-US" smtClean="0"/>
              <a:t>23</a:t>
            </a:fld>
            <a:endParaRPr lang="en-US" dirty="0"/>
          </a:p>
        </p:txBody>
      </p:sp>
    </p:spTree>
    <p:extLst>
      <p:ext uri="{BB962C8B-B14F-4D97-AF65-F5344CB8AC3E}">
        <p14:creationId xmlns:p14="http://schemas.microsoft.com/office/powerpoint/2010/main" val="40334043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B31629-F365-49C0-A4EC-CCC81691B1E0}" type="slidenum">
              <a:rPr lang="en-US" smtClean="0"/>
              <a:t>2</a:t>
            </a:fld>
            <a:endParaRPr lang="en-US" dirty="0"/>
          </a:p>
        </p:txBody>
      </p:sp>
    </p:spTree>
    <p:extLst>
      <p:ext uri="{BB962C8B-B14F-4D97-AF65-F5344CB8AC3E}">
        <p14:creationId xmlns:p14="http://schemas.microsoft.com/office/powerpoint/2010/main" val="39294812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B31629-F365-49C0-A4EC-CCC81691B1E0}" type="slidenum">
              <a:rPr lang="en-US" smtClean="0"/>
              <a:t>24</a:t>
            </a:fld>
            <a:endParaRPr lang="en-US" dirty="0"/>
          </a:p>
        </p:txBody>
      </p:sp>
    </p:spTree>
    <p:extLst>
      <p:ext uri="{BB962C8B-B14F-4D97-AF65-F5344CB8AC3E}">
        <p14:creationId xmlns:p14="http://schemas.microsoft.com/office/powerpoint/2010/main" val="42855847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B31629-F365-49C0-A4EC-CCC81691B1E0}" type="slidenum">
              <a:rPr lang="en-US" smtClean="0"/>
              <a:t>25</a:t>
            </a:fld>
            <a:endParaRPr lang="en-US" dirty="0"/>
          </a:p>
        </p:txBody>
      </p:sp>
    </p:spTree>
    <p:extLst>
      <p:ext uri="{BB962C8B-B14F-4D97-AF65-F5344CB8AC3E}">
        <p14:creationId xmlns:p14="http://schemas.microsoft.com/office/powerpoint/2010/main" val="9955760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B31629-F365-49C0-A4EC-CCC81691B1E0}" type="slidenum">
              <a:rPr lang="en-US" smtClean="0"/>
              <a:t>27</a:t>
            </a:fld>
            <a:endParaRPr lang="en-US" dirty="0"/>
          </a:p>
        </p:txBody>
      </p:sp>
    </p:spTree>
    <p:extLst>
      <p:ext uri="{BB962C8B-B14F-4D97-AF65-F5344CB8AC3E}">
        <p14:creationId xmlns:p14="http://schemas.microsoft.com/office/powerpoint/2010/main" val="25007273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B31629-F365-49C0-A4EC-CCC81691B1E0}" type="slidenum">
              <a:rPr lang="en-US" smtClean="0"/>
              <a:t>28</a:t>
            </a:fld>
            <a:endParaRPr lang="en-US" dirty="0"/>
          </a:p>
        </p:txBody>
      </p:sp>
    </p:spTree>
    <p:extLst>
      <p:ext uri="{BB962C8B-B14F-4D97-AF65-F5344CB8AC3E}">
        <p14:creationId xmlns:p14="http://schemas.microsoft.com/office/powerpoint/2010/main" val="39043775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B31629-F365-49C0-A4EC-CCC81691B1E0}" type="slidenum">
              <a:rPr lang="en-US" smtClean="0"/>
              <a:t>32</a:t>
            </a:fld>
            <a:endParaRPr lang="en-US" dirty="0"/>
          </a:p>
        </p:txBody>
      </p:sp>
    </p:spTree>
    <p:extLst>
      <p:ext uri="{BB962C8B-B14F-4D97-AF65-F5344CB8AC3E}">
        <p14:creationId xmlns:p14="http://schemas.microsoft.com/office/powerpoint/2010/main" val="29622777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B31629-F365-49C0-A4EC-CCC81691B1E0}" type="slidenum">
              <a:rPr lang="en-US" smtClean="0"/>
              <a:t>39</a:t>
            </a:fld>
            <a:endParaRPr lang="en-US" dirty="0"/>
          </a:p>
        </p:txBody>
      </p:sp>
    </p:spTree>
    <p:extLst>
      <p:ext uri="{BB962C8B-B14F-4D97-AF65-F5344CB8AC3E}">
        <p14:creationId xmlns:p14="http://schemas.microsoft.com/office/powerpoint/2010/main" val="26712445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B31629-F365-49C0-A4EC-CCC81691B1E0}" type="slidenum">
              <a:rPr lang="en-US" smtClean="0"/>
              <a:t>40</a:t>
            </a:fld>
            <a:endParaRPr lang="en-US" dirty="0"/>
          </a:p>
        </p:txBody>
      </p:sp>
    </p:spTree>
    <p:extLst>
      <p:ext uri="{BB962C8B-B14F-4D97-AF65-F5344CB8AC3E}">
        <p14:creationId xmlns:p14="http://schemas.microsoft.com/office/powerpoint/2010/main" val="23596215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B31629-F365-49C0-A4EC-CCC81691B1E0}" type="slidenum">
              <a:rPr lang="en-US" smtClean="0"/>
              <a:t>41</a:t>
            </a:fld>
            <a:endParaRPr lang="en-US" dirty="0"/>
          </a:p>
        </p:txBody>
      </p:sp>
    </p:spTree>
    <p:extLst>
      <p:ext uri="{BB962C8B-B14F-4D97-AF65-F5344CB8AC3E}">
        <p14:creationId xmlns:p14="http://schemas.microsoft.com/office/powerpoint/2010/main" val="3785065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B31629-F365-49C0-A4EC-CCC81691B1E0}" type="slidenum">
              <a:rPr lang="en-US" smtClean="0"/>
              <a:t>42</a:t>
            </a:fld>
            <a:endParaRPr lang="en-US" dirty="0"/>
          </a:p>
        </p:txBody>
      </p:sp>
    </p:spTree>
    <p:extLst>
      <p:ext uri="{BB962C8B-B14F-4D97-AF65-F5344CB8AC3E}">
        <p14:creationId xmlns:p14="http://schemas.microsoft.com/office/powerpoint/2010/main" val="8028126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noFill/>
        </p:spPr>
        <p:txBody>
          <a:bodyPr/>
          <a:lstStyle/>
          <a:p>
            <a:pPr eaLnBrk="1" hangingPunct="1"/>
            <a:endParaRPr lang="en-US" altLang="en-US" dirty="0">
              <a:latin typeface="Arial" panose="020B0604020202020204" pitchFamily="34" charset="0"/>
            </a:endParaRPr>
          </a:p>
        </p:txBody>
      </p:sp>
      <p:sp>
        <p:nvSpPr>
          <p:cNvPr id="33796" name="Slide Number Placeholder 3"/>
          <p:cNvSpPr>
            <a:spLocks noGrp="1"/>
          </p:cNvSpPr>
          <p:nvPr>
            <p:ph type="sldNum" sz="quarter" idx="5"/>
          </p:nvPr>
        </p:nvSpPr>
        <p:spPr/>
        <p:txBody>
          <a:bodyPr/>
          <a:lstStyle>
            <a:lvl1pPr defTabSz="919066" eaLnBrk="0" hangingPunct="0">
              <a:defRPr>
                <a:solidFill>
                  <a:schemeClr val="tx1"/>
                </a:solidFill>
                <a:latin typeface="Garamond" panose="02020404030301010803" pitchFamily="18" charset="0"/>
                <a:cs typeface="Arial" panose="020B0604020202020204" pitchFamily="34" charset="0"/>
              </a:defRPr>
            </a:lvl1pPr>
            <a:lvl2pPr marL="742872" indent="-285720" defTabSz="919066" eaLnBrk="0" hangingPunct="0">
              <a:defRPr>
                <a:solidFill>
                  <a:schemeClr val="tx1"/>
                </a:solidFill>
                <a:latin typeface="Garamond" panose="02020404030301010803" pitchFamily="18" charset="0"/>
                <a:cs typeface="Arial" panose="020B0604020202020204" pitchFamily="34" charset="0"/>
              </a:defRPr>
            </a:lvl2pPr>
            <a:lvl3pPr marL="1142880" indent="-228576" defTabSz="919066" eaLnBrk="0" hangingPunct="0">
              <a:defRPr>
                <a:solidFill>
                  <a:schemeClr val="tx1"/>
                </a:solidFill>
                <a:latin typeface="Garamond" panose="02020404030301010803" pitchFamily="18" charset="0"/>
                <a:cs typeface="Arial" panose="020B0604020202020204" pitchFamily="34" charset="0"/>
              </a:defRPr>
            </a:lvl3pPr>
            <a:lvl4pPr marL="1600032" indent="-228576" defTabSz="919066" eaLnBrk="0" hangingPunct="0">
              <a:defRPr>
                <a:solidFill>
                  <a:schemeClr val="tx1"/>
                </a:solidFill>
                <a:latin typeface="Garamond" panose="02020404030301010803" pitchFamily="18" charset="0"/>
                <a:cs typeface="Arial" panose="020B0604020202020204" pitchFamily="34" charset="0"/>
              </a:defRPr>
            </a:lvl4pPr>
            <a:lvl5pPr marL="2057183" indent="-228576" defTabSz="919066" eaLnBrk="0" hangingPunct="0">
              <a:defRPr>
                <a:solidFill>
                  <a:schemeClr val="tx1"/>
                </a:solidFill>
                <a:latin typeface="Garamond" panose="02020404030301010803" pitchFamily="18" charset="0"/>
                <a:cs typeface="Arial" panose="020B0604020202020204" pitchFamily="34" charset="0"/>
              </a:defRPr>
            </a:lvl5pPr>
            <a:lvl6pPr marL="2514335" indent="-228576" defTabSz="919066"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487" indent="-228576" defTabSz="919066"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8638" indent="-228576" defTabSz="919066"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5790" indent="-228576" defTabSz="919066"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eaLnBrk="1" hangingPunct="1"/>
            <a:fld id="{F356EA2C-56B2-4A2A-899B-28D53D125F35}" type="slidenum">
              <a:rPr lang="en-US" altLang="en-US">
                <a:latin typeface="Arial" panose="020B0604020202020204" pitchFamily="34" charset="0"/>
              </a:rPr>
              <a:pPr eaLnBrk="1" hangingPunct="1"/>
              <a:t>45</a:t>
            </a:fld>
            <a:endParaRPr lang="en-US" altLang="en-US" dirty="0">
              <a:latin typeface="Arial" panose="020B0604020202020204" pitchFamily="34" charset="0"/>
            </a:endParaRPr>
          </a:p>
        </p:txBody>
      </p:sp>
    </p:spTree>
    <p:extLst>
      <p:ext uri="{BB962C8B-B14F-4D97-AF65-F5344CB8AC3E}">
        <p14:creationId xmlns:p14="http://schemas.microsoft.com/office/powerpoint/2010/main" val="402100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B31629-F365-49C0-A4EC-CCC81691B1E0}" type="slidenum">
              <a:rPr lang="en-US" smtClean="0"/>
              <a:t>4</a:t>
            </a:fld>
            <a:endParaRPr lang="en-US" dirty="0"/>
          </a:p>
        </p:txBody>
      </p:sp>
    </p:spTree>
    <p:extLst>
      <p:ext uri="{BB962C8B-B14F-4D97-AF65-F5344CB8AC3E}">
        <p14:creationId xmlns:p14="http://schemas.microsoft.com/office/powerpoint/2010/main" val="192097829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a:ln/>
        </p:spPr>
      </p:sp>
      <p:sp>
        <p:nvSpPr>
          <p:cNvPr id="104451" name="Notes Placeholder 2"/>
          <p:cNvSpPr>
            <a:spLocks noGrp="1"/>
          </p:cNvSpPr>
          <p:nvPr>
            <p:ph type="body" idx="1"/>
          </p:nvPr>
        </p:nvSpPr>
        <p:spPr>
          <a:noFill/>
        </p:spPr>
        <p:txBody>
          <a:bodyPr/>
          <a:lstStyle/>
          <a:p>
            <a:pPr eaLnBrk="1" hangingPunct="1"/>
            <a:endParaRPr lang="en-US" altLang="en-US" dirty="0">
              <a:latin typeface="Arial" panose="020B0604020202020204" pitchFamily="34" charset="0"/>
            </a:endParaRPr>
          </a:p>
        </p:txBody>
      </p:sp>
      <p:sp>
        <p:nvSpPr>
          <p:cNvPr id="104452" name="Slide Number Placeholder 3"/>
          <p:cNvSpPr txBox="1">
            <a:spLocks noGrp="1"/>
          </p:cNvSpPr>
          <p:nvPr/>
        </p:nvSpPr>
        <p:spPr bwMode="auto">
          <a:xfrm>
            <a:off x="3884613" y="8686801"/>
            <a:ext cx="297180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97" tIns="45600" rIns="91197" bIns="45600" anchor="b"/>
          <a:lstStyle>
            <a:lvl1pPr defTabSz="915988" eaLnBrk="0" hangingPunct="0">
              <a:defRPr>
                <a:solidFill>
                  <a:schemeClr val="tx1"/>
                </a:solidFill>
                <a:latin typeface="Garamond" panose="02020404030301010803" pitchFamily="18" charset="0"/>
                <a:cs typeface="Arial" panose="020B0604020202020204" pitchFamily="34" charset="0"/>
              </a:defRPr>
            </a:lvl1pPr>
            <a:lvl2pPr marL="742950" indent="-285750" defTabSz="915988" eaLnBrk="0" hangingPunct="0">
              <a:defRPr>
                <a:solidFill>
                  <a:schemeClr val="tx1"/>
                </a:solidFill>
                <a:latin typeface="Garamond" panose="02020404030301010803" pitchFamily="18" charset="0"/>
                <a:cs typeface="Arial" panose="020B0604020202020204" pitchFamily="34" charset="0"/>
              </a:defRPr>
            </a:lvl2pPr>
            <a:lvl3pPr marL="1143000" indent="-228600" defTabSz="915988" eaLnBrk="0" hangingPunct="0">
              <a:defRPr>
                <a:solidFill>
                  <a:schemeClr val="tx1"/>
                </a:solidFill>
                <a:latin typeface="Garamond" panose="02020404030301010803" pitchFamily="18" charset="0"/>
                <a:cs typeface="Arial" panose="020B0604020202020204" pitchFamily="34" charset="0"/>
              </a:defRPr>
            </a:lvl3pPr>
            <a:lvl4pPr marL="1600200" indent="-228600" defTabSz="915988" eaLnBrk="0" hangingPunct="0">
              <a:defRPr>
                <a:solidFill>
                  <a:schemeClr val="tx1"/>
                </a:solidFill>
                <a:latin typeface="Garamond" panose="02020404030301010803" pitchFamily="18" charset="0"/>
                <a:cs typeface="Arial" panose="020B0604020202020204" pitchFamily="34" charset="0"/>
              </a:defRPr>
            </a:lvl4pPr>
            <a:lvl5pPr marL="2057400" indent="-228600" defTabSz="915988" eaLnBrk="0" hangingPunct="0">
              <a:defRPr>
                <a:solidFill>
                  <a:schemeClr val="tx1"/>
                </a:solidFill>
                <a:latin typeface="Garamond" panose="02020404030301010803" pitchFamily="18" charset="0"/>
                <a:cs typeface="Arial" panose="020B0604020202020204" pitchFamily="34" charset="0"/>
              </a:defRPr>
            </a:lvl5pPr>
            <a:lvl6pPr marL="2514600" indent="-228600" defTabSz="915988"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defTabSz="915988"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defTabSz="915988"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defTabSz="915988"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algn="r" eaLnBrk="1" hangingPunct="1"/>
            <a:fld id="{E59157C8-E7A8-4DB0-AA4B-B39220039DBE}" type="slidenum">
              <a:rPr lang="en-US" altLang="en-US" sz="1200">
                <a:latin typeface="Arial" panose="020B0604020202020204" pitchFamily="34" charset="0"/>
              </a:rPr>
              <a:pPr algn="r" eaLnBrk="1" hangingPunct="1"/>
              <a:t>46</a:t>
            </a:fld>
            <a:endParaRPr lang="en-US" altLang="en-US" sz="1200" dirty="0">
              <a:latin typeface="Arial" panose="020B0604020202020204" pitchFamily="34" charset="0"/>
            </a:endParaRPr>
          </a:p>
        </p:txBody>
      </p:sp>
    </p:spTree>
    <p:extLst>
      <p:ext uri="{BB962C8B-B14F-4D97-AF65-F5344CB8AC3E}">
        <p14:creationId xmlns:p14="http://schemas.microsoft.com/office/powerpoint/2010/main" val="8693070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B31629-F365-49C0-A4EC-CCC81691B1E0}" type="slidenum">
              <a:rPr lang="en-US" smtClean="0"/>
              <a:t>47</a:t>
            </a:fld>
            <a:endParaRPr lang="en-US" dirty="0"/>
          </a:p>
        </p:txBody>
      </p:sp>
    </p:spTree>
    <p:extLst>
      <p:ext uri="{BB962C8B-B14F-4D97-AF65-F5344CB8AC3E}">
        <p14:creationId xmlns:p14="http://schemas.microsoft.com/office/powerpoint/2010/main" val="72147731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B31629-F365-49C0-A4EC-CCC81691B1E0}" type="slidenum">
              <a:rPr lang="en-US" smtClean="0"/>
              <a:t>48</a:t>
            </a:fld>
            <a:endParaRPr lang="en-US" dirty="0"/>
          </a:p>
        </p:txBody>
      </p:sp>
    </p:spTree>
    <p:extLst>
      <p:ext uri="{BB962C8B-B14F-4D97-AF65-F5344CB8AC3E}">
        <p14:creationId xmlns:p14="http://schemas.microsoft.com/office/powerpoint/2010/main" val="136569346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a:ln/>
        </p:spPr>
      </p:sp>
      <p:sp>
        <p:nvSpPr>
          <p:cNvPr id="144387" name="Notes Placeholder 2"/>
          <p:cNvSpPr>
            <a:spLocks noGrp="1"/>
          </p:cNvSpPr>
          <p:nvPr>
            <p:ph type="body" idx="1"/>
          </p:nvPr>
        </p:nvSpPr>
        <p:spPr>
          <a:noFill/>
        </p:spPr>
        <p:txBody>
          <a:bodyPr/>
          <a:lstStyle/>
          <a:p>
            <a:endParaRPr lang="en-US" altLang="en-US" dirty="0">
              <a:latin typeface="Arial" panose="020B0604020202020204" pitchFamily="34" charset="0"/>
            </a:endParaRPr>
          </a:p>
        </p:txBody>
      </p:sp>
      <p:sp>
        <p:nvSpPr>
          <p:cNvPr id="4" name="Slide Number Placeholder 3"/>
          <p:cNvSpPr>
            <a:spLocks noGrp="1"/>
          </p:cNvSpPr>
          <p:nvPr>
            <p:ph type="sldNum" sz="quarter" idx="5"/>
          </p:nvPr>
        </p:nvSpPr>
        <p:spPr/>
        <p:txBody>
          <a:bodyPr/>
          <a:lstStyle>
            <a:lvl1pPr defTabSz="904779" eaLnBrk="0" hangingPunct="0">
              <a:defRPr>
                <a:solidFill>
                  <a:schemeClr val="tx1"/>
                </a:solidFill>
                <a:latin typeface="Garamond" panose="02020404030301010803" pitchFamily="18" charset="0"/>
                <a:cs typeface="Arial" panose="020B0604020202020204" pitchFamily="34" charset="0"/>
              </a:defRPr>
            </a:lvl1pPr>
            <a:lvl2pPr marL="742872" indent="-285720" defTabSz="904779" eaLnBrk="0" hangingPunct="0">
              <a:defRPr>
                <a:solidFill>
                  <a:schemeClr val="tx1"/>
                </a:solidFill>
                <a:latin typeface="Garamond" panose="02020404030301010803" pitchFamily="18" charset="0"/>
                <a:cs typeface="Arial" panose="020B0604020202020204" pitchFamily="34" charset="0"/>
              </a:defRPr>
            </a:lvl2pPr>
            <a:lvl3pPr marL="1142880" indent="-228576" defTabSz="904779" eaLnBrk="0" hangingPunct="0">
              <a:defRPr>
                <a:solidFill>
                  <a:schemeClr val="tx1"/>
                </a:solidFill>
                <a:latin typeface="Garamond" panose="02020404030301010803" pitchFamily="18" charset="0"/>
                <a:cs typeface="Arial" panose="020B0604020202020204" pitchFamily="34" charset="0"/>
              </a:defRPr>
            </a:lvl3pPr>
            <a:lvl4pPr marL="1600032" indent="-228576" defTabSz="904779" eaLnBrk="0" hangingPunct="0">
              <a:defRPr>
                <a:solidFill>
                  <a:schemeClr val="tx1"/>
                </a:solidFill>
                <a:latin typeface="Garamond" panose="02020404030301010803" pitchFamily="18" charset="0"/>
                <a:cs typeface="Arial" panose="020B0604020202020204" pitchFamily="34" charset="0"/>
              </a:defRPr>
            </a:lvl4pPr>
            <a:lvl5pPr marL="2057183" indent="-228576" defTabSz="904779" eaLnBrk="0" hangingPunct="0">
              <a:defRPr>
                <a:solidFill>
                  <a:schemeClr val="tx1"/>
                </a:solidFill>
                <a:latin typeface="Garamond" panose="02020404030301010803" pitchFamily="18" charset="0"/>
                <a:cs typeface="Arial" panose="020B0604020202020204" pitchFamily="34" charset="0"/>
              </a:defRPr>
            </a:lvl5pPr>
            <a:lvl6pPr marL="2514335" indent="-228576" defTabSz="904779"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487" indent="-228576" defTabSz="904779"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8638" indent="-228576" defTabSz="904779"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5790" indent="-228576" defTabSz="904779"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eaLnBrk="1" hangingPunct="1"/>
            <a:fld id="{E53837F7-E5CE-413D-9891-78C3560CDEAA}" type="slidenum">
              <a:rPr lang="en-US" altLang="en-US">
                <a:latin typeface="Arial" panose="020B0604020202020204" pitchFamily="34" charset="0"/>
              </a:rPr>
              <a:pPr eaLnBrk="1" hangingPunct="1"/>
              <a:t>49</a:t>
            </a:fld>
            <a:endParaRPr lang="en-US" altLang="en-US" dirty="0">
              <a:latin typeface="Arial" panose="020B0604020202020204" pitchFamily="34" charset="0"/>
            </a:endParaRPr>
          </a:p>
        </p:txBody>
      </p:sp>
    </p:spTree>
    <p:extLst>
      <p:ext uri="{BB962C8B-B14F-4D97-AF65-F5344CB8AC3E}">
        <p14:creationId xmlns:p14="http://schemas.microsoft.com/office/powerpoint/2010/main" val="416021019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B31629-F365-49C0-A4EC-CCC81691B1E0}" type="slidenum">
              <a:rPr lang="en-US" smtClean="0"/>
              <a:t>50</a:t>
            </a:fld>
            <a:endParaRPr lang="en-US" dirty="0"/>
          </a:p>
        </p:txBody>
      </p:sp>
    </p:spTree>
    <p:extLst>
      <p:ext uri="{BB962C8B-B14F-4D97-AF65-F5344CB8AC3E}">
        <p14:creationId xmlns:p14="http://schemas.microsoft.com/office/powerpoint/2010/main" val="362722141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B31629-F365-49C0-A4EC-CCC81691B1E0}" type="slidenum">
              <a:rPr lang="en-US" smtClean="0"/>
              <a:t>51</a:t>
            </a:fld>
            <a:endParaRPr lang="en-US" dirty="0"/>
          </a:p>
        </p:txBody>
      </p:sp>
    </p:spTree>
    <p:extLst>
      <p:ext uri="{BB962C8B-B14F-4D97-AF65-F5344CB8AC3E}">
        <p14:creationId xmlns:p14="http://schemas.microsoft.com/office/powerpoint/2010/main" val="1911979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B31629-F365-49C0-A4EC-CCC81691B1E0}" type="slidenum">
              <a:rPr lang="en-US" smtClean="0"/>
              <a:t>52</a:t>
            </a:fld>
            <a:endParaRPr lang="en-US" dirty="0"/>
          </a:p>
        </p:txBody>
      </p:sp>
    </p:spTree>
    <p:extLst>
      <p:ext uri="{BB962C8B-B14F-4D97-AF65-F5344CB8AC3E}">
        <p14:creationId xmlns:p14="http://schemas.microsoft.com/office/powerpoint/2010/main" val="153200883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B31629-F365-49C0-A4EC-CCC81691B1E0}" type="slidenum">
              <a:rPr lang="en-US" smtClean="0"/>
              <a:t>53</a:t>
            </a:fld>
            <a:endParaRPr lang="en-US" dirty="0"/>
          </a:p>
        </p:txBody>
      </p:sp>
    </p:spTree>
    <p:extLst>
      <p:ext uri="{BB962C8B-B14F-4D97-AF65-F5344CB8AC3E}">
        <p14:creationId xmlns:p14="http://schemas.microsoft.com/office/powerpoint/2010/main" val="77762323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B31629-F365-49C0-A4EC-CCC81691B1E0}" type="slidenum">
              <a:rPr lang="en-US" smtClean="0"/>
              <a:t>54</a:t>
            </a:fld>
            <a:endParaRPr lang="en-US" dirty="0"/>
          </a:p>
        </p:txBody>
      </p:sp>
    </p:spTree>
    <p:extLst>
      <p:ext uri="{BB962C8B-B14F-4D97-AF65-F5344CB8AC3E}">
        <p14:creationId xmlns:p14="http://schemas.microsoft.com/office/powerpoint/2010/main" val="27836765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B31629-F365-49C0-A4EC-CCC81691B1E0}" type="slidenum">
              <a:rPr lang="en-US" smtClean="0"/>
              <a:t>55</a:t>
            </a:fld>
            <a:endParaRPr lang="en-US" dirty="0"/>
          </a:p>
        </p:txBody>
      </p:sp>
    </p:spTree>
    <p:extLst>
      <p:ext uri="{BB962C8B-B14F-4D97-AF65-F5344CB8AC3E}">
        <p14:creationId xmlns:p14="http://schemas.microsoft.com/office/powerpoint/2010/main" val="34632098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B31629-F365-49C0-A4EC-CCC81691B1E0}" type="slidenum">
              <a:rPr lang="en-US" smtClean="0"/>
              <a:t>7</a:t>
            </a:fld>
            <a:endParaRPr lang="en-US" dirty="0"/>
          </a:p>
        </p:txBody>
      </p:sp>
    </p:spTree>
    <p:extLst>
      <p:ext uri="{BB962C8B-B14F-4D97-AF65-F5344CB8AC3E}">
        <p14:creationId xmlns:p14="http://schemas.microsoft.com/office/powerpoint/2010/main" val="180857601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4" name="Slide Number Placeholder 3"/>
          <p:cNvSpPr>
            <a:spLocks noGrp="1"/>
          </p:cNvSpPr>
          <p:nvPr>
            <p:ph type="sldNum" sz="quarter" idx="5"/>
          </p:nvPr>
        </p:nvSpPr>
        <p:spPr/>
        <p:txBody>
          <a:bodyPr/>
          <a:lstStyle/>
          <a:p>
            <a:fld id="{F5B31629-F365-49C0-A4EC-CCC81691B1E0}" type="slidenum">
              <a:rPr lang="en-US" smtClean="0"/>
              <a:t>56</a:t>
            </a:fld>
            <a:endParaRPr lang="en-US" dirty="0"/>
          </a:p>
        </p:txBody>
      </p:sp>
    </p:spTree>
    <p:extLst>
      <p:ext uri="{BB962C8B-B14F-4D97-AF65-F5344CB8AC3E}">
        <p14:creationId xmlns:p14="http://schemas.microsoft.com/office/powerpoint/2010/main" val="292599641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B31629-F365-49C0-A4EC-CCC81691B1E0}" type="slidenum">
              <a:rPr lang="en-US" smtClean="0"/>
              <a:t>57</a:t>
            </a:fld>
            <a:endParaRPr lang="en-US" dirty="0"/>
          </a:p>
        </p:txBody>
      </p:sp>
    </p:spTree>
    <p:extLst>
      <p:ext uri="{BB962C8B-B14F-4D97-AF65-F5344CB8AC3E}">
        <p14:creationId xmlns:p14="http://schemas.microsoft.com/office/powerpoint/2010/main" val="52303535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B31629-F365-49C0-A4EC-CCC81691B1E0}" type="slidenum">
              <a:rPr lang="en-US" smtClean="0"/>
              <a:t>58</a:t>
            </a:fld>
            <a:endParaRPr lang="en-US" dirty="0"/>
          </a:p>
        </p:txBody>
      </p:sp>
    </p:spTree>
    <p:extLst>
      <p:ext uri="{BB962C8B-B14F-4D97-AF65-F5344CB8AC3E}">
        <p14:creationId xmlns:p14="http://schemas.microsoft.com/office/powerpoint/2010/main" val="359694535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B31629-F365-49C0-A4EC-CCC81691B1E0}" type="slidenum">
              <a:rPr lang="en-US" smtClean="0"/>
              <a:t>59</a:t>
            </a:fld>
            <a:endParaRPr lang="en-US" dirty="0"/>
          </a:p>
        </p:txBody>
      </p:sp>
    </p:spTree>
    <p:extLst>
      <p:ext uri="{BB962C8B-B14F-4D97-AF65-F5344CB8AC3E}">
        <p14:creationId xmlns:p14="http://schemas.microsoft.com/office/powerpoint/2010/main" val="6801355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B31629-F365-49C0-A4EC-CCC81691B1E0}" type="slidenum">
              <a:rPr lang="en-US" smtClean="0"/>
              <a:t>60</a:t>
            </a:fld>
            <a:endParaRPr lang="en-US" dirty="0"/>
          </a:p>
        </p:txBody>
      </p:sp>
    </p:spTree>
    <p:extLst>
      <p:ext uri="{BB962C8B-B14F-4D97-AF65-F5344CB8AC3E}">
        <p14:creationId xmlns:p14="http://schemas.microsoft.com/office/powerpoint/2010/main" val="358912702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B31629-F365-49C0-A4EC-CCC81691B1E0}" type="slidenum">
              <a:rPr lang="en-US" smtClean="0"/>
              <a:t>61</a:t>
            </a:fld>
            <a:endParaRPr lang="en-US" dirty="0"/>
          </a:p>
        </p:txBody>
      </p:sp>
    </p:spTree>
    <p:extLst>
      <p:ext uri="{BB962C8B-B14F-4D97-AF65-F5344CB8AC3E}">
        <p14:creationId xmlns:p14="http://schemas.microsoft.com/office/powerpoint/2010/main" val="235313167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B31629-F365-49C0-A4EC-CCC81691B1E0}" type="slidenum">
              <a:rPr lang="en-US" smtClean="0"/>
              <a:t>62</a:t>
            </a:fld>
            <a:endParaRPr lang="en-US" dirty="0"/>
          </a:p>
        </p:txBody>
      </p:sp>
    </p:spTree>
    <p:extLst>
      <p:ext uri="{BB962C8B-B14F-4D97-AF65-F5344CB8AC3E}">
        <p14:creationId xmlns:p14="http://schemas.microsoft.com/office/powerpoint/2010/main" val="210465254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B31629-F365-49C0-A4EC-CCC81691B1E0}" type="slidenum">
              <a:rPr lang="en-US" smtClean="0"/>
              <a:t>64</a:t>
            </a:fld>
            <a:endParaRPr lang="en-US" dirty="0"/>
          </a:p>
        </p:txBody>
      </p:sp>
    </p:spTree>
    <p:extLst>
      <p:ext uri="{BB962C8B-B14F-4D97-AF65-F5344CB8AC3E}">
        <p14:creationId xmlns:p14="http://schemas.microsoft.com/office/powerpoint/2010/main" val="388458325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B31629-F365-49C0-A4EC-CCC81691B1E0}" type="slidenum">
              <a:rPr lang="en-US" smtClean="0"/>
              <a:t>65</a:t>
            </a:fld>
            <a:endParaRPr lang="en-US" dirty="0"/>
          </a:p>
        </p:txBody>
      </p:sp>
    </p:spTree>
    <p:extLst>
      <p:ext uri="{BB962C8B-B14F-4D97-AF65-F5344CB8AC3E}">
        <p14:creationId xmlns:p14="http://schemas.microsoft.com/office/powerpoint/2010/main" val="286066250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B31629-F365-49C0-A4EC-CCC81691B1E0}" type="slidenum">
              <a:rPr lang="en-US" smtClean="0"/>
              <a:t>66</a:t>
            </a:fld>
            <a:endParaRPr lang="en-US" dirty="0"/>
          </a:p>
        </p:txBody>
      </p:sp>
    </p:spTree>
    <p:extLst>
      <p:ext uri="{BB962C8B-B14F-4D97-AF65-F5344CB8AC3E}">
        <p14:creationId xmlns:p14="http://schemas.microsoft.com/office/powerpoint/2010/main" val="14166108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B31629-F365-49C0-A4EC-CCC81691B1E0}" type="slidenum">
              <a:rPr lang="en-US" smtClean="0"/>
              <a:t>8</a:t>
            </a:fld>
            <a:endParaRPr lang="en-US" dirty="0"/>
          </a:p>
        </p:txBody>
      </p:sp>
    </p:spTree>
    <p:extLst>
      <p:ext uri="{BB962C8B-B14F-4D97-AF65-F5344CB8AC3E}">
        <p14:creationId xmlns:p14="http://schemas.microsoft.com/office/powerpoint/2010/main" val="282161806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B31629-F365-49C0-A4EC-CCC81691B1E0}" type="slidenum">
              <a:rPr lang="en-US" smtClean="0"/>
              <a:t>67</a:t>
            </a:fld>
            <a:endParaRPr lang="en-US" dirty="0"/>
          </a:p>
        </p:txBody>
      </p:sp>
    </p:spTree>
    <p:extLst>
      <p:ext uri="{BB962C8B-B14F-4D97-AF65-F5344CB8AC3E}">
        <p14:creationId xmlns:p14="http://schemas.microsoft.com/office/powerpoint/2010/main" val="416161524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B31629-F365-49C0-A4EC-CCC81691B1E0}" type="slidenum">
              <a:rPr lang="en-US" smtClean="0"/>
              <a:t>68</a:t>
            </a:fld>
            <a:endParaRPr lang="en-US" dirty="0"/>
          </a:p>
        </p:txBody>
      </p:sp>
    </p:spTree>
    <p:extLst>
      <p:ext uri="{BB962C8B-B14F-4D97-AF65-F5344CB8AC3E}">
        <p14:creationId xmlns:p14="http://schemas.microsoft.com/office/powerpoint/2010/main" val="120370178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B31629-F365-49C0-A4EC-CCC81691B1E0}" type="slidenum">
              <a:rPr lang="en-US" smtClean="0"/>
              <a:t>70</a:t>
            </a:fld>
            <a:endParaRPr lang="en-US" dirty="0"/>
          </a:p>
        </p:txBody>
      </p:sp>
    </p:spTree>
    <p:extLst>
      <p:ext uri="{BB962C8B-B14F-4D97-AF65-F5344CB8AC3E}">
        <p14:creationId xmlns:p14="http://schemas.microsoft.com/office/powerpoint/2010/main" val="199260701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B31629-F365-49C0-A4EC-CCC81691B1E0}" type="slidenum">
              <a:rPr lang="en-US" smtClean="0"/>
              <a:t>71</a:t>
            </a:fld>
            <a:endParaRPr lang="en-US" dirty="0"/>
          </a:p>
        </p:txBody>
      </p:sp>
    </p:spTree>
    <p:extLst>
      <p:ext uri="{BB962C8B-B14F-4D97-AF65-F5344CB8AC3E}">
        <p14:creationId xmlns:p14="http://schemas.microsoft.com/office/powerpoint/2010/main" val="335594373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B31629-F365-49C0-A4EC-CCC81691B1E0}" type="slidenum">
              <a:rPr lang="en-US" smtClean="0"/>
              <a:t>72</a:t>
            </a:fld>
            <a:endParaRPr lang="en-US" dirty="0"/>
          </a:p>
        </p:txBody>
      </p:sp>
    </p:spTree>
    <p:extLst>
      <p:ext uri="{BB962C8B-B14F-4D97-AF65-F5344CB8AC3E}">
        <p14:creationId xmlns:p14="http://schemas.microsoft.com/office/powerpoint/2010/main" val="88924950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B31629-F365-49C0-A4EC-CCC81691B1E0}" type="slidenum">
              <a:rPr lang="en-US" smtClean="0"/>
              <a:t>73</a:t>
            </a:fld>
            <a:endParaRPr lang="en-US" dirty="0"/>
          </a:p>
        </p:txBody>
      </p:sp>
    </p:spTree>
    <p:extLst>
      <p:ext uri="{BB962C8B-B14F-4D97-AF65-F5344CB8AC3E}">
        <p14:creationId xmlns:p14="http://schemas.microsoft.com/office/powerpoint/2010/main" val="107500585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B31629-F365-49C0-A4EC-CCC81691B1E0}" type="slidenum">
              <a:rPr lang="en-US" smtClean="0"/>
              <a:t>74</a:t>
            </a:fld>
            <a:endParaRPr lang="en-US" dirty="0"/>
          </a:p>
        </p:txBody>
      </p:sp>
    </p:spTree>
    <p:extLst>
      <p:ext uri="{BB962C8B-B14F-4D97-AF65-F5344CB8AC3E}">
        <p14:creationId xmlns:p14="http://schemas.microsoft.com/office/powerpoint/2010/main" val="52484327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B31629-F365-49C0-A4EC-CCC81691B1E0}" type="slidenum">
              <a:rPr lang="en-US" smtClean="0"/>
              <a:t>75</a:t>
            </a:fld>
            <a:endParaRPr lang="en-US" dirty="0"/>
          </a:p>
        </p:txBody>
      </p:sp>
    </p:spTree>
    <p:extLst>
      <p:ext uri="{BB962C8B-B14F-4D97-AF65-F5344CB8AC3E}">
        <p14:creationId xmlns:p14="http://schemas.microsoft.com/office/powerpoint/2010/main" val="205992463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B31629-F365-49C0-A4EC-CCC81691B1E0}" type="slidenum">
              <a:rPr lang="en-US" smtClean="0"/>
              <a:t>76</a:t>
            </a:fld>
            <a:endParaRPr lang="en-US" dirty="0"/>
          </a:p>
        </p:txBody>
      </p:sp>
    </p:spTree>
    <p:extLst>
      <p:ext uri="{BB962C8B-B14F-4D97-AF65-F5344CB8AC3E}">
        <p14:creationId xmlns:p14="http://schemas.microsoft.com/office/powerpoint/2010/main" val="279506910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B31629-F365-49C0-A4EC-CCC81691B1E0}" type="slidenum">
              <a:rPr lang="en-US" smtClean="0"/>
              <a:t>78</a:t>
            </a:fld>
            <a:endParaRPr lang="en-US" dirty="0"/>
          </a:p>
        </p:txBody>
      </p:sp>
    </p:spTree>
    <p:extLst>
      <p:ext uri="{BB962C8B-B14F-4D97-AF65-F5344CB8AC3E}">
        <p14:creationId xmlns:p14="http://schemas.microsoft.com/office/powerpoint/2010/main" val="585160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B31629-F365-49C0-A4EC-CCC81691B1E0}" type="slidenum">
              <a:rPr lang="en-US" smtClean="0"/>
              <a:t>9</a:t>
            </a:fld>
            <a:endParaRPr lang="en-US" dirty="0"/>
          </a:p>
        </p:txBody>
      </p:sp>
    </p:spTree>
    <p:extLst>
      <p:ext uri="{BB962C8B-B14F-4D97-AF65-F5344CB8AC3E}">
        <p14:creationId xmlns:p14="http://schemas.microsoft.com/office/powerpoint/2010/main" val="378542654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B31629-F365-49C0-A4EC-CCC81691B1E0}" type="slidenum">
              <a:rPr lang="en-US" smtClean="0"/>
              <a:t>80</a:t>
            </a:fld>
            <a:endParaRPr lang="en-US" dirty="0"/>
          </a:p>
        </p:txBody>
      </p:sp>
    </p:spTree>
    <p:extLst>
      <p:ext uri="{BB962C8B-B14F-4D97-AF65-F5344CB8AC3E}">
        <p14:creationId xmlns:p14="http://schemas.microsoft.com/office/powerpoint/2010/main" val="50450891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B31629-F365-49C0-A4EC-CCC81691B1E0}" type="slidenum">
              <a:rPr lang="en-US" smtClean="0"/>
              <a:t>83</a:t>
            </a:fld>
            <a:endParaRPr lang="en-US" dirty="0"/>
          </a:p>
        </p:txBody>
      </p:sp>
    </p:spTree>
    <p:extLst>
      <p:ext uri="{BB962C8B-B14F-4D97-AF65-F5344CB8AC3E}">
        <p14:creationId xmlns:p14="http://schemas.microsoft.com/office/powerpoint/2010/main" val="365215704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B31629-F365-49C0-A4EC-CCC81691B1E0}" type="slidenum">
              <a:rPr lang="en-US" smtClean="0"/>
              <a:t>84</a:t>
            </a:fld>
            <a:endParaRPr lang="en-US" dirty="0"/>
          </a:p>
        </p:txBody>
      </p:sp>
    </p:spTree>
    <p:extLst>
      <p:ext uri="{BB962C8B-B14F-4D97-AF65-F5344CB8AC3E}">
        <p14:creationId xmlns:p14="http://schemas.microsoft.com/office/powerpoint/2010/main" val="30055633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B31629-F365-49C0-A4EC-CCC81691B1E0}" type="slidenum">
              <a:rPr lang="en-US" smtClean="0"/>
              <a:t>85</a:t>
            </a:fld>
            <a:endParaRPr lang="en-US" dirty="0"/>
          </a:p>
        </p:txBody>
      </p:sp>
    </p:spTree>
    <p:extLst>
      <p:ext uri="{BB962C8B-B14F-4D97-AF65-F5344CB8AC3E}">
        <p14:creationId xmlns:p14="http://schemas.microsoft.com/office/powerpoint/2010/main" val="370893719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B31629-F365-49C0-A4EC-CCC81691B1E0}" type="slidenum">
              <a:rPr lang="en-US" smtClean="0"/>
              <a:t>92</a:t>
            </a:fld>
            <a:endParaRPr lang="en-US" dirty="0"/>
          </a:p>
        </p:txBody>
      </p:sp>
    </p:spTree>
    <p:extLst>
      <p:ext uri="{BB962C8B-B14F-4D97-AF65-F5344CB8AC3E}">
        <p14:creationId xmlns:p14="http://schemas.microsoft.com/office/powerpoint/2010/main" val="112502083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5B31629-F365-49C0-A4EC-CCC81691B1E0}" type="slidenum">
              <a:rPr lang="en-US" smtClean="0"/>
              <a:t>93</a:t>
            </a:fld>
            <a:endParaRPr lang="en-US" dirty="0"/>
          </a:p>
        </p:txBody>
      </p:sp>
    </p:spTree>
    <p:extLst>
      <p:ext uri="{BB962C8B-B14F-4D97-AF65-F5344CB8AC3E}">
        <p14:creationId xmlns:p14="http://schemas.microsoft.com/office/powerpoint/2010/main" val="14717819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5B31629-F365-49C0-A4EC-CCC81691B1E0}" type="slidenum">
              <a:rPr lang="en-US" smtClean="0"/>
              <a:t>95</a:t>
            </a:fld>
            <a:endParaRPr lang="en-US" dirty="0"/>
          </a:p>
        </p:txBody>
      </p:sp>
    </p:spTree>
    <p:extLst>
      <p:ext uri="{BB962C8B-B14F-4D97-AF65-F5344CB8AC3E}">
        <p14:creationId xmlns:p14="http://schemas.microsoft.com/office/powerpoint/2010/main" val="359244562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5B31629-F365-49C0-A4EC-CCC81691B1E0}" type="slidenum">
              <a:rPr lang="en-US" smtClean="0"/>
              <a:t>96</a:t>
            </a:fld>
            <a:endParaRPr lang="en-US" dirty="0"/>
          </a:p>
        </p:txBody>
      </p:sp>
    </p:spTree>
    <p:extLst>
      <p:ext uri="{BB962C8B-B14F-4D97-AF65-F5344CB8AC3E}">
        <p14:creationId xmlns:p14="http://schemas.microsoft.com/office/powerpoint/2010/main" val="318955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B31629-F365-49C0-A4EC-CCC81691B1E0}" type="slidenum">
              <a:rPr lang="en-US" smtClean="0"/>
              <a:t>97</a:t>
            </a:fld>
            <a:endParaRPr lang="en-US" dirty="0"/>
          </a:p>
        </p:txBody>
      </p:sp>
    </p:spTree>
    <p:extLst>
      <p:ext uri="{BB962C8B-B14F-4D97-AF65-F5344CB8AC3E}">
        <p14:creationId xmlns:p14="http://schemas.microsoft.com/office/powerpoint/2010/main" val="209197611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a:ln/>
        </p:spPr>
      </p:sp>
      <p:sp>
        <p:nvSpPr>
          <p:cNvPr id="137219" name="Notes Placeholder 2"/>
          <p:cNvSpPr>
            <a:spLocks noGrp="1"/>
          </p:cNvSpPr>
          <p:nvPr>
            <p:ph type="body" idx="1"/>
          </p:nvPr>
        </p:nvSpPr>
        <p:spPr>
          <a:noFill/>
        </p:spPr>
        <p:txBody>
          <a:bodyPr/>
          <a:lstStyle/>
          <a:p>
            <a:endParaRPr lang="en-US" altLang="en-US" dirty="0">
              <a:latin typeface="Arial" panose="020B0604020202020204" pitchFamily="34" charset="0"/>
            </a:endParaRPr>
          </a:p>
        </p:txBody>
      </p:sp>
      <p:sp>
        <p:nvSpPr>
          <p:cNvPr id="137220" name="Slide Number Placeholder 3"/>
          <p:cNvSpPr>
            <a:spLocks noGrp="1"/>
          </p:cNvSpPr>
          <p:nvPr>
            <p:ph type="sldNum" sz="quarter" idx="5"/>
          </p:nvPr>
        </p:nvSpPr>
        <p:spPr>
          <a:noFill/>
        </p:spPr>
        <p:txBody>
          <a:bodyPr/>
          <a:lstStyle>
            <a:lvl1pPr defTabSz="911129">
              <a:spcBef>
                <a:spcPct val="30000"/>
              </a:spcBef>
              <a:defRPr sz="1200">
                <a:solidFill>
                  <a:schemeClr val="tx1"/>
                </a:solidFill>
                <a:latin typeface="Arial" panose="020B0604020202020204" pitchFamily="34" charset="0"/>
              </a:defRPr>
            </a:lvl1pPr>
            <a:lvl2pPr marL="742872" indent="-285720" defTabSz="911129">
              <a:spcBef>
                <a:spcPct val="30000"/>
              </a:spcBef>
              <a:defRPr sz="1200">
                <a:solidFill>
                  <a:schemeClr val="tx1"/>
                </a:solidFill>
                <a:latin typeface="Arial" panose="020B0604020202020204" pitchFamily="34" charset="0"/>
              </a:defRPr>
            </a:lvl2pPr>
            <a:lvl3pPr marL="1142880" indent="-228576" defTabSz="911129">
              <a:spcBef>
                <a:spcPct val="30000"/>
              </a:spcBef>
              <a:defRPr sz="1200">
                <a:solidFill>
                  <a:schemeClr val="tx1"/>
                </a:solidFill>
                <a:latin typeface="Arial" panose="020B0604020202020204" pitchFamily="34" charset="0"/>
              </a:defRPr>
            </a:lvl3pPr>
            <a:lvl4pPr marL="1600032" indent="-228576" defTabSz="911129">
              <a:spcBef>
                <a:spcPct val="30000"/>
              </a:spcBef>
              <a:defRPr sz="1200">
                <a:solidFill>
                  <a:schemeClr val="tx1"/>
                </a:solidFill>
                <a:latin typeface="Arial" panose="020B0604020202020204" pitchFamily="34" charset="0"/>
              </a:defRPr>
            </a:lvl4pPr>
            <a:lvl5pPr marL="2057183" indent="-228576" defTabSz="911129">
              <a:spcBef>
                <a:spcPct val="30000"/>
              </a:spcBef>
              <a:defRPr sz="1200">
                <a:solidFill>
                  <a:schemeClr val="tx1"/>
                </a:solidFill>
                <a:latin typeface="Arial" panose="020B0604020202020204" pitchFamily="34" charset="0"/>
              </a:defRPr>
            </a:lvl5pPr>
            <a:lvl6pPr marL="2514335" indent="-228576" defTabSz="911129" eaLnBrk="0" fontAlgn="base" hangingPunct="0">
              <a:spcBef>
                <a:spcPct val="30000"/>
              </a:spcBef>
              <a:spcAft>
                <a:spcPct val="0"/>
              </a:spcAft>
              <a:defRPr sz="1200">
                <a:solidFill>
                  <a:schemeClr val="tx1"/>
                </a:solidFill>
                <a:latin typeface="Arial" panose="020B0604020202020204" pitchFamily="34" charset="0"/>
              </a:defRPr>
            </a:lvl6pPr>
            <a:lvl7pPr marL="2971487" indent="-228576" defTabSz="911129" eaLnBrk="0" fontAlgn="base" hangingPunct="0">
              <a:spcBef>
                <a:spcPct val="30000"/>
              </a:spcBef>
              <a:spcAft>
                <a:spcPct val="0"/>
              </a:spcAft>
              <a:defRPr sz="1200">
                <a:solidFill>
                  <a:schemeClr val="tx1"/>
                </a:solidFill>
                <a:latin typeface="Arial" panose="020B0604020202020204" pitchFamily="34" charset="0"/>
              </a:defRPr>
            </a:lvl7pPr>
            <a:lvl8pPr marL="3428638" indent="-228576" defTabSz="911129" eaLnBrk="0" fontAlgn="base" hangingPunct="0">
              <a:spcBef>
                <a:spcPct val="30000"/>
              </a:spcBef>
              <a:spcAft>
                <a:spcPct val="0"/>
              </a:spcAft>
              <a:defRPr sz="1200">
                <a:solidFill>
                  <a:schemeClr val="tx1"/>
                </a:solidFill>
                <a:latin typeface="Arial" panose="020B0604020202020204" pitchFamily="34" charset="0"/>
              </a:defRPr>
            </a:lvl8pPr>
            <a:lvl9pPr marL="3885790" indent="-228576" defTabSz="911129"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F6D334B-5ABD-4C73-B584-1DE07A6D5FB5}" type="slidenum">
              <a:rPr lang="en-US" altLang="en-US"/>
              <a:pPr>
                <a:spcBef>
                  <a:spcPct val="0"/>
                </a:spcBef>
              </a:pPr>
              <a:t>98</a:t>
            </a:fld>
            <a:endParaRPr lang="en-US" altLang="en-US" dirty="0"/>
          </a:p>
        </p:txBody>
      </p:sp>
    </p:spTree>
    <p:extLst>
      <p:ext uri="{BB962C8B-B14F-4D97-AF65-F5344CB8AC3E}">
        <p14:creationId xmlns:p14="http://schemas.microsoft.com/office/powerpoint/2010/main" val="9586052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B31629-F365-49C0-A4EC-CCC81691B1E0}" type="slidenum">
              <a:rPr lang="en-US" smtClean="0"/>
              <a:t>11</a:t>
            </a:fld>
            <a:endParaRPr lang="en-US" dirty="0"/>
          </a:p>
        </p:txBody>
      </p:sp>
    </p:spTree>
    <p:extLst>
      <p:ext uri="{BB962C8B-B14F-4D97-AF65-F5344CB8AC3E}">
        <p14:creationId xmlns:p14="http://schemas.microsoft.com/office/powerpoint/2010/main" val="81402494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Slide Image Placeholder 1"/>
          <p:cNvSpPr>
            <a:spLocks noGrp="1" noRot="1" noChangeAspect="1" noTextEdit="1"/>
          </p:cNvSpPr>
          <p:nvPr>
            <p:ph type="sldImg"/>
          </p:nvPr>
        </p:nvSpPr>
        <p:spPr>
          <a:ln/>
        </p:spPr>
      </p:sp>
      <p:sp>
        <p:nvSpPr>
          <p:cNvPr id="185347" name="Notes Placeholder 2"/>
          <p:cNvSpPr>
            <a:spLocks noGrp="1"/>
          </p:cNvSpPr>
          <p:nvPr>
            <p:ph type="body" idx="1"/>
          </p:nvPr>
        </p:nvSpPr>
        <p:spPr>
          <a:noFill/>
        </p:spPr>
        <p:txBody>
          <a:bodyPr/>
          <a:lstStyle/>
          <a:p>
            <a:endParaRPr lang="en-US" altLang="en-US" dirty="0">
              <a:latin typeface="Arial" panose="020B0604020202020204" pitchFamily="34" charset="0"/>
            </a:endParaRPr>
          </a:p>
        </p:txBody>
      </p:sp>
      <p:sp>
        <p:nvSpPr>
          <p:cNvPr id="4" name="Slide Number Placeholder 3"/>
          <p:cNvSpPr>
            <a:spLocks noGrp="1"/>
          </p:cNvSpPr>
          <p:nvPr>
            <p:ph type="sldNum" sz="quarter" idx="5"/>
          </p:nvPr>
        </p:nvSpPr>
        <p:spPr/>
        <p:txBody>
          <a:bodyPr/>
          <a:lstStyle>
            <a:lvl1pPr defTabSz="904779" eaLnBrk="0" hangingPunct="0">
              <a:defRPr>
                <a:solidFill>
                  <a:schemeClr val="tx1"/>
                </a:solidFill>
                <a:latin typeface="Garamond" panose="02020404030301010803" pitchFamily="18" charset="0"/>
                <a:cs typeface="Arial" panose="020B0604020202020204" pitchFamily="34" charset="0"/>
              </a:defRPr>
            </a:lvl1pPr>
            <a:lvl2pPr marL="742872" indent="-285720" defTabSz="904779" eaLnBrk="0" hangingPunct="0">
              <a:defRPr>
                <a:solidFill>
                  <a:schemeClr val="tx1"/>
                </a:solidFill>
                <a:latin typeface="Garamond" panose="02020404030301010803" pitchFamily="18" charset="0"/>
                <a:cs typeface="Arial" panose="020B0604020202020204" pitchFamily="34" charset="0"/>
              </a:defRPr>
            </a:lvl2pPr>
            <a:lvl3pPr marL="1142880" indent="-228576" defTabSz="904779" eaLnBrk="0" hangingPunct="0">
              <a:defRPr>
                <a:solidFill>
                  <a:schemeClr val="tx1"/>
                </a:solidFill>
                <a:latin typeface="Garamond" panose="02020404030301010803" pitchFamily="18" charset="0"/>
                <a:cs typeface="Arial" panose="020B0604020202020204" pitchFamily="34" charset="0"/>
              </a:defRPr>
            </a:lvl3pPr>
            <a:lvl4pPr marL="1600032" indent="-228576" defTabSz="904779" eaLnBrk="0" hangingPunct="0">
              <a:defRPr>
                <a:solidFill>
                  <a:schemeClr val="tx1"/>
                </a:solidFill>
                <a:latin typeface="Garamond" panose="02020404030301010803" pitchFamily="18" charset="0"/>
                <a:cs typeface="Arial" panose="020B0604020202020204" pitchFamily="34" charset="0"/>
              </a:defRPr>
            </a:lvl4pPr>
            <a:lvl5pPr marL="2057183" indent="-228576" defTabSz="904779" eaLnBrk="0" hangingPunct="0">
              <a:defRPr>
                <a:solidFill>
                  <a:schemeClr val="tx1"/>
                </a:solidFill>
                <a:latin typeface="Garamond" panose="02020404030301010803" pitchFamily="18" charset="0"/>
                <a:cs typeface="Arial" panose="020B0604020202020204" pitchFamily="34" charset="0"/>
              </a:defRPr>
            </a:lvl5pPr>
            <a:lvl6pPr marL="2514335" indent="-228576" defTabSz="904779"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487" indent="-228576" defTabSz="904779"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8638" indent="-228576" defTabSz="904779"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5790" indent="-228576" defTabSz="904779"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eaLnBrk="1" hangingPunct="1"/>
            <a:fld id="{0DFBF865-59A5-4295-A228-D847862222D5}" type="slidenum">
              <a:rPr lang="en-US" altLang="en-US">
                <a:latin typeface="Arial" panose="020B0604020202020204" pitchFamily="34" charset="0"/>
              </a:rPr>
              <a:pPr eaLnBrk="1" hangingPunct="1"/>
              <a:t>99</a:t>
            </a:fld>
            <a:endParaRPr lang="en-US" altLang="en-US" dirty="0">
              <a:latin typeface="Arial" panose="020B0604020202020204" pitchFamily="34" charset="0"/>
            </a:endParaRPr>
          </a:p>
        </p:txBody>
      </p:sp>
    </p:spTree>
    <p:extLst>
      <p:ext uri="{BB962C8B-B14F-4D97-AF65-F5344CB8AC3E}">
        <p14:creationId xmlns:p14="http://schemas.microsoft.com/office/powerpoint/2010/main" val="18628703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B31629-F365-49C0-A4EC-CCC81691B1E0}" type="slidenum">
              <a:rPr lang="en-US" smtClean="0"/>
              <a:t>12</a:t>
            </a:fld>
            <a:endParaRPr lang="en-US" dirty="0"/>
          </a:p>
        </p:txBody>
      </p:sp>
    </p:spTree>
    <p:extLst>
      <p:ext uri="{BB962C8B-B14F-4D97-AF65-F5344CB8AC3E}">
        <p14:creationId xmlns:p14="http://schemas.microsoft.com/office/powerpoint/2010/main" val="10096347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B31629-F365-49C0-A4EC-CCC81691B1E0}" type="slidenum">
              <a:rPr lang="en-US" smtClean="0"/>
              <a:t>13</a:t>
            </a:fld>
            <a:endParaRPr lang="en-US" dirty="0"/>
          </a:p>
        </p:txBody>
      </p:sp>
    </p:spTree>
    <p:extLst>
      <p:ext uri="{BB962C8B-B14F-4D97-AF65-F5344CB8AC3E}">
        <p14:creationId xmlns:p14="http://schemas.microsoft.com/office/powerpoint/2010/main" val="23378762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9" name="Picture 8"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4F7F09B6-EF5C-4DFB-8DDD-088E9EDB3AEB}" type="datetime1">
              <a:rPr lang="en-US" smtClean="0"/>
              <a:t>2/4/2022</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02111984F565}" type="slidenum">
              <a:rPr lang="en-US" smtClean="0"/>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056374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0CEB616-C0DE-4780-B3C3-FEE0F6FBFF21}" type="datetime1">
              <a:rPr lang="en-US" smtClean="0"/>
              <a:t>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1012809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10B71E5-0949-4C4F-8DB2-A36A295C2AD2}" type="datetime1">
              <a:rPr lang="en-US" smtClean="0"/>
              <a:t>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46870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45A6CED-D243-4188-A3B6-6926303222B1}" type="datetime1">
              <a:rPr lang="en-US" smtClean="0"/>
              <a:t>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917526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FCAC32D-620E-42BF-A22B-FC23EE7102E8}" type="datetime1">
              <a:rPr lang="en-US" smtClean="0"/>
              <a:t>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2494889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E101596-62CE-4542-A6FD-995CC525983E}" type="datetime1">
              <a:rPr lang="en-US" smtClean="0"/>
              <a:t>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405785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7DAB6BB-4999-4699-AE2B-E0B9CCCB6BA1}" type="datetime1">
              <a:rPr lang="en-US" smtClean="0"/>
              <a:t>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498131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1E0DB3-EA33-4655-B258-D65C7200C06D}" type="datetime1">
              <a:rPr lang="en-US" smtClean="0"/>
              <a:t>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293795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32BF486-2CD3-433D-BECF-8F10D7986E9E}" type="datetime1">
              <a:rPr lang="en-US" smtClean="0"/>
              <a:t>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994875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4A82B241-0EBF-4023-BB47-8EABDC9F76F4}" type="datetime1">
              <a:rPr lang="en-US" smtClean="0"/>
              <a:t>2/4/2022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fld id="{E00713AD-CE13-402E-AFF6-6E0B7847FFFD}" type="slidenum">
              <a:rPr lang="en-US" altLang="en-US"/>
              <a:pPr/>
              <a:t>‹#›</a:t>
            </a:fld>
            <a:endParaRPr lang="en-US" altLang="en-US" dirty="0"/>
          </a:p>
        </p:txBody>
      </p:sp>
    </p:spTree>
    <p:extLst>
      <p:ext uri="{BB962C8B-B14F-4D97-AF65-F5344CB8AC3E}">
        <p14:creationId xmlns:p14="http://schemas.microsoft.com/office/powerpoint/2010/main" val="2775407957"/>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7AFAC05-A73A-4C1A-9452-68B1BC266E32}" type="datetime1">
              <a:rPr lang="en-US" smtClean="0"/>
              <a:t>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992189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0DE79C5-8AC5-4F45-AD3F-CE9B1ABFD08F}" type="datetime1">
              <a:rPr lang="en-US" smtClean="0"/>
              <a:t>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004713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CBCDAB0-C40A-4902-A19E-04F941AB921A}" type="datetime1">
              <a:rPr lang="en-US" smtClean="0"/>
              <a:t>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2467327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0BF28E-25B9-40B2-AFA7-FBAB4FD5F0E4}" type="datetime1">
              <a:rPr lang="en-US" smtClean="0"/>
              <a:t>2/4/2022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634932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B569718-20B1-442E-A86C-6BC4A3A0322C}" type="datetime1">
              <a:rPr lang="en-US" smtClean="0"/>
              <a:t>2/4/2022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165021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6575C5-E13F-49CC-B684-B8F2FC2C858A}" type="datetime1">
              <a:rPr lang="en-US" smtClean="0"/>
              <a:t>2/4/2022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0994744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99DB0DE-8C9A-4910-AA48-D28A52856184}" type="datetime1">
              <a:rPr lang="en-US" smtClean="0"/>
              <a:t>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963631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CF3A89F-2702-40E7-9846-D304277870F4}" type="datetime1">
              <a:rPr lang="en-US" smtClean="0"/>
              <a:t>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4744829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2891225-45A1-4F0C-8D56-BCC5B6C6D690}" type="datetime1">
              <a:rPr lang="en-US" smtClean="0"/>
              <a:t>2/4/2022</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02111984F565}" type="slidenum">
              <a:rPr lang="en-US" smtClean="0"/>
              <a:t>‹#›</a:t>
            </a:fld>
            <a:endParaRPr lang="en-US" dirty="0"/>
          </a:p>
        </p:txBody>
      </p:sp>
    </p:spTree>
    <p:extLst>
      <p:ext uri="{BB962C8B-B14F-4D97-AF65-F5344CB8AC3E}">
        <p14:creationId xmlns:p14="http://schemas.microsoft.com/office/powerpoint/2010/main" val="2899524679"/>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 id="2147483741" r:id="rId13"/>
    <p:sldLayoutId id="2147483742" r:id="rId14"/>
    <p:sldLayoutId id="2147483743" r:id="rId15"/>
    <p:sldLayoutId id="2147483744" r:id="rId16"/>
    <p:sldLayoutId id="2147483745" r:id="rId17"/>
    <p:sldLayoutId id="2147483746" r:id="rId18"/>
  </p:sldLayoutIdLst>
  <p:hf sldNum="0" hdr="0" ftr="0" dt="0"/>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5.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www.myalabamataxes.alabama.gov/" TargetMode="Externa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hyperlink" Target="http://www.myalabamataxes.alabama.gov/" TargetMode="Externa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hyperlink" Target="http://www.revenue.alabama.gov/"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0.xml"/><Relationship Id="rId1" Type="http://schemas.openxmlformats.org/officeDocument/2006/relationships/slideLayout" Target="../slideLayouts/slideLayout4.xml"/><Relationship Id="rId4" Type="http://schemas.openxmlformats.org/officeDocument/2006/relationships/hyperlink" Target="http://www.myalabamataxes.alabama.gov/" TargetMode="External"/></Relationships>
</file>

<file path=ppt/slides/_rels/slide47.xml.rels><?xml version="1.0" encoding="UTF-8" standalone="yes"?>
<Relationships xmlns="http://schemas.openxmlformats.org/package/2006/relationships"><Relationship Id="rId3" Type="http://schemas.openxmlformats.org/officeDocument/2006/relationships/hyperlink" Target="mailto:tavares.mathews@revenue.alabama.go"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hyperlink" Target="mailto:veronica.jennings@revenue.alabama.gov" TargetMode="External"/><Relationship Id="rId4" Type="http://schemas.openxmlformats.org/officeDocument/2006/relationships/hyperlink" Target="mailto:nicci.adams@revenue.alabama.gov"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3.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notesSlide" Target="../notesSlides/notesSlide68.xml"/><Relationship Id="rId1" Type="http://schemas.openxmlformats.org/officeDocument/2006/relationships/slideLayout" Target="../slideLayouts/slideLayout4.xml"/></Relationships>
</file>

<file path=ppt/slides/_rels/slide9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69.xml"/><Relationship Id="rId1" Type="http://schemas.openxmlformats.org/officeDocument/2006/relationships/slideLayout" Target="../slideLayouts/slideLayout4.xml"/></Relationships>
</file>

<file path=ppt/slides/_rels/slide99.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70.xml"/><Relationship Id="rId1" Type="http://schemas.openxmlformats.org/officeDocument/2006/relationships/slideLayout" Target="../slideLayouts/slideLayout7.xml"/><Relationship Id="rId4" Type="http://schemas.openxmlformats.org/officeDocument/2006/relationships/hyperlink" Target="http://www.dontmesswithtaxes.com/2014/04/lessons-from-the-late-john-pinette-accountant-turned-comic.html" TargetMode="Externa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7" name="Picture 136">
            <a:extLst>
              <a:ext uri="{FF2B5EF4-FFF2-40B4-BE49-F238E27FC236}">
                <a16:creationId xmlns:a16="http://schemas.microsoft.com/office/drawing/2014/main" id="{3ACE0436-0037-4A46-9C44-2EB95BF308B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cxnSp>
        <p:nvCxnSpPr>
          <p:cNvPr id="139" name="Straight Connector 138">
            <a:extLst>
              <a:ext uri="{FF2B5EF4-FFF2-40B4-BE49-F238E27FC236}">
                <a16:creationId xmlns:a16="http://schemas.microsoft.com/office/drawing/2014/main" id="{05E6FF9D-6599-42FC-BD0E-BAA1B1997DE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96169" y="2421466"/>
            <a:ext cx="9407298" cy="0"/>
          </a:xfrm>
          <a:prstGeom prst="line">
            <a:avLst/>
          </a:prstGeom>
        </p:spPr>
        <p:style>
          <a:lnRef idx="2">
            <a:schemeClr val="accent1"/>
          </a:lnRef>
          <a:fillRef idx="0">
            <a:schemeClr val="accent1"/>
          </a:fillRef>
          <a:effectRef idx="1">
            <a:schemeClr val="accent1"/>
          </a:effectRef>
          <a:fontRef idx="minor">
            <a:schemeClr val="tx1"/>
          </a:fontRef>
        </p:style>
      </p:cxnSp>
      <p:sp useBgFill="1">
        <p:nvSpPr>
          <p:cNvPr id="141" name="Rectangle 140">
            <a:extLst>
              <a:ext uri="{FF2B5EF4-FFF2-40B4-BE49-F238E27FC236}">
                <a16:creationId xmlns:a16="http://schemas.microsoft.com/office/drawing/2014/main" id="{2024F6EB-04DC-4C6D-8485-FCD53A4A95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 name="Picture 142">
            <a:extLst>
              <a:ext uri="{FF2B5EF4-FFF2-40B4-BE49-F238E27FC236}">
                <a16:creationId xmlns:a16="http://schemas.microsoft.com/office/drawing/2014/main" id="{7A795FBE-101B-4063-A5FC-8C0624B3534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050" name="Rectangle 2"/>
          <p:cNvSpPr>
            <a:spLocks noGrp="1" noChangeArrowheads="1"/>
          </p:cNvSpPr>
          <p:nvPr>
            <p:ph type="title" idx="4294967295"/>
          </p:nvPr>
        </p:nvSpPr>
        <p:spPr>
          <a:xfrm>
            <a:off x="7535825" y="982132"/>
            <a:ext cx="3360772" cy="1303867"/>
          </a:xfrm>
        </p:spPr>
        <p:txBody>
          <a:bodyPr vert="horz" lIns="91440" tIns="45720" rIns="91440" bIns="45720" rtlCol="0" anchor="ctr">
            <a:normAutofit fontScale="90000"/>
          </a:bodyPr>
          <a:lstStyle/>
          <a:p>
            <a:pPr>
              <a:lnSpc>
                <a:spcPct val="90000"/>
              </a:lnSpc>
              <a:defRPr/>
            </a:pPr>
            <a:r>
              <a:rPr lang="en-US" sz="1400" dirty="0"/>
              <a:t>	</a:t>
            </a:r>
            <a:br>
              <a:rPr lang="en-US" sz="1400" dirty="0"/>
            </a:br>
            <a:br>
              <a:rPr lang="en-US" sz="1400" dirty="0"/>
            </a:br>
            <a:br>
              <a:rPr lang="en-US" sz="1400" dirty="0"/>
            </a:br>
            <a:br>
              <a:rPr lang="en-US" sz="1400" dirty="0"/>
            </a:br>
            <a:br>
              <a:rPr lang="en-US" sz="1400" dirty="0"/>
            </a:br>
            <a:r>
              <a:rPr lang="en-US" sz="2700" b="1" dirty="0"/>
              <a:t>2019 CPE Training</a:t>
            </a:r>
            <a:br>
              <a:rPr lang="en-US" sz="1400" b="1" u="sng" dirty="0"/>
            </a:br>
            <a:endParaRPr lang="en-US" sz="1400" b="1" dirty="0"/>
          </a:p>
        </p:txBody>
      </p:sp>
      <p:sp>
        <p:nvSpPr>
          <p:cNvPr id="145" name="Rectangle 144">
            <a:extLst>
              <a:ext uri="{FF2B5EF4-FFF2-40B4-BE49-F238E27FC236}">
                <a16:creationId xmlns:a16="http://schemas.microsoft.com/office/drawing/2014/main" id="{8881F853-6081-4216-9876-4D863309A0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3" y="1092200"/>
            <a:ext cx="5942687"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44"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l="11358" r="11009"/>
          <a:stretch/>
        </p:blipFill>
        <p:spPr bwMode="auto">
          <a:xfrm>
            <a:off x="1412683" y="1410208"/>
            <a:ext cx="5278777" cy="3858780"/>
          </a:xfrm>
          <a:prstGeom prst="rect">
            <a:avLst/>
          </a:prstGeom>
          <a:extLst>
            <a:ext uri="{909E8E84-426E-40DD-AFC4-6F175D3DCCD1}">
              <a14:hiddenFill xmlns:a14="http://schemas.microsoft.com/office/drawing/2010/main">
                <a:solidFill>
                  <a:schemeClr val="accent1"/>
                </a:solidFill>
              </a14:hiddenFill>
            </a:ext>
          </a:extLst>
        </p:spPr>
      </p:pic>
      <p:cxnSp>
        <p:nvCxnSpPr>
          <p:cNvPr id="147" name="Straight Connector 146">
            <a:extLst>
              <a:ext uri="{FF2B5EF4-FFF2-40B4-BE49-F238E27FC236}">
                <a16:creationId xmlns:a16="http://schemas.microsoft.com/office/drawing/2014/main" id="{68EF61C2-EE68-43FF-A497-F2E60EA5320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20089" y="2400639"/>
            <a:ext cx="3376508" cy="0"/>
          </a:xfrm>
          <a:prstGeom prst="line">
            <a:avLst/>
          </a:prstGeom>
        </p:spPr>
        <p:style>
          <a:lnRef idx="2">
            <a:schemeClr val="accent1"/>
          </a:lnRef>
          <a:fillRef idx="0">
            <a:schemeClr val="accent1"/>
          </a:fillRef>
          <a:effectRef idx="1">
            <a:schemeClr val="accent1"/>
          </a:effectRef>
          <a:fontRef idx="minor">
            <a:schemeClr val="tx1"/>
          </a:fontRef>
        </p:style>
      </p:cxnSp>
      <p:sp>
        <p:nvSpPr>
          <p:cNvPr id="10243" name="Rectangle 3"/>
          <p:cNvSpPr>
            <a:spLocks noGrp="1" noChangeArrowheads="1"/>
          </p:cNvSpPr>
          <p:nvPr>
            <p:ph type="subTitle" idx="4294967295"/>
          </p:nvPr>
        </p:nvSpPr>
        <p:spPr>
          <a:xfrm>
            <a:off x="7535824" y="2556932"/>
            <a:ext cx="3360771" cy="3318936"/>
          </a:xfrm>
        </p:spPr>
        <p:txBody>
          <a:bodyPr vert="horz" lIns="91440" tIns="45720" rIns="91440" bIns="45720" rtlCol="0" anchor="t">
            <a:normAutofit/>
          </a:bodyPr>
          <a:lstStyle/>
          <a:p>
            <a:pPr marL="0" indent="0">
              <a:lnSpc>
                <a:spcPct val="90000"/>
              </a:lnSpc>
              <a:buNone/>
              <a:defRPr/>
            </a:pPr>
            <a:r>
              <a:rPr lang="en-US" sz="1400" b="1" dirty="0"/>
              <a:t>Lynn Schoener, CPA, FAS II</a:t>
            </a:r>
          </a:p>
          <a:p>
            <a:pPr marL="0" indent="0">
              <a:lnSpc>
                <a:spcPct val="90000"/>
              </a:lnSpc>
              <a:buNone/>
              <a:defRPr/>
            </a:pPr>
            <a:r>
              <a:rPr lang="en-US" sz="1400" b="1" dirty="0"/>
              <a:t>(334) 353-8045</a:t>
            </a:r>
          </a:p>
          <a:p>
            <a:pPr marL="0" indent="0">
              <a:lnSpc>
                <a:spcPct val="90000"/>
              </a:lnSpc>
              <a:buNone/>
              <a:defRPr/>
            </a:pPr>
            <a:r>
              <a:rPr lang="en-US" sz="1400" b="1" dirty="0"/>
              <a:t>lynn.schoener@revenue.alabama.gov</a:t>
            </a:r>
          </a:p>
          <a:p>
            <a:pPr marL="0" indent="0">
              <a:lnSpc>
                <a:spcPct val="90000"/>
              </a:lnSpc>
              <a:defRPr/>
            </a:pPr>
            <a:endParaRPr lang="en-US" sz="1400" b="1" dirty="0"/>
          </a:p>
          <a:p>
            <a:pPr marL="0" indent="0">
              <a:lnSpc>
                <a:spcPct val="90000"/>
              </a:lnSpc>
              <a:buNone/>
              <a:defRPr/>
            </a:pPr>
            <a:r>
              <a:rPr lang="en-US" sz="1400" b="1" dirty="0"/>
              <a:t>Andrea Wyatt, Revenue Examiner III</a:t>
            </a:r>
          </a:p>
          <a:p>
            <a:pPr marL="0" indent="0">
              <a:lnSpc>
                <a:spcPct val="90000"/>
              </a:lnSpc>
              <a:buNone/>
              <a:defRPr/>
            </a:pPr>
            <a:r>
              <a:rPr lang="en-US" sz="1400" b="1" dirty="0"/>
              <a:t>(334) 353-9447</a:t>
            </a:r>
          </a:p>
          <a:p>
            <a:pPr marL="0" indent="0">
              <a:lnSpc>
                <a:spcPct val="90000"/>
              </a:lnSpc>
              <a:buNone/>
              <a:defRPr/>
            </a:pPr>
            <a:r>
              <a:rPr lang="en-US" sz="1400" b="1" dirty="0"/>
              <a:t>andrea.wyatt@revenue.alabama.gov</a:t>
            </a:r>
          </a:p>
          <a:p>
            <a:pPr marL="0" indent="0">
              <a:lnSpc>
                <a:spcPct val="90000"/>
              </a:lnSpc>
              <a:defRPr/>
            </a:pPr>
            <a:endParaRPr lang="en-US" sz="1500" b="1" dirty="0"/>
          </a:p>
          <a:p>
            <a:pPr marL="0" indent="0">
              <a:lnSpc>
                <a:spcPct val="90000"/>
              </a:lnSpc>
              <a:defRPr/>
            </a:pPr>
            <a:endParaRPr lang="en-US" sz="1500" dirty="0"/>
          </a:p>
          <a:p>
            <a:pPr marL="0" indent="0">
              <a:lnSpc>
                <a:spcPct val="90000"/>
              </a:lnSpc>
              <a:defRPr/>
            </a:pPr>
            <a:endParaRPr lang="en-US" sz="1500" dirty="0"/>
          </a:p>
          <a:p>
            <a:pPr marL="0" indent="0">
              <a:lnSpc>
                <a:spcPct val="90000"/>
              </a:lnSpc>
              <a:defRPr/>
            </a:pPr>
            <a:endParaRPr lang="en-US" sz="1500" dirty="0"/>
          </a:p>
          <a:p>
            <a:pPr marL="0" indent="0">
              <a:lnSpc>
                <a:spcPct val="90000"/>
              </a:lnSpc>
              <a:defRPr/>
            </a:pPr>
            <a:endParaRPr lang="en-US" sz="1500" dirty="0"/>
          </a:p>
          <a:p>
            <a:pPr marL="0" indent="0">
              <a:lnSpc>
                <a:spcPct val="90000"/>
              </a:lnSpc>
              <a:defRPr/>
            </a:pPr>
            <a:endParaRPr lang="en-US" sz="1500" dirty="0"/>
          </a:p>
          <a:p>
            <a:pPr marL="0" indent="0">
              <a:lnSpc>
                <a:spcPct val="90000"/>
              </a:lnSpc>
              <a:defRPr/>
            </a:pPr>
            <a:endParaRPr lang="en-US" sz="1500" dirty="0"/>
          </a:p>
          <a:p>
            <a:pPr marL="0" indent="0">
              <a:lnSpc>
                <a:spcPct val="90000"/>
              </a:lnSpc>
              <a:defRPr/>
            </a:pPr>
            <a:endParaRPr lang="en-US" sz="1500" dirty="0"/>
          </a:p>
        </p:txBody>
      </p:sp>
    </p:spTree>
    <p:extLst>
      <p:ext uri="{BB962C8B-B14F-4D97-AF65-F5344CB8AC3E}">
        <p14:creationId xmlns:p14="http://schemas.microsoft.com/office/powerpoint/2010/main" val="382989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t>Act 2019-361 (HB360)</a:t>
            </a:r>
          </a:p>
        </p:txBody>
      </p:sp>
      <p:sp>
        <p:nvSpPr>
          <p:cNvPr id="3" name="Subtitle 2"/>
          <p:cNvSpPr>
            <a:spLocks noGrp="1"/>
          </p:cNvSpPr>
          <p:nvPr>
            <p:ph type="subTitle" idx="1"/>
          </p:nvPr>
        </p:nvSpPr>
        <p:spPr/>
        <p:txBody>
          <a:bodyPr>
            <a:normAutofit fontScale="85000" lnSpcReduction="10000"/>
          </a:bodyPr>
          <a:lstStyle/>
          <a:p>
            <a:r>
              <a:rPr lang="en-US" sz="4800" b="1" dirty="0">
                <a:latin typeface="Times New Roman" panose="02020603050405020304" pitchFamily="18" charset="0"/>
                <a:cs typeface="Times New Roman" panose="02020603050405020304" pitchFamily="18" charset="0"/>
              </a:rPr>
              <a:t>Firefighter Exempt Benefits and Premium Deductions</a:t>
            </a:r>
          </a:p>
        </p:txBody>
      </p:sp>
    </p:spTree>
    <p:extLst>
      <p:ext uri="{BB962C8B-B14F-4D97-AF65-F5344CB8AC3E}">
        <p14:creationId xmlns:p14="http://schemas.microsoft.com/office/powerpoint/2010/main" val="9885501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757988"/>
            <a:ext cx="9601196" cy="2213811"/>
          </a:xfrm>
        </p:spPr>
        <p:txBody>
          <a:bodyPr>
            <a:normAutofit fontScale="90000"/>
          </a:bodyPr>
          <a:lstStyle/>
          <a:p>
            <a:r>
              <a:rPr lang="en-US" dirty="0">
                <a:latin typeface="Times New Roman" panose="02020603050405020304" pitchFamily="18" charset="0"/>
                <a:cs typeface="Times New Roman" panose="02020603050405020304" pitchFamily="18" charset="0"/>
              </a:rPr>
              <a:t>Act 2019-361 (HB360)</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Firefighter Exempt Benefits and Premium Deductions</a:t>
            </a:r>
            <a:br>
              <a:rPr lang="en-US" b="1" dirty="0">
                <a:latin typeface="Times New Roman" panose="02020603050405020304" pitchFamily="18" charset="0"/>
                <a:cs typeface="Times New Roman" panose="02020603050405020304" pitchFamily="18" charset="0"/>
              </a:rPr>
            </a:br>
            <a:endParaRPr lang="en-US" dirty="0"/>
          </a:p>
        </p:txBody>
      </p:sp>
      <p:sp>
        <p:nvSpPr>
          <p:cNvPr id="3" name="Content Placeholder 2"/>
          <p:cNvSpPr>
            <a:spLocks noGrp="1"/>
          </p:cNvSpPr>
          <p:nvPr>
            <p:ph idx="1"/>
          </p:nvPr>
        </p:nvSpPr>
        <p:spPr>
          <a:xfrm>
            <a:off x="765810" y="2057400"/>
            <a:ext cx="10607040" cy="4171950"/>
          </a:xfrm>
        </p:spPr>
        <p:txBody>
          <a:bodyPr>
            <a:normAutofit fontScale="32500" lnSpcReduction="20000"/>
          </a:bodyPr>
          <a:lstStyle/>
          <a:p>
            <a:pPr marL="349250" indent="0">
              <a:buNone/>
            </a:pPr>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r>
              <a:rPr lang="en-US" sz="5500" dirty="0">
                <a:latin typeface="Times New Roman" panose="02020603050405020304" pitchFamily="18" charset="0"/>
                <a:cs typeface="Times New Roman" panose="02020603050405020304" pitchFamily="18" charset="0"/>
              </a:rPr>
              <a:t>Requires paid fire departments to provide insurance coverage for career firefighters who have served 12 or more consecutive months. Coverage benefits for career firefighters who have been diagnosed with job related cancer must include both of the following: </a:t>
            </a:r>
          </a:p>
          <a:p>
            <a:pPr indent="0">
              <a:buFont typeface="Wingdings" panose="05000000000000000000" pitchFamily="2" charset="2"/>
              <a:buChar char="Ø"/>
            </a:pPr>
            <a:r>
              <a:rPr lang="en-US" sz="5500" dirty="0">
                <a:latin typeface="Times New Roman" panose="02020603050405020304" pitchFamily="18" charset="0"/>
                <a:cs typeface="Times New Roman" panose="02020603050405020304" pitchFamily="18" charset="0"/>
              </a:rPr>
              <a:t>Lump sum benefit payments to a firefighter as a result of a cancer diagnosis up to a lifetime benefit of $50,000.</a:t>
            </a:r>
          </a:p>
          <a:p>
            <a:pPr indent="0">
              <a:buFont typeface="Wingdings" panose="05000000000000000000" pitchFamily="2" charset="2"/>
              <a:buChar char="Ø"/>
            </a:pPr>
            <a:r>
              <a:rPr lang="en-US" sz="5500" dirty="0">
                <a:latin typeface="Times New Roman" panose="02020603050405020304" pitchFamily="18" charset="0"/>
                <a:cs typeface="Times New Roman" panose="02020603050405020304" pitchFamily="18" charset="0"/>
              </a:rPr>
              <a:t>Monthly benefit payments as a result of a specific injury or illness of $3,000 per month for 36 consecutive months to a career firefighter or certified volunteer firefighter or $1,500 per month to a non-certified volunteer firefighter otherwise not eligible for employment benefits.</a:t>
            </a:r>
          </a:p>
          <a:p>
            <a:r>
              <a:rPr lang="en-US" sz="5500" dirty="0">
                <a:latin typeface="Times New Roman" panose="02020603050405020304" pitchFamily="18" charset="0"/>
                <a:cs typeface="Times New Roman" panose="02020603050405020304" pitchFamily="18" charset="0"/>
              </a:rPr>
              <a:t>Qualifying firefighters may exempt the above benefit payments from income to the extent the payments </a:t>
            </a:r>
            <a:r>
              <a:rPr lang="en-US" sz="5500" u="sng" dirty="0">
                <a:latin typeface="Times New Roman" panose="02020603050405020304" pitchFamily="18" charset="0"/>
                <a:cs typeface="Times New Roman" panose="02020603050405020304" pitchFamily="18" charset="0"/>
              </a:rPr>
              <a:t>are included </a:t>
            </a:r>
            <a:r>
              <a:rPr lang="en-US" sz="5500" dirty="0">
                <a:latin typeface="Times New Roman" panose="02020603050405020304" pitchFamily="18" charset="0"/>
                <a:cs typeface="Times New Roman" panose="02020603050405020304" pitchFamily="18" charset="0"/>
              </a:rPr>
              <a:t>in their federal adjusted gross income.</a:t>
            </a:r>
          </a:p>
          <a:p>
            <a:r>
              <a:rPr lang="en-US" sz="5500" dirty="0">
                <a:latin typeface="Times New Roman" panose="02020603050405020304" pitchFamily="18" charset="0"/>
                <a:cs typeface="Times New Roman" panose="02020603050405020304" pitchFamily="18" charset="0"/>
              </a:rPr>
              <a:t>Firefighters may take a deduction for 100% of the insurance premiums they paid with after tax dollars to the extent the premiums </a:t>
            </a:r>
            <a:r>
              <a:rPr lang="en-US" sz="5500" u="sng" dirty="0">
                <a:latin typeface="Times New Roman" panose="02020603050405020304" pitchFamily="18" charset="0"/>
                <a:cs typeface="Times New Roman" panose="02020603050405020304" pitchFamily="18" charset="0"/>
              </a:rPr>
              <a:t>have not been </a:t>
            </a:r>
            <a:r>
              <a:rPr lang="en-US" sz="5500" dirty="0">
                <a:latin typeface="Times New Roman" panose="02020603050405020304" pitchFamily="18" charset="0"/>
                <a:cs typeface="Times New Roman" panose="02020603050405020304" pitchFamily="18" charset="0"/>
              </a:rPr>
              <a:t>deducted from their federal adjusted gross income. </a:t>
            </a:r>
          </a:p>
          <a:p>
            <a:r>
              <a:rPr lang="en-US" sz="5500" dirty="0">
                <a:latin typeface="Times New Roman" panose="02020603050405020304" pitchFamily="18" charset="0"/>
                <a:cs typeface="Times New Roman" panose="02020603050405020304" pitchFamily="18" charset="0"/>
              </a:rPr>
              <a:t>Effective for tax years 2020 forward.</a:t>
            </a:r>
          </a:p>
          <a:p>
            <a:pPr marL="0" indent="0">
              <a:buNone/>
            </a:pPr>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880290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1611311" y="2943498"/>
            <a:ext cx="9161191" cy="2348592"/>
          </a:xfrm>
        </p:spPr>
        <p:txBody>
          <a:bodyPr>
            <a:normAutofit fontScale="90000"/>
          </a:bodyPr>
          <a:lstStyle/>
          <a:p>
            <a:br>
              <a:rPr lang="en-US" dirty="0">
                <a:latin typeface="Times New Roman" panose="02020603050405020304" pitchFamily="18" charset="0"/>
                <a:cs typeface="Times New Roman" panose="02020603050405020304" pitchFamily="18" charset="0"/>
              </a:rPr>
            </a:br>
            <a:r>
              <a:rPr lang="en-US" b="1" dirty="0">
                <a:latin typeface="Times New Roman" panose="02020603050405020304" pitchFamily="18" charset="0"/>
                <a:cs typeface="Times New Roman" panose="02020603050405020304" pitchFamily="18" charset="0"/>
              </a:rPr>
              <a:t>Act 2019-392 (HB540)</a:t>
            </a:r>
            <a:br>
              <a:rPr lang="en-US" b="1" dirty="0"/>
            </a:br>
            <a:br>
              <a:rPr lang="en-US" b="1" dirty="0"/>
            </a:br>
            <a:r>
              <a:rPr lang="en-US" b="1" dirty="0">
                <a:latin typeface="Times New Roman" panose="02020603050405020304" pitchFamily="18" charset="0"/>
                <a:cs typeface="Times New Roman" panose="02020603050405020304" pitchFamily="18" charset="0"/>
              </a:rPr>
              <a:t>Alabama Incentives </a:t>
            </a:r>
            <a:br>
              <a:rPr lang="en-US" b="1" dirty="0">
                <a:latin typeface="Times New Roman" panose="02020603050405020304" pitchFamily="18" charset="0"/>
                <a:cs typeface="Times New Roman" panose="02020603050405020304" pitchFamily="18" charset="0"/>
              </a:rPr>
            </a:br>
            <a:r>
              <a:rPr lang="en-US" b="1" dirty="0">
                <a:latin typeface="Times New Roman" panose="02020603050405020304" pitchFamily="18" charset="0"/>
                <a:cs typeface="Times New Roman" panose="02020603050405020304" pitchFamily="18" charset="0"/>
              </a:rPr>
              <a:t>Modernization Act</a:t>
            </a:r>
            <a:endParaRPr lang="en-US" b="1" dirty="0"/>
          </a:p>
        </p:txBody>
      </p:sp>
      <p:sp>
        <p:nvSpPr>
          <p:cNvPr id="3" name="Subtitle 2"/>
          <p:cNvSpPr>
            <a:spLocks noGrp="1"/>
          </p:cNvSpPr>
          <p:nvPr>
            <p:ph type="subTitle" idx="1"/>
          </p:nvPr>
        </p:nvSpPr>
        <p:spPr>
          <a:xfrm flipH="1">
            <a:off x="10153606" y="2542904"/>
            <a:ext cx="2038393" cy="400594"/>
          </a:xfrm>
        </p:spPr>
        <p:txBody>
          <a:bodyPr>
            <a:noAutofit/>
          </a:bodyPr>
          <a:lstStyle/>
          <a:p>
            <a:pPr algn="ctr"/>
            <a:endParaRPr lang="en-US" sz="4800" dirty="0">
              <a:latin typeface="Times New Roman" panose="02020603050405020304" pitchFamily="18" charset="0"/>
              <a:cs typeface="Times New Roman" panose="02020603050405020304" pitchFamily="18" charset="0"/>
            </a:endParaRPr>
          </a:p>
          <a:p>
            <a:pPr algn="ctr"/>
            <a:r>
              <a:rPr lang="en-US" sz="48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8352590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2"/>
            <a:ext cx="9601196" cy="1700910"/>
          </a:xfrm>
          <a:noFill/>
        </p:spPr>
        <p:txBody>
          <a:bodyPr>
            <a:normAutofit fontScale="90000"/>
          </a:bodyPr>
          <a:lstStyle/>
          <a:p>
            <a:r>
              <a:rPr lang="en-US" sz="4900" dirty="0">
                <a:latin typeface="Times New Roman" panose="02020603050405020304" pitchFamily="18" charset="0"/>
                <a:cs typeface="Times New Roman" panose="02020603050405020304" pitchFamily="18" charset="0"/>
              </a:rPr>
              <a:t>Act 2019-392 (HB540)</a:t>
            </a:r>
            <a:br>
              <a:rPr lang="en-US" sz="4900" dirty="0">
                <a:latin typeface="Times New Roman" panose="02020603050405020304" pitchFamily="18" charset="0"/>
                <a:cs typeface="Times New Roman" panose="02020603050405020304" pitchFamily="18" charset="0"/>
              </a:rPr>
            </a:br>
            <a:r>
              <a:rPr lang="en-US" sz="4900" dirty="0">
                <a:latin typeface="Times New Roman" panose="02020603050405020304" pitchFamily="18" charset="0"/>
                <a:cs typeface="Times New Roman" panose="02020603050405020304" pitchFamily="18" charset="0"/>
              </a:rPr>
              <a:t>Alabama Incentives Modernization Act</a:t>
            </a:r>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295401" y="2683042"/>
            <a:ext cx="9601196" cy="3192825"/>
          </a:xfrm>
        </p:spPr>
        <p:txBody>
          <a:bodyPr>
            <a:noAutofit/>
          </a:bodyPr>
          <a:lstStyle/>
          <a:p>
            <a:r>
              <a:rPr lang="en-US" dirty="0">
                <a:latin typeface="Times New Roman" panose="02020603050405020304" pitchFamily="18" charset="0"/>
                <a:cs typeface="Times New Roman" panose="02020603050405020304" pitchFamily="18" charset="0"/>
              </a:rPr>
              <a:t>In an effort to attract and retain high-tech companies, especially in Alabama’s rural and low growth areas, Alabama’s legislature introduced the Alabama Incentives Modernization Act (AIM). </a:t>
            </a:r>
          </a:p>
          <a:p>
            <a:r>
              <a:rPr lang="en-US" dirty="0">
                <a:latin typeface="Times New Roman" panose="02020603050405020304" pitchFamily="18" charset="0"/>
                <a:cs typeface="Times New Roman" panose="02020603050405020304" pitchFamily="18" charset="0"/>
              </a:rPr>
              <a:t>The Act focuses on enhancing current code sections as well as introducing multiple new code sections in an all out effort to attract and promote the  expansion of high-tech industries within Alabama. </a:t>
            </a:r>
          </a:p>
          <a:p>
            <a:r>
              <a:rPr lang="en-US" dirty="0">
                <a:latin typeface="Times New Roman" panose="02020603050405020304" pitchFamily="18" charset="0"/>
                <a:cs typeface="Times New Roman" panose="02020603050405020304" pitchFamily="18" charset="0"/>
              </a:rPr>
              <a:t>The Act was effective beginning 08-06-2019.</a:t>
            </a: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5323082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2"/>
            <a:ext cx="9601196" cy="1700910"/>
          </a:xfrm>
          <a:noFill/>
        </p:spPr>
        <p:txBody>
          <a:bodyPr>
            <a:normAutofit fontScale="90000"/>
          </a:bodyPr>
          <a:lstStyle/>
          <a:p>
            <a:r>
              <a:rPr lang="en-US" sz="4900" dirty="0">
                <a:latin typeface="Times New Roman" panose="02020603050405020304" pitchFamily="18" charset="0"/>
                <a:cs typeface="Times New Roman" panose="02020603050405020304" pitchFamily="18" charset="0"/>
              </a:rPr>
              <a:t>Act 2019-392 (HB540)</a:t>
            </a:r>
            <a:br>
              <a:rPr lang="en-US" sz="4900" dirty="0">
                <a:latin typeface="Times New Roman" panose="02020603050405020304" pitchFamily="18" charset="0"/>
                <a:cs typeface="Times New Roman" panose="02020603050405020304" pitchFamily="18" charset="0"/>
              </a:rPr>
            </a:br>
            <a:r>
              <a:rPr lang="en-US" sz="4900" dirty="0">
                <a:latin typeface="Times New Roman" panose="02020603050405020304" pitchFamily="18" charset="0"/>
                <a:cs typeface="Times New Roman" panose="02020603050405020304" pitchFamily="18" charset="0"/>
              </a:rPr>
              <a:t>Alabama Incentives Modernization Act</a:t>
            </a:r>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295401" y="2480310"/>
            <a:ext cx="9601196" cy="3783330"/>
          </a:xfrm>
        </p:spPr>
        <p:txBody>
          <a:bodyPr>
            <a:noAutofit/>
          </a:bodyPr>
          <a:lstStyle/>
          <a:p>
            <a:r>
              <a:rPr lang="en-US" sz="2200" dirty="0">
                <a:latin typeface="Times New Roman" panose="02020603050405020304" pitchFamily="18" charset="0"/>
                <a:cs typeface="Times New Roman" panose="02020603050405020304" pitchFamily="18" charset="0"/>
              </a:rPr>
              <a:t>AIM amends the following code sections relating to the current Alabama Jobs Act (AJA): 40-18-376 and 40-18-376.1. </a:t>
            </a:r>
          </a:p>
          <a:p>
            <a:r>
              <a:rPr lang="en-US" sz="2200" dirty="0">
                <a:latin typeface="Times New Roman" panose="02020603050405020304" pitchFamily="18" charset="0"/>
                <a:cs typeface="Times New Roman" panose="02020603050405020304" pitchFamily="18" charset="0"/>
              </a:rPr>
              <a:t>Code Section 40-18-376 was amended to allow the transfer of the Investment Credit between differing tax types. Previously, the Investment Credit was allowed to be transferred only if the transferee and transferor were both subject to the same tax type.</a:t>
            </a:r>
          </a:p>
          <a:p>
            <a:r>
              <a:rPr lang="en-US" sz="2200" dirty="0">
                <a:latin typeface="Times New Roman" panose="02020603050405020304" pitchFamily="18" charset="0"/>
                <a:cs typeface="Times New Roman" panose="02020603050405020304" pitchFamily="18" charset="0"/>
              </a:rPr>
              <a:t>Code Section 40-18-376.1 was amended to add the new definition “jumpstart county” which is defined as a county that 1) has experienced negative population growth over the last five years 2) is not already a targeted county &amp; 3) has no more than 2 opportunity zones.</a:t>
            </a: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42106877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2"/>
            <a:ext cx="9601196" cy="1700910"/>
          </a:xfrm>
          <a:noFill/>
        </p:spPr>
        <p:txBody>
          <a:bodyPr>
            <a:normAutofit fontScale="90000"/>
          </a:bodyPr>
          <a:lstStyle/>
          <a:p>
            <a:r>
              <a:rPr lang="en-US" sz="4900" dirty="0">
                <a:latin typeface="Times New Roman" panose="02020603050405020304" pitchFamily="18" charset="0"/>
                <a:cs typeface="Times New Roman" panose="02020603050405020304" pitchFamily="18" charset="0"/>
              </a:rPr>
              <a:t>Act 2019-392 (HB540)</a:t>
            </a:r>
            <a:br>
              <a:rPr lang="en-US" sz="4900" dirty="0">
                <a:latin typeface="Times New Roman" panose="02020603050405020304" pitchFamily="18" charset="0"/>
                <a:cs typeface="Times New Roman" panose="02020603050405020304" pitchFamily="18" charset="0"/>
              </a:rPr>
            </a:br>
            <a:r>
              <a:rPr lang="en-US" sz="4900" dirty="0">
                <a:latin typeface="Times New Roman" panose="02020603050405020304" pitchFamily="18" charset="0"/>
                <a:cs typeface="Times New Roman" panose="02020603050405020304" pitchFamily="18" charset="0"/>
              </a:rPr>
              <a:t>Alabama Incentives Modernization Act</a:t>
            </a:r>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971550" y="1908810"/>
            <a:ext cx="10309859" cy="4949190"/>
          </a:xfrm>
        </p:spPr>
        <p:txBody>
          <a:bodyPr>
            <a:noAutofit/>
          </a:bodyPr>
          <a:lstStyle/>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Code Section 40-18-376.1 was amended further to increase the population size of a “targeted county” from 25,000 to 50,000 or less. </a:t>
            </a:r>
          </a:p>
          <a:p>
            <a:r>
              <a:rPr lang="en-US" dirty="0">
                <a:latin typeface="Times New Roman" panose="02020603050405020304" pitchFamily="18" charset="0"/>
                <a:cs typeface="Times New Roman" panose="02020603050405020304" pitchFamily="18" charset="0"/>
              </a:rPr>
              <a:t>Projects locating in a “jumpstart” or “targeted county” will now qualify for the AJA incentives if employing at least 10 rather than 25 new employees, but will now require an investment of at least $2 million as well. </a:t>
            </a: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887221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2"/>
            <a:ext cx="9601196" cy="1700910"/>
          </a:xfrm>
          <a:noFill/>
        </p:spPr>
        <p:txBody>
          <a:bodyPr>
            <a:normAutofit fontScale="90000"/>
          </a:bodyPr>
          <a:lstStyle/>
          <a:p>
            <a:r>
              <a:rPr lang="en-US" sz="4900" dirty="0">
                <a:latin typeface="Times New Roman" panose="02020603050405020304" pitchFamily="18" charset="0"/>
                <a:cs typeface="Times New Roman" panose="02020603050405020304" pitchFamily="18" charset="0"/>
              </a:rPr>
              <a:t>Act 2019-392 (HB540)</a:t>
            </a:r>
            <a:br>
              <a:rPr lang="en-US" sz="4900" dirty="0">
                <a:latin typeface="Times New Roman" panose="02020603050405020304" pitchFamily="18" charset="0"/>
                <a:cs typeface="Times New Roman" panose="02020603050405020304" pitchFamily="18" charset="0"/>
              </a:rPr>
            </a:br>
            <a:r>
              <a:rPr lang="en-US" sz="4900" dirty="0">
                <a:latin typeface="Times New Roman" panose="02020603050405020304" pitchFamily="18" charset="0"/>
                <a:cs typeface="Times New Roman" panose="02020603050405020304" pitchFamily="18" charset="0"/>
              </a:rPr>
              <a:t>Alabama Incentives Modernization Act</a:t>
            </a:r>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142999" y="2571750"/>
            <a:ext cx="10172701" cy="3304117"/>
          </a:xfrm>
        </p:spPr>
        <p:txBody>
          <a:bodyPr>
            <a:noAutofit/>
          </a:bodyPr>
          <a:lstStyle/>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Under new Code Section 40-18-376.1, the following changes will now apply to projects locating in a ‘targeted’ or ‘jumpstart county’:</a:t>
            </a:r>
          </a:p>
          <a:p>
            <a:pPr indent="0">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The Jobs Credit will be increased to 4% rather than the current 3%.  </a:t>
            </a:r>
          </a:p>
          <a:p>
            <a:pPr indent="285750">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The Investment Credit availability will be increased to 15 years rather than the current 10 years. </a:t>
            </a: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983028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2"/>
            <a:ext cx="9601196" cy="1700910"/>
          </a:xfrm>
          <a:noFill/>
        </p:spPr>
        <p:txBody>
          <a:bodyPr>
            <a:normAutofit fontScale="90000"/>
          </a:bodyPr>
          <a:lstStyle/>
          <a:p>
            <a:r>
              <a:rPr lang="en-US" sz="4900" dirty="0">
                <a:latin typeface="Times New Roman" panose="02020603050405020304" pitchFamily="18" charset="0"/>
                <a:cs typeface="Times New Roman" panose="02020603050405020304" pitchFamily="18" charset="0"/>
              </a:rPr>
              <a:t>Act 2019-392 (HB540)</a:t>
            </a:r>
            <a:br>
              <a:rPr lang="en-US" sz="4900" dirty="0">
                <a:latin typeface="Times New Roman" panose="02020603050405020304" pitchFamily="18" charset="0"/>
                <a:cs typeface="Times New Roman" panose="02020603050405020304" pitchFamily="18" charset="0"/>
              </a:rPr>
            </a:br>
            <a:r>
              <a:rPr lang="en-US" sz="4900" dirty="0">
                <a:latin typeface="Times New Roman" panose="02020603050405020304" pitchFamily="18" charset="0"/>
                <a:cs typeface="Times New Roman" panose="02020603050405020304" pitchFamily="18" charset="0"/>
              </a:rPr>
              <a:t>Alabama Incentives Modernization Act</a:t>
            </a:r>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80110" y="2320290"/>
            <a:ext cx="10344150" cy="3555578"/>
          </a:xfrm>
        </p:spPr>
        <p:txBody>
          <a:bodyPr>
            <a:noAutofit/>
          </a:bodyPr>
          <a:lstStyle/>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AIM amends code section 40-18-410 relating to the Alabama Renewal Act’s “Growing Alabama Credit”. </a:t>
            </a:r>
          </a:p>
          <a:p>
            <a:r>
              <a:rPr lang="en-US" dirty="0">
                <a:latin typeface="Times New Roman" panose="02020603050405020304" pitchFamily="18" charset="0"/>
                <a:cs typeface="Times New Roman" panose="02020603050405020304" pitchFamily="18" charset="0"/>
              </a:rPr>
              <a:t>State Economic Development Organizations will now be allowed to request funding along with Local Economic Development Organizations in order to enhance sites or ports for attracting industries and businesses. Both organizations will now simply be referred to as Economic Development Organizations. </a:t>
            </a:r>
          </a:p>
          <a:p>
            <a:pPr marL="0" indent="0">
              <a:buNone/>
            </a:pPr>
            <a:endParaRPr lang="en-US" sz="23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707970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2"/>
            <a:ext cx="9601196" cy="1700910"/>
          </a:xfrm>
          <a:noFill/>
        </p:spPr>
        <p:txBody>
          <a:bodyPr>
            <a:normAutofit fontScale="90000"/>
          </a:bodyPr>
          <a:lstStyle/>
          <a:p>
            <a:r>
              <a:rPr lang="en-US" sz="4900" dirty="0">
                <a:latin typeface="Times New Roman" panose="02020603050405020304" pitchFamily="18" charset="0"/>
                <a:cs typeface="Times New Roman" panose="02020603050405020304" pitchFamily="18" charset="0"/>
              </a:rPr>
              <a:t>Act 2019-392 (HB540)</a:t>
            </a:r>
            <a:br>
              <a:rPr lang="en-US" sz="4900" dirty="0">
                <a:latin typeface="Times New Roman" panose="02020603050405020304" pitchFamily="18" charset="0"/>
                <a:cs typeface="Times New Roman" panose="02020603050405020304" pitchFamily="18" charset="0"/>
              </a:rPr>
            </a:br>
            <a:r>
              <a:rPr lang="en-US" sz="4900" dirty="0">
                <a:latin typeface="Times New Roman" panose="02020603050405020304" pitchFamily="18" charset="0"/>
                <a:cs typeface="Times New Roman" panose="02020603050405020304" pitchFamily="18" charset="0"/>
              </a:rPr>
              <a:t>Alabama Incentives Modernization Act</a:t>
            </a:r>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68680" y="2217420"/>
            <a:ext cx="10321289" cy="3658447"/>
          </a:xfrm>
        </p:spPr>
        <p:txBody>
          <a:bodyPr>
            <a:noAutofit/>
          </a:bodyPr>
          <a:lstStyle/>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Code Section 40-18-411 was amended to allow Economic Development Organizations to request funding for improvements in research or industrial parks, agricultural centers, inland ports, technology companies, and for encouraging persons with a STEM background to remain in Alabama. </a:t>
            </a:r>
          </a:p>
          <a:p>
            <a:r>
              <a:rPr lang="en-US" dirty="0">
                <a:latin typeface="Times New Roman" panose="02020603050405020304" pitchFamily="18" charset="0"/>
                <a:cs typeface="Times New Roman" panose="02020603050405020304" pitchFamily="18" charset="0"/>
              </a:rPr>
              <a:t>Agricultural Centers defined under code section 40-18-411 are also eligible for the 1.5% Investment Credit allowed under the Alabama Jobs Act (40-18-376) for a period of up to 10 years per new code section 41-10-46.01. </a:t>
            </a: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148641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2"/>
            <a:ext cx="9601196" cy="1700910"/>
          </a:xfrm>
          <a:noFill/>
        </p:spPr>
        <p:txBody>
          <a:bodyPr>
            <a:normAutofit fontScale="90000"/>
          </a:bodyPr>
          <a:lstStyle/>
          <a:p>
            <a:r>
              <a:rPr lang="en-US" sz="4900" dirty="0">
                <a:latin typeface="Times New Roman" panose="02020603050405020304" pitchFamily="18" charset="0"/>
                <a:cs typeface="Times New Roman" panose="02020603050405020304" pitchFamily="18" charset="0"/>
              </a:rPr>
              <a:t>Act 2019-392 (HB540)</a:t>
            </a:r>
            <a:br>
              <a:rPr lang="en-US" sz="4900" dirty="0">
                <a:latin typeface="Times New Roman" panose="02020603050405020304" pitchFamily="18" charset="0"/>
                <a:cs typeface="Times New Roman" panose="02020603050405020304" pitchFamily="18" charset="0"/>
              </a:rPr>
            </a:br>
            <a:r>
              <a:rPr lang="en-US" sz="4900" dirty="0">
                <a:latin typeface="Times New Roman" panose="02020603050405020304" pitchFamily="18" charset="0"/>
                <a:cs typeface="Times New Roman" panose="02020603050405020304" pitchFamily="18" charset="0"/>
              </a:rPr>
              <a:t>Alabama Incentives Modernization Act</a:t>
            </a:r>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731520" y="1851660"/>
            <a:ext cx="10881360" cy="4024207"/>
          </a:xfrm>
        </p:spPr>
        <p:txBody>
          <a:bodyPr>
            <a:noAutofit/>
          </a:bodyPr>
          <a:lstStyle/>
          <a:p>
            <a:endParaRPr lang="en-US" dirty="0">
              <a:latin typeface="Times New Roman" panose="02020603050405020304" pitchFamily="18" charset="0"/>
              <a:cs typeface="Times New Roman" panose="02020603050405020304" pitchFamily="18" charset="0"/>
            </a:endParaRPr>
          </a:p>
          <a:p>
            <a:r>
              <a:rPr lang="en-US" sz="2300" dirty="0">
                <a:latin typeface="Times New Roman" panose="02020603050405020304" pitchFamily="18" charset="0"/>
                <a:cs typeface="Times New Roman" panose="02020603050405020304" pitchFamily="18" charset="0"/>
              </a:rPr>
              <a:t>New code section 40-18-376.3 has been added to the Alabama Jobs Act concerning “Technology Companies”.  For qualifying tech companies,  Alabama must be the companies headquarters, the place of residence of its top three executives, and the place of residence of 75 percent or more of its employees.</a:t>
            </a:r>
          </a:p>
          <a:p>
            <a:r>
              <a:rPr lang="en-US" sz="2300" dirty="0">
                <a:latin typeface="Times New Roman" panose="02020603050405020304" pitchFamily="18" charset="0"/>
                <a:cs typeface="Times New Roman" panose="02020603050405020304" pitchFamily="18" charset="0"/>
              </a:rPr>
              <a:t>Qualifying Technology Companies will now qualify for the Alabama Jobs Act if employing at least 5 new employees. </a:t>
            </a:r>
          </a:p>
          <a:p>
            <a:r>
              <a:rPr lang="en-US" sz="2300" dirty="0">
                <a:latin typeface="Times New Roman" panose="02020603050405020304" pitchFamily="18" charset="0"/>
                <a:cs typeface="Times New Roman" panose="02020603050405020304" pitchFamily="18" charset="0"/>
              </a:rPr>
              <a:t>Qualifying Technology Companies will also be entitled to an additional 2 percent of jobs credit above the current 3% allowed under the Alabama Jobs Act for a total of 5%. Those jobs located in a “targeted or jumpstart county” normally eligible for a 4% jobs credit will now be entitled to a 6% jobs credit under the AJA (40-18-376).   </a:t>
            </a:r>
          </a:p>
        </p:txBody>
      </p:sp>
    </p:spTree>
    <p:extLst>
      <p:ext uri="{BB962C8B-B14F-4D97-AF65-F5344CB8AC3E}">
        <p14:creationId xmlns:p14="http://schemas.microsoft.com/office/powerpoint/2010/main" val="3271423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latin typeface="Times New Roman" panose="02020603050405020304" pitchFamily="18" charset="0"/>
                <a:cs typeface="Times New Roman" panose="02020603050405020304" pitchFamily="18" charset="0"/>
              </a:rPr>
              <a:t>What’s New in I.D. Theft Prevention</a:t>
            </a:r>
          </a:p>
        </p:txBody>
      </p:sp>
      <p:pic>
        <p:nvPicPr>
          <p:cNvPr id="6" name="Content Placeholder 5">
            <a:extLst>
              <a:ext uri="{FF2B5EF4-FFF2-40B4-BE49-F238E27FC236}">
                <a16:creationId xmlns:a16="http://schemas.microsoft.com/office/drawing/2014/main" id="{CE9CE497-4634-4DAC-8271-CB898521847C}"/>
              </a:ext>
            </a:extLst>
          </p:cNvPr>
          <p:cNvPicPr>
            <a:picLocks noGrp="1" noChangeAspect="1"/>
          </p:cNvPicPr>
          <p:nvPr>
            <p:ph idx="1"/>
          </p:nvPr>
        </p:nvPicPr>
        <p:blipFill>
          <a:blip r:embed="rId3"/>
          <a:stretch>
            <a:fillRect/>
          </a:stretch>
        </p:blipFill>
        <p:spPr>
          <a:xfrm>
            <a:off x="1447800" y="2582863"/>
            <a:ext cx="9296400" cy="3267075"/>
          </a:xfrm>
          <a:prstGeom prst="rect">
            <a:avLst/>
          </a:prstGeom>
        </p:spPr>
      </p:pic>
    </p:spTree>
    <p:extLst>
      <p:ext uri="{BB962C8B-B14F-4D97-AF65-F5344CB8AC3E}">
        <p14:creationId xmlns:p14="http://schemas.microsoft.com/office/powerpoint/2010/main" val="40205921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2"/>
            <a:ext cx="9601196" cy="1700910"/>
          </a:xfrm>
          <a:noFill/>
        </p:spPr>
        <p:txBody>
          <a:bodyPr>
            <a:normAutofit fontScale="90000"/>
          </a:bodyPr>
          <a:lstStyle/>
          <a:p>
            <a:r>
              <a:rPr lang="en-US" sz="4900" dirty="0">
                <a:latin typeface="Times New Roman" panose="02020603050405020304" pitchFamily="18" charset="0"/>
                <a:cs typeface="Times New Roman" panose="02020603050405020304" pitchFamily="18" charset="0"/>
              </a:rPr>
              <a:t>Act 2019-392 (HB540)</a:t>
            </a:r>
            <a:br>
              <a:rPr lang="en-US" sz="4900" dirty="0">
                <a:latin typeface="Times New Roman" panose="02020603050405020304" pitchFamily="18" charset="0"/>
                <a:cs typeface="Times New Roman" panose="02020603050405020304" pitchFamily="18" charset="0"/>
              </a:rPr>
            </a:br>
            <a:r>
              <a:rPr lang="en-US" sz="4900" dirty="0">
                <a:latin typeface="Times New Roman" panose="02020603050405020304" pitchFamily="18" charset="0"/>
                <a:cs typeface="Times New Roman" panose="02020603050405020304" pitchFamily="18" charset="0"/>
              </a:rPr>
              <a:t>Alabama Incentives Modernization Act</a:t>
            </a:r>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525780" y="2400300"/>
            <a:ext cx="11144250" cy="3475567"/>
          </a:xfrm>
        </p:spPr>
        <p:txBody>
          <a:bodyPr>
            <a:noAutofit/>
          </a:bodyPr>
          <a:lstStyle/>
          <a:p>
            <a:r>
              <a:rPr lang="en-US" sz="2200" dirty="0">
                <a:latin typeface="Times New Roman" panose="02020603050405020304" pitchFamily="18" charset="0"/>
                <a:cs typeface="Times New Roman" panose="02020603050405020304" pitchFamily="18" charset="0"/>
              </a:rPr>
              <a:t>A new code section 40-18-8.1 has been added which allows taxpayers to exempt their gain from the sale of an ownership interest in a qualifying entity or “Technology Company” authorized under the new aforementioned Code Section 40-18-376.3. </a:t>
            </a:r>
          </a:p>
          <a:p>
            <a:r>
              <a:rPr lang="en-US" sz="2200" dirty="0">
                <a:latin typeface="Times New Roman" panose="02020603050405020304" pitchFamily="18" charset="0"/>
                <a:cs typeface="Times New Roman" panose="02020603050405020304" pitchFamily="18" charset="0"/>
              </a:rPr>
              <a:t>Taxpayers may exempt the sale of their ownership interest in a “Technology Company” from income if meeting the following requirements: </a:t>
            </a:r>
          </a:p>
          <a:p>
            <a:pPr indent="171450">
              <a:buFont typeface="Wingdings" panose="05000000000000000000" pitchFamily="2" charset="2"/>
              <a:buChar char="Ø"/>
            </a:pPr>
            <a:r>
              <a:rPr lang="en-US" sz="2200" dirty="0">
                <a:latin typeface="Times New Roman" panose="02020603050405020304" pitchFamily="18" charset="0"/>
                <a:cs typeface="Times New Roman" panose="02020603050405020304" pitchFamily="18" charset="0"/>
              </a:rPr>
              <a:t> the taxpayer’s primary residence was not Alabama on the effective date of this Act (08-06-2019), </a:t>
            </a:r>
          </a:p>
          <a:p>
            <a:pPr indent="171450">
              <a:buFont typeface="Wingdings" panose="05000000000000000000" pitchFamily="2" charset="2"/>
              <a:buChar char="Ø"/>
            </a:pPr>
            <a:r>
              <a:rPr lang="en-US" sz="2200" dirty="0">
                <a:latin typeface="Times New Roman" panose="02020603050405020304" pitchFamily="18" charset="0"/>
                <a:cs typeface="Times New Roman" panose="02020603050405020304" pitchFamily="18" charset="0"/>
              </a:rPr>
              <a:t> for a period of at least three years prior to the disposition date and for a period of at least five years after the disposition date the taxpayers residence is Alabama,  </a:t>
            </a:r>
          </a:p>
        </p:txBody>
      </p:sp>
    </p:spTree>
    <p:extLst>
      <p:ext uri="{BB962C8B-B14F-4D97-AF65-F5344CB8AC3E}">
        <p14:creationId xmlns:p14="http://schemas.microsoft.com/office/powerpoint/2010/main" val="4794226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2"/>
            <a:ext cx="9601196" cy="1700910"/>
          </a:xfrm>
          <a:noFill/>
        </p:spPr>
        <p:txBody>
          <a:bodyPr>
            <a:normAutofit fontScale="90000"/>
          </a:bodyPr>
          <a:lstStyle/>
          <a:p>
            <a:r>
              <a:rPr lang="en-US" sz="4900" dirty="0">
                <a:latin typeface="Times New Roman" panose="02020603050405020304" pitchFamily="18" charset="0"/>
                <a:cs typeface="Times New Roman" panose="02020603050405020304" pitchFamily="18" charset="0"/>
              </a:rPr>
              <a:t>Act 2019-392 (HB540)</a:t>
            </a:r>
            <a:br>
              <a:rPr lang="en-US" sz="4900" dirty="0">
                <a:latin typeface="Times New Roman" panose="02020603050405020304" pitchFamily="18" charset="0"/>
                <a:cs typeface="Times New Roman" panose="02020603050405020304" pitchFamily="18" charset="0"/>
              </a:rPr>
            </a:br>
            <a:r>
              <a:rPr lang="en-US" sz="4900" dirty="0">
                <a:latin typeface="Times New Roman" panose="02020603050405020304" pitchFamily="18" charset="0"/>
                <a:cs typeface="Times New Roman" panose="02020603050405020304" pitchFamily="18" charset="0"/>
              </a:rPr>
              <a:t>Alabama Incentives Modernization Act</a:t>
            </a:r>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525780" y="2400300"/>
            <a:ext cx="11144250" cy="3475567"/>
          </a:xfrm>
        </p:spPr>
        <p:txBody>
          <a:bodyPr>
            <a:noAutofit/>
          </a:bodyPr>
          <a:lstStyle/>
          <a:p>
            <a:r>
              <a:rPr lang="en-US" sz="2200" dirty="0">
                <a:latin typeface="Times New Roman" panose="02020603050405020304" pitchFamily="18" charset="0"/>
                <a:cs typeface="Times New Roman" panose="02020603050405020304" pitchFamily="18" charset="0"/>
              </a:rPr>
              <a:t>Continued:</a:t>
            </a:r>
          </a:p>
          <a:p>
            <a:pPr indent="171450">
              <a:buFont typeface="Wingdings" panose="05000000000000000000" pitchFamily="2" charset="2"/>
              <a:buChar char="Ø"/>
            </a:pPr>
            <a:r>
              <a:rPr lang="en-US" sz="2200" dirty="0">
                <a:latin typeface="Times New Roman" panose="02020603050405020304" pitchFamily="18" charset="0"/>
                <a:cs typeface="Times New Roman" panose="02020603050405020304" pitchFamily="18" charset="0"/>
              </a:rPr>
              <a:t> the taxpayer ceases employment with the technology company within three months of the deposition date and begins work at another “Technology Company” in Alabama within nine months of the disposition date,</a:t>
            </a:r>
          </a:p>
          <a:p>
            <a:pPr indent="171450">
              <a:buFont typeface="Wingdings" panose="05000000000000000000" pitchFamily="2" charset="2"/>
              <a:buChar char="Ø"/>
            </a:pPr>
            <a:r>
              <a:rPr lang="en-US" sz="2200" dirty="0">
                <a:latin typeface="Times New Roman" panose="02020603050405020304" pitchFamily="18" charset="0"/>
                <a:cs typeface="Times New Roman" panose="02020603050405020304" pitchFamily="18" charset="0"/>
              </a:rPr>
              <a:t> the employee has a STEM degree based in science, technology, engineering, or mathematics,</a:t>
            </a:r>
          </a:p>
          <a:p>
            <a:pPr indent="0">
              <a:buFont typeface="Wingdings" panose="05000000000000000000" pitchFamily="2" charset="2"/>
              <a:buChar char="Ø"/>
            </a:pPr>
            <a:r>
              <a:rPr lang="en-US" sz="22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Alabama was not the tech company’s headquarters, the place of residence of its top three executives, or the place of residence of at least 75 percent of its employees on the effective date of this Act, </a:t>
            </a:r>
          </a:p>
          <a:p>
            <a:pPr indent="0">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 the company has at least 100 employees on the disposition date of the ownership interest,</a:t>
            </a:r>
          </a:p>
          <a:p>
            <a:pPr indent="171450">
              <a:buFont typeface="Wingdings" panose="05000000000000000000" pitchFamily="2" charset="2"/>
              <a:buChar char="Ø"/>
            </a:pPr>
            <a:endParaRPr 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060002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2"/>
            <a:ext cx="9601196" cy="1700910"/>
          </a:xfrm>
          <a:noFill/>
        </p:spPr>
        <p:txBody>
          <a:bodyPr>
            <a:normAutofit fontScale="90000"/>
          </a:bodyPr>
          <a:lstStyle/>
          <a:p>
            <a:r>
              <a:rPr lang="en-US" sz="4900" dirty="0">
                <a:latin typeface="Times New Roman" panose="02020603050405020304" pitchFamily="18" charset="0"/>
                <a:cs typeface="Times New Roman" panose="02020603050405020304" pitchFamily="18" charset="0"/>
              </a:rPr>
              <a:t>Act 2019-392 (HB540)</a:t>
            </a:r>
            <a:br>
              <a:rPr lang="en-US" sz="4900" dirty="0">
                <a:latin typeface="Times New Roman" panose="02020603050405020304" pitchFamily="18" charset="0"/>
                <a:cs typeface="Times New Roman" panose="02020603050405020304" pitchFamily="18" charset="0"/>
              </a:rPr>
            </a:br>
            <a:r>
              <a:rPr lang="en-US" sz="4900" dirty="0">
                <a:latin typeface="Times New Roman" panose="02020603050405020304" pitchFamily="18" charset="0"/>
                <a:cs typeface="Times New Roman" panose="02020603050405020304" pitchFamily="18" charset="0"/>
              </a:rPr>
              <a:t>Alabama Incentives Modernization Act</a:t>
            </a:r>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731520" y="2683042"/>
            <a:ext cx="10755630" cy="3192825"/>
          </a:xfrm>
        </p:spPr>
        <p:txBody>
          <a:bodyPr>
            <a:noAutofit/>
          </a:bodyPr>
          <a:lstStyle/>
          <a:p>
            <a:r>
              <a:rPr lang="en-US" dirty="0">
                <a:latin typeface="Times New Roman" panose="02020603050405020304" pitchFamily="18" charset="0"/>
                <a:cs typeface="Times New Roman" panose="02020603050405020304" pitchFamily="18" charset="0"/>
              </a:rPr>
              <a:t>Continued:</a:t>
            </a:r>
          </a:p>
          <a:p>
            <a:pPr indent="0">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 and for a period of at least three years prior to the disposition and for a period of at least five years after the disposition date, Alabama is the company’s headquarters, the place of residence of its top three executives, and the place of residence of at least 75 percent of its employees. </a:t>
            </a: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250392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2"/>
            <a:ext cx="9601196" cy="1700910"/>
          </a:xfrm>
          <a:noFill/>
        </p:spPr>
        <p:txBody>
          <a:bodyPr>
            <a:normAutofit fontScale="90000"/>
          </a:bodyPr>
          <a:lstStyle/>
          <a:p>
            <a:r>
              <a:rPr lang="en-US" sz="4900" dirty="0">
                <a:latin typeface="Times New Roman" panose="02020603050405020304" pitchFamily="18" charset="0"/>
                <a:cs typeface="Times New Roman" panose="02020603050405020304" pitchFamily="18" charset="0"/>
              </a:rPr>
              <a:t>Act 2019-392 (HB540)</a:t>
            </a:r>
            <a:br>
              <a:rPr lang="en-US" sz="4900" dirty="0">
                <a:latin typeface="Times New Roman" panose="02020603050405020304" pitchFamily="18" charset="0"/>
                <a:cs typeface="Times New Roman" panose="02020603050405020304" pitchFamily="18" charset="0"/>
              </a:rPr>
            </a:br>
            <a:r>
              <a:rPr lang="en-US" sz="4900" dirty="0">
                <a:latin typeface="Times New Roman" panose="02020603050405020304" pitchFamily="18" charset="0"/>
                <a:cs typeface="Times New Roman" panose="02020603050405020304" pitchFamily="18" charset="0"/>
              </a:rPr>
              <a:t>Alabama Incentives Modernization Act</a:t>
            </a:r>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97231" y="2537460"/>
            <a:ext cx="10938510" cy="3338408"/>
          </a:xfrm>
        </p:spPr>
        <p:txBody>
          <a:bodyPr>
            <a:noAutofit/>
          </a:bodyPr>
          <a:lstStyle/>
          <a:p>
            <a:r>
              <a:rPr lang="en-US" dirty="0">
                <a:latin typeface="Times New Roman" panose="02020603050405020304" pitchFamily="18" charset="0"/>
                <a:cs typeface="Times New Roman" panose="02020603050405020304" pitchFamily="18" charset="0"/>
              </a:rPr>
              <a:t> A new code section 40-18-6.1 has been added which allows taxpayers to defer their investment gains by reinvesting these gains in “approved opportunity zone property”  as allowed under IRC Section 26 USC 1400Z-2.  These qualifying investments must be made in approved opportunity zone property located in Alabama. </a:t>
            </a:r>
          </a:p>
          <a:p>
            <a:r>
              <a:rPr lang="en-US" dirty="0">
                <a:latin typeface="Times New Roman" panose="02020603050405020304" pitchFamily="18" charset="0"/>
                <a:cs typeface="Times New Roman" panose="02020603050405020304" pitchFamily="18" charset="0"/>
              </a:rPr>
              <a:t>40-18-6.1 allows a taxpayer to defer paying income taxes on their original investment gain up to December 31, 2026 or the disposition date, whichever comes first per IRC Section 26 USC 1400Z-2. </a:t>
            </a:r>
          </a:p>
          <a:p>
            <a:r>
              <a:rPr lang="en-US" dirty="0">
                <a:latin typeface="Times New Roman" panose="02020603050405020304" pitchFamily="18" charset="0"/>
                <a:cs typeface="Times New Roman" panose="02020603050405020304" pitchFamily="18" charset="0"/>
              </a:rPr>
              <a:t>All taxes must be paid on the original investments by December 31, 2026 unless disposed of earlier. The next slides provide examples of the tax savings.</a:t>
            </a: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50417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2"/>
            <a:ext cx="9601196" cy="1700910"/>
          </a:xfrm>
          <a:noFill/>
        </p:spPr>
        <p:txBody>
          <a:bodyPr>
            <a:normAutofit fontScale="90000"/>
          </a:bodyPr>
          <a:lstStyle/>
          <a:p>
            <a:r>
              <a:rPr lang="en-US" sz="4900" dirty="0">
                <a:latin typeface="Times New Roman" panose="02020603050405020304" pitchFamily="18" charset="0"/>
                <a:cs typeface="Times New Roman" panose="02020603050405020304" pitchFamily="18" charset="0"/>
              </a:rPr>
              <a:t>Act 2019-392 (HB540)</a:t>
            </a:r>
            <a:br>
              <a:rPr lang="en-US" sz="4900" dirty="0">
                <a:latin typeface="Times New Roman" panose="02020603050405020304" pitchFamily="18" charset="0"/>
                <a:cs typeface="Times New Roman" panose="02020603050405020304" pitchFamily="18" charset="0"/>
              </a:rPr>
            </a:br>
            <a:r>
              <a:rPr lang="en-US" sz="4900" dirty="0">
                <a:latin typeface="Times New Roman" panose="02020603050405020304" pitchFamily="18" charset="0"/>
                <a:cs typeface="Times New Roman" panose="02020603050405020304" pitchFamily="18" charset="0"/>
              </a:rPr>
              <a:t>Alabama Incentives Modernization Act</a:t>
            </a:r>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742950" y="2434590"/>
            <a:ext cx="10584180" cy="3441278"/>
          </a:xfrm>
        </p:spPr>
        <p:txBody>
          <a:bodyPr>
            <a:noAutofit/>
          </a:bodyPr>
          <a:lstStyle/>
          <a:p>
            <a:r>
              <a:rPr lang="en-US" dirty="0">
                <a:latin typeface="Times New Roman" panose="02020603050405020304" pitchFamily="18" charset="0"/>
                <a:cs typeface="Times New Roman" panose="02020603050405020304" pitchFamily="18" charset="0"/>
              </a:rPr>
              <a:t>Investments held at least 5 years prior to the end of the deferral period 12-31-2026 are eligible for a 10 percent reduction on their “original gain” amount. For example: if the original gain investment of $100,000 is valued at $175,000 at year 5 of disposal, the amount of gain to be recognized would be $165,000. If not disposed of the taxpayer will only pay tax on the original investment less the 10%.</a:t>
            </a:r>
          </a:p>
          <a:p>
            <a:r>
              <a:rPr lang="en-US" dirty="0">
                <a:latin typeface="Times New Roman" panose="02020603050405020304" pitchFamily="18" charset="0"/>
                <a:cs typeface="Times New Roman" panose="02020603050405020304" pitchFamily="18" charset="0"/>
              </a:rPr>
              <a:t>Investments held at least 7 years prior to the end of the deferral period 12-31-2026 are eligible for a 15 percent reduction on their “original gain” amount. For example: if the original gain investment of $100,000 is valued at $175,000 at year 7 of disposal, the amount of gain to be recognized would be $160,000. If not disposed of the taxpayer will only pay tax on the original investment less the 15%.</a:t>
            </a: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931934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2"/>
            <a:ext cx="9601196" cy="1700910"/>
          </a:xfrm>
          <a:noFill/>
        </p:spPr>
        <p:txBody>
          <a:bodyPr>
            <a:normAutofit fontScale="90000"/>
          </a:bodyPr>
          <a:lstStyle/>
          <a:p>
            <a:r>
              <a:rPr lang="en-US" sz="4900" dirty="0">
                <a:latin typeface="Times New Roman" panose="02020603050405020304" pitchFamily="18" charset="0"/>
                <a:cs typeface="Times New Roman" panose="02020603050405020304" pitchFamily="18" charset="0"/>
              </a:rPr>
              <a:t>Act 2019-392 (HB540)</a:t>
            </a:r>
            <a:br>
              <a:rPr lang="en-US" sz="4900" dirty="0">
                <a:latin typeface="Times New Roman" panose="02020603050405020304" pitchFamily="18" charset="0"/>
                <a:cs typeface="Times New Roman" panose="02020603050405020304" pitchFamily="18" charset="0"/>
              </a:rPr>
            </a:br>
            <a:r>
              <a:rPr lang="en-US" sz="4900" dirty="0">
                <a:latin typeface="Times New Roman" panose="02020603050405020304" pitchFamily="18" charset="0"/>
                <a:cs typeface="Times New Roman" panose="02020603050405020304" pitchFamily="18" charset="0"/>
              </a:rPr>
              <a:t>Alabama Incentives Modernization Act</a:t>
            </a:r>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4390" y="2560320"/>
            <a:ext cx="10252710" cy="3315547"/>
          </a:xfrm>
        </p:spPr>
        <p:txBody>
          <a:bodyPr>
            <a:noAutofit/>
          </a:bodyPr>
          <a:lstStyle/>
          <a:p>
            <a:r>
              <a:rPr lang="en-US" dirty="0">
                <a:latin typeface="Times New Roman" panose="02020603050405020304" pitchFamily="18" charset="0"/>
                <a:cs typeface="Times New Roman" panose="02020603050405020304" pitchFamily="18" charset="0"/>
              </a:rPr>
              <a:t>Investments held for 10 years are eligible for gain forgiveness on the increased value of the investment. For example: if a taxpayer paid tax on their “original gain” investment of $100,000 by December 31, 2026, any future potential gains on the investment is eliminated if the investment is held for at least 10 years.  See next slide. </a:t>
            </a:r>
          </a:p>
          <a:p>
            <a:r>
              <a:rPr lang="en-US" dirty="0">
                <a:latin typeface="Times New Roman" panose="02020603050405020304" pitchFamily="18" charset="0"/>
                <a:cs typeface="Times New Roman" panose="02020603050405020304" pitchFamily="18" charset="0"/>
              </a:rPr>
              <a:t>A new Schedule OZ and Schedule OZ instructions have been developed to report the deferred gains invested in approved opportunity zones.</a:t>
            </a:r>
          </a:p>
          <a:p>
            <a:endParaRPr lang="en-US" dirty="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900312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8F775B6-5BF0-4678-8D80-C6EA4E4353A1}"/>
              </a:ext>
            </a:extLst>
          </p:cNvPr>
          <p:cNvSpPr/>
          <p:nvPr/>
        </p:nvSpPr>
        <p:spPr>
          <a:xfrm>
            <a:off x="925830" y="857250"/>
            <a:ext cx="10287000" cy="2123658"/>
          </a:xfrm>
          <a:prstGeom prst="rect">
            <a:avLst/>
          </a:prstGeom>
        </p:spPr>
        <p:txBody>
          <a:bodyPr wrap="square">
            <a:spAutoFit/>
          </a:bodyPr>
          <a:lstStyle/>
          <a:p>
            <a:pPr algn="ctr"/>
            <a:r>
              <a:rPr lang="en-US" sz="4400" b="1" dirty="0">
                <a:latin typeface="Times New Roman" panose="02020603050405020304" pitchFamily="18" charset="0"/>
                <a:cs typeface="Times New Roman" panose="02020603050405020304" pitchFamily="18" charset="0"/>
              </a:rPr>
              <a:t>Investment Timeline</a:t>
            </a:r>
          </a:p>
          <a:p>
            <a:pPr algn="ctr"/>
            <a:endParaRPr lang="en-US" sz="4400" b="1" dirty="0">
              <a:latin typeface="Times New Roman" panose="02020603050405020304" pitchFamily="18" charset="0"/>
              <a:cs typeface="Times New Roman" panose="02020603050405020304" pitchFamily="18" charset="0"/>
            </a:endParaRPr>
          </a:p>
          <a:p>
            <a:pPr algn="ctr"/>
            <a:endParaRPr lang="en-US" sz="4400" dirty="0">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B2F50A91-2BF4-471B-8687-DC823F6F4AF8}"/>
              </a:ext>
            </a:extLst>
          </p:cNvPr>
          <p:cNvPicPr>
            <a:picLocks noChangeAspect="1"/>
          </p:cNvPicPr>
          <p:nvPr/>
        </p:nvPicPr>
        <p:blipFill>
          <a:blip r:embed="rId2"/>
          <a:stretch>
            <a:fillRect/>
          </a:stretch>
        </p:blipFill>
        <p:spPr>
          <a:xfrm>
            <a:off x="747832" y="1723891"/>
            <a:ext cx="10602158" cy="4471169"/>
          </a:xfrm>
          <a:prstGeom prst="rect">
            <a:avLst/>
          </a:prstGeom>
        </p:spPr>
      </p:pic>
    </p:spTree>
    <p:extLst>
      <p:ext uri="{BB962C8B-B14F-4D97-AF65-F5344CB8AC3E}">
        <p14:creationId xmlns:p14="http://schemas.microsoft.com/office/powerpoint/2010/main" val="37384684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2"/>
            <a:ext cx="9601196" cy="1700910"/>
          </a:xfrm>
          <a:noFill/>
        </p:spPr>
        <p:txBody>
          <a:bodyPr>
            <a:normAutofit fontScale="90000"/>
          </a:bodyPr>
          <a:lstStyle/>
          <a:p>
            <a:r>
              <a:rPr lang="en-US" sz="4900" dirty="0">
                <a:latin typeface="Times New Roman" panose="02020603050405020304" pitchFamily="18" charset="0"/>
                <a:cs typeface="Times New Roman" panose="02020603050405020304" pitchFamily="18" charset="0"/>
              </a:rPr>
              <a:t>Act 2019-392 (HB540)</a:t>
            </a:r>
            <a:br>
              <a:rPr lang="en-US" sz="4900" dirty="0">
                <a:latin typeface="Times New Roman" panose="02020603050405020304" pitchFamily="18" charset="0"/>
                <a:cs typeface="Times New Roman" panose="02020603050405020304" pitchFamily="18" charset="0"/>
              </a:rPr>
            </a:br>
            <a:r>
              <a:rPr lang="en-US" sz="4900" dirty="0">
                <a:latin typeface="Times New Roman" panose="02020603050405020304" pitchFamily="18" charset="0"/>
                <a:cs typeface="Times New Roman" panose="02020603050405020304" pitchFamily="18" charset="0"/>
              </a:rPr>
              <a:t>Alabama Incentives Modernization Act</a:t>
            </a:r>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4390" y="2583180"/>
            <a:ext cx="10527030" cy="4091940"/>
          </a:xfrm>
        </p:spPr>
        <p:txBody>
          <a:bodyPr>
            <a:noAutofit/>
          </a:bodyPr>
          <a:lstStyle/>
          <a:p>
            <a:r>
              <a:rPr lang="en-US" sz="2000" dirty="0">
                <a:latin typeface="Times New Roman" panose="02020603050405020304" pitchFamily="18" charset="0"/>
                <a:cs typeface="Times New Roman" panose="02020603050405020304" pitchFamily="18" charset="0"/>
              </a:rPr>
              <a:t>Additionally, new code section 40-18-6.1 allows investors in an approved opportunity fund an “impact investment tax credit” if the fund is not producing a guaranteed rate of return on their investment. </a:t>
            </a:r>
          </a:p>
          <a:p>
            <a:r>
              <a:rPr lang="en-US" sz="2000" dirty="0">
                <a:latin typeface="Times New Roman" panose="02020603050405020304" pitchFamily="18" charset="0"/>
                <a:cs typeface="Times New Roman" panose="02020603050405020304" pitchFamily="18" charset="0"/>
              </a:rPr>
              <a:t>These “impact investment tax credits” shall be allocated annually, but not within the first 4 years of the existence of the fund.  Credits may be issued in year 5 to provide for any inadequate returns on investment in the first 4 years of the fund and annually thereafter. </a:t>
            </a:r>
          </a:p>
          <a:p>
            <a:r>
              <a:rPr lang="en-US" sz="2000" dirty="0">
                <a:latin typeface="Times New Roman" panose="02020603050405020304" pitchFamily="18" charset="0"/>
                <a:cs typeface="Times New Roman" panose="02020603050405020304" pitchFamily="18" charset="0"/>
              </a:rPr>
              <a:t>The cumulative amount of the “impact investment tax credits” allowed under this section cannot exceed $50 million. </a:t>
            </a:r>
          </a:p>
          <a:p>
            <a:r>
              <a:rPr lang="en-US" sz="2000" dirty="0">
                <a:latin typeface="Times New Roman" panose="02020603050405020304" pitchFamily="18" charset="0"/>
                <a:cs typeface="Times New Roman" panose="02020603050405020304" pitchFamily="18" charset="0"/>
              </a:rPr>
              <a:t>ADECA shall certify the credit information and will provide this information to ADOR in order to allow these credits to be utilized by qualifying taxpayers. </a:t>
            </a:r>
          </a:p>
          <a:p>
            <a:endParaRPr lang="en-US" dirty="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048702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1819175" y="2666198"/>
            <a:ext cx="8614610" cy="2598821"/>
          </a:xfrm>
        </p:spPr>
        <p:txBody>
          <a:bodyPr>
            <a:normAutofit fontScale="90000"/>
          </a:bodyPr>
          <a:lstStyle/>
          <a:p>
            <a:br>
              <a:rPr lang="en-US" dirty="0">
                <a:latin typeface="Times New Roman" panose="02020603050405020304" pitchFamily="18" charset="0"/>
                <a:cs typeface="Times New Roman" panose="02020603050405020304" pitchFamily="18" charset="0"/>
              </a:rPr>
            </a:br>
            <a:r>
              <a:rPr lang="en-US" b="1" dirty="0">
                <a:latin typeface="Times New Roman" panose="02020603050405020304" pitchFamily="18" charset="0"/>
                <a:cs typeface="Times New Roman" panose="02020603050405020304" pitchFamily="18" charset="0"/>
              </a:rPr>
              <a:t>Act 2019-459 (HB457)</a:t>
            </a:r>
            <a:br>
              <a:rPr lang="en-US" b="1" dirty="0"/>
            </a:br>
            <a:br>
              <a:rPr lang="en-US" dirty="0"/>
            </a:br>
            <a:r>
              <a:rPr lang="en-US" sz="4800" b="1" dirty="0">
                <a:latin typeface="Times New Roman" panose="02020603050405020304" pitchFamily="18" charset="0"/>
                <a:cs typeface="Times New Roman" panose="02020603050405020304" pitchFamily="18" charset="0"/>
              </a:rPr>
              <a:t>The Railroad Modernization </a:t>
            </a:r>
            <a:br>
              <a:rPr lang="en-US" sz="4800" b="1" dirty="0">
                <a:latin typeface="Times New Roman" panose="02020603050405020304" pitchFamily="18" charset="0"/>
                <a:cs typeface="Times New Roman" panose="02020603050405020304" pitchFamily="18" charset="0"/>
              </a:rPr>
            </a:br>
            <a:r>
              <a:rPr lang="en-US" sz="4800" b="1" dirty="0">
                <a:latin typeface="Times New Roman" panose="02020603050405020304" pitchFamily="18" charset="0"/>
                <a:cs typeface="Times New Roman" panose="02020603050405020304" pitchFamily="18" charset="0"/>
              </a:rPr>
              <a:t>Act of 2019</a:t>
            </a:r>
            <a:endParaRPr lang="en-US" sz="4900" b="1" dirty="0"/>
          </a:p>
        </p:txBody>
      </p:sp>
      <p:sp>
        <p:nvSpPr>
          <p:cNvPr id="3" name="Subtitle 2"/>
          <p:cNvSpPr>
            <a:spLocks noGrp="1"/>
          </p:cNvSpPr>
          <p:nvPr>
            <p:ph type="subTitle" idx="1"/>
          </p:nvPr>
        </p:nvSpPr>
        <p:spPr>
          <a:xfrm flipH="1">
            <a:off x="10153606" y="2542904"/>
            <a:ext cx="2038393" cy="400594"/>
          </a:xfrm>
        </p:spPr>
        <p:txBody>
          <a:bodyPr>
            <a:noAutofit/>
          </a:bodyPr>
          <a:lstStyle/>
          <a:p>
            <a:pPr algn="ctr"/>
            <a:endParaRPr lang="en-US" sz="4800" dirty="0">
              <a:latin typeface="Times New Roman" panose="02020603050405020304" pitchFamily="18" charset="0"/>
              <a:cs typeface="Times New Roman" panose="02020603050405020304" pitchFamily="18" charset="0"/>
            </a:endParaRPr>
          </a:p>
          <a:p>
            <a:pPr algn="ctr"/>
            <a:r>
              <a:rPr lang="en-US" sz="48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036548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Times New Roman" panose="02020603050405020304" pitchFamily="18" charset="0"/>
                <a:cs typeface="Times New Roman" panose="02020603050405020304" pitchFamily="18" charset="0"/>
              </a:rPr>
              <a:t>Act 2019-459 (HB457)</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The Railroad Modernization Act of 2019</a:t>
            </a:r>
            <a:endParaRPr lang="en-US" dirty="0"/>
          </a:p>
        </p:txBody>
      </p:sp>
      <p:sp>
        <p:nvSpPr>
          <p:cNvPr id="3" name="Content Placeholder 2"/>
          <p:cNvSpPr>
            <a:spLocks noGrp="1"/>
          </p:cNvSpPr>
          <p:nvPr>
            <p:ph idx="1"/>
          </p:nvPr>
        </p:nvSpPr>
        <p:spPr>
          <a:xfrm>
            <a:off x="868680" y="2556932"/>
            <a:ext cx="10538460" cy="3798148"/>
          </a:xfrm>
        </p:spPr>
        <p:txBody>
          <a:bodyPr>
            <a:normAutofit fontScale="62500" lnSpcReduction="20000"/>
          </a:bodyPr>
          <a:lstStyle/>
          <a:p>
            <a:pPr>
              <a:buFont typeface="Arial" panose="020B0604020202020204" pitchFamily="34" charset="0"/>
              <a:buChar char="•"/>
            </a:pPr>
            <a:r>
              <a:rPr lang="en-US" sz="3400" dirty="0">
                <a:latin typeface="Times New Roman" panose="02020603050405020304" pitchFamily="18" charset="0"/>
                <a:cs typeface="Times New Roman" panose="02020603050405020304" pitchFamily="18" charset="0"/>
              </a:rPr>
              <a:t>Upon approval, qualifying taxpayers that own or lease railroad infrastructure in Alabama are now eligible for a tax credit to be used in offsetting qualified railroad rehabilitation and infrastructure improvement expenditures.  </a:t>
            </a:r>
          </a:p>
          <a:p>
            <a:r>
              <a:rPr lang="en-US" sz="3400" dirty="0">
                <a:latin typeface="Times New Roman" panose="02020603050405020304" pitchFamily="18" charset="0"/>
                <a:cs typeface="Times New Roman" panose="02020603050405020304" pitchFamily="18" charset="0"/>
              </a:rPr>
              <a:t>Rehabilitation applications for credit should include detailed plans and must be submitted to the Department of Commerce for approval. </a:t>
            </a:r>
          </a:p>
          <a:p>
            <a:r>
              <a:rPr lang="en-US" sz="3400" dirty="0">
                <a:latin typeface="Times New Roman" panose="02020603050405020304" pitchFamily="18" charset="0"/>
                <a:cs typeface="Times New Roman" panose="02020603050405020304" pitchFamily="18" charset="0"/>
              </a:rPr>
              <a:t>If approved, the Department of Commerce will reserve a tax credit for the eligible taxpayer to be issued upon proof that the rehabilitation expenditures have been placed in service. </a:t>
            </a:r>
          </a:p>
          <a:p>
            <a:r>
              <a:rPr lang="en-US" sz="3400" dirty="0">
                <a:latin typeface="Times New Roman" panose="02020603050405020304" pitchFamily="18" charset="0"/>
                <a:cs typeface="Times New Roman" panose="02020603050405020304" pitchFamily="18" charset="0"/>
              </a:rPr>
              <a:t>Once improvements are placed in service and approved by the Department of Commerce, a tax credit certificate shall be issued to the eligible taxpayer which may not exceed the original tax credit reservation. The tax credit certificate must be filed with the taxpayers return in which credit is claimed. </a:t>
            </a: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990382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3DB092-7C69-451D-95A6-A77D1A7EF1B7}"/>
              </a:ext>
            </a:extLst>
          </p:cNvPr>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What’s New in I.D. Theft Prevention</a:t>
            </a:r>
            <a:endParaRPr lang="en-US" dirty="0"/>
          </a:p>
        </p:txBody>
      </p:sp>
      <p:pic>
        <p:nvPicPr>
          <p:cNvPr id="4" name="Content Placeholder 3">
            <a:extLst>
              <a:ext uri="{FF2B5EF4-FFF2-40B4-BE49-F238E27FC236}">
                <a16:creationId xmlns:a16="http://schemas.microsoft.com/office/drawing/2014/main" id="{656FD749-44CC-4FD3-B569-9E3CFC92D5E1}"/>
              </a:ext>
            </a:extLst>
          </p:cNvPr>
          <p:cNvPicPr>
            <a:picLocks noGrp="1" noChangeAspect="1"/>
          </p:cNvPicPr>
          <p:nvPr>
            <p:ph idx="1"/>
          </p:nvPr>
        </p:nvPicPr>
        <p:blipFill>
          <a:blip r:embed="rId2"/>
          <a:stretch>
            <a:fillRect/>
          </a:stretch>
        </p:blipFill>
        <p:spPr>
          <a:xfrm>
            <a:off x="1390650" y="2820988"/>
            <a:ext cx="9410700" cy="2790825"/>
          </a:xfrm>
          <a:prstGeom prst="rect">
            <a:avLst/>
          </a:prstGeom>
        </p:spPr>
      </p:pic>
    </p:spTree>
    <p:extLst>
      <p:ext uri="{BB962C8B-B14F-4D97-AF65-F5344CB8AC3E}">
        <p14:creationId xmlns:p14="http://schemas.microsoft.com/office/powerpoint/2010/main" val="37677340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Times New Roman" panose="02020603050405020304" pitchFamily="18" charset="0"/>
                <a:cs typeface="Times New Roman" panose="02020603050405020304" pitchFamily="18" charset="0"/>
              </a:rPr>
              <a:t>Act 2019-459 (HB457)</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The Railroad Modernization Act of 2019</a:t>
            </a:r>
            <a:endParaRPr lang="en-US" dirty="0"/>
          </a:p>
        </p:txBody>
      </p:sp>
      <p:sp>
        <p:nvSpPr>
          <p:cNvPr id="3" name="Content Placeholder 2"/>
          <p:cNvSpPr>
            <a:spLocks noGrp="1"/>
          </p:cNvSpPr>
          <p:nvPr>
            <p:ph idx="1"/>
          </p:nvPr>
        </p:nvSpPr>
        <p:spPr>
          <a:xfrm>
            <a:off x="834390" y="2556932"/>
            <a:ext cx="10561320" cy="3889588"/>
          </a:xfrm>
        </p:spPr>
        <p:txBody>
          <a:bodyPr>
            <a:normAutofit/>
          </a:bodyPr>
          <a:lstStyle/>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Act is effective for tax years 2020, 2021 and 2022.</a:t>
            </a:r>
          </a:p>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The credit will reported on the new Schedule “RMC – Railroad Modernization Act Credit” and any refundable amount will flow to the Schedule RC.</a:t>
            </a:r>
          </a:p>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The total amount of all credits shall not exceed $3,700,000 in any one year for a cumulative total of $11,100,000 for the three tax years. </a:t>
            </a:r>
          </a:p>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The credit is taken in the year infrastructure improvements are placed in service.</a:t>
            </a:r>
          </a:p>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The credit shall be claimed at the entity level and shall not pass through to the partners, members, or owners.</a:t>
            </a:r>
          </a:p>
          <a:p>
            <a:pPr marL="0" indent="0">
              <a:buNone/>
            </a:pPr>
            <a:endParaRPr lang="en-US" dirty="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17664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Times New Roman" panose="02020603050405020304" pitchFamily="18" charset="0"/>
                <a:cs typeface="Times New Roman" panose="02020603050405020304" pitchFamily="18" charset="0"/>
              </a:rPr>
              <a:t>Act 2019-459 (HB457)</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The Railroad Modernization Act of 2019</a:t>
            </a:r>
            <a:endParaRPr lang="en-US" dirty="0"/>
          </a:p>
        </p:txBody>
      </p:sp>
      <p:sp>
        <p:nvSpPr>
          <p:cNvPr id="3" name="Content Placeholder 2"/>
          <p:cNvSpPr>
            <a:spLocks noGrp="1"/>
          </p:cNvSpPr>
          <p:nvPr>
            <p:ph idx="1"/>
          </p:nvPr>
        </p:nvSpPr>
        <p:spPr>
          <a:xfrm>
            <a:off x="868680" y="2556932"/>
            <a:ext cx="10572750" cy="3649558"/>
          </a:xfrm>
        </p:spPr>
        <p:txBody>
          <a:bodyPr>
            <a:normAutofit/>
          </a:bodyPr>
          <a:lstStyle/>
          <a:p>
            <a:r>
              <a:rPr lang="en-US" dirty="0">
                <a:latin typeface="Times New Roman" panose="02020603050405020304" pitchFamily="18" charset="0"/>
                <a:cs typeface="Times New Roman" panose="02020603050405020304" pitchFamily="18" charset="0"/>
              </a:rPr>
              <a:t>The credit is only transferable once and ADOR is responsible for creating and maintaining the transfer agreement forms. </a:t>
            </a:r>
          </a:p>
          <a:p>
            <a:r>
              <a:rPr lang="en-US" dirty="0">
                <a:latin typeface="Times New Roman" panose="02020603050405020304" pitchFamily="18" charset="0"/>
                <a:cs typeface="Times New Roman" panose="02020603050405020304" pitchFamily="18" charset="0"/>
              </a:rPr>
              <a:t>The credit may be assigned or transferred to an individual. </a:t>
            </a:r>
          </a:p>
          <a:p>
            <a:r>
              <a:rPr lang="en-US" dirty="0">
                <a:latin typeface="Times New Roman" panose="02020603050405020304" pitchFamily="18" charset="0"/>
                <a:cs typeface="Times New Roman" panose="02020603050405020304" pitchFamily="18" charset="0"/>
              </a:rPr>
              <a:t>The amount of credit in excess of an individual taxpayer’s liability is refundable and is reported on the “Schedule RC – Refundable Credit”. </a:t>
            </a:r>
          </a:p>
          <a:p>
            <a:endParaRPr lang="en-US" dirty="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707447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1819175" y="3914503"/>
            <a:ext cx="8614610" cy="1309007"/>
          </a:xfrm>
        </p:spPr>
        <p:txBody>
          <a:bodyPr>
            <a:normAutofit fontScale="90000"/>
          </a:bodyPr>
          <a:lstStyle/>
          <a:p>
            <a:br>
              <a:rPr lang="en-US" dirty="0">
                <a:latin typeface="Times New Roman" panose="02020603050405020304" pitchFamily="18" charset="0"/>
                <a:cs typeface="Times New Roman" panose="02020603050405020304" pitchFamily="18" charset="0"/>
              </a:rPr>
            </a:br>
            <a:br>
              <a:rPr lang="en-US" b="1" dirty="0"/>
            </a:br>
            <a:br>
              <a:rPr lang="en-US" b="1" dirty="0"/>
            </a:br>
            <a:r>
              <a:rPr lang="en-US" b="1" dirty="0"/>
              <a:t>Act 2019-506 (SB295)</a:t>
            </a:r>
            <a:br>
              <a:rPr lang="en-US" b="1" dirty="0"/>
            </a:br>
            <a:br>
              <a:rPr lang="en-US" b="1" dirty="0"/>
            </a:br>
            <a:r>
              <a:rPr lang="en-US" sz="4000" b="1" dirty="0"/>
              <a:t>A</a:t>
            </a:r>
            <a:r>
              <a:rPr lang="en-US" sz="4000" b="1" dirty="0">
                <a:latin typeface="Times New Roman" panose="02020603050405020304" pitchFamily="18" charset="0"/>
                <a:cs typeface="Times New Roman" panose="02020603050405020304" pitchFamily="18" charset="0"/>
              </a:rPr>
              <a:t>labama Industry Recognized and </a:t>
            </a:r>
            <a:br>
              <a:rPr lang="en-US" sz="4000" b="1" dirty="0">
                <a:latin typeface="Times New Roman" panose="02020603050405020304" pitchFamily="18" charset="0"/>
                <a:cs typeface="Times New Roman" panose="02020603050405020304" pitchFamily="18" charset="0"/>
              </a:rPr>
            </a:br>
            <a:r>
              <a:rPr lang="en-US" sz="4000" b="1" dirty="0">
                <a:latin typeface="Times New Roman" panose="02020603050405020304" pitchFamily="18" charset="0"/>
                <a:cs typeface="Times New Roman" panose="02020603050405020304" pitchFamily="18" charset="0"/>
              </a:rPr>
              <a:t>Registered Apprenticeship </a:t>
            </a:r>
            <a:br>
              <a:rPr lang="en-US" sz="4000" b="1" dirty="0">
                <a:latin typeface="Times New Roman" panose="02020603050405020304" pitchFamily="18" charset="0"/>
                <a:cs typeface="Times New Roman" panose="02020603050405020304" pitchFamily="18" charset="0"/>
              </a:rPr>
            </a:br>
            <a:r>
              <a:rPr lang="en-US" sz="4000" b="1" dirty="0">
                <a:latin typeface="Times New Roman" panose="02020603050405020304" pitchFamily="18" charset="0"/>
                <a:cs typeface="Times New Roman" panose="02020603050405020304" pitchFamily="18" charset="0"/>
              </a:rPr>
              <a:t>Program Act</a:t>
            </a:r>
            <a:endParaRPr lang="en-US" sz="4000" b="1" dirty="0"/>
          </a:p>
        </p:txBody>
      </p:sp>
      <p:sp>
        <p:nvSpPr>
          <p:cNvPr id="3" name="Subtitle 2"/>
          <p:cNvSpPr>
            <a:spLocks noGrp="1"/>
          </p:cNvSpPr>
          <p:nvPr>
            <p:ph type="subTitle" idx="1"/>
          </p:nvPr>
        </p:nvSpPr>
        <p:spPr>
          <a:xfrm flipH="1">
            <a:off x="10153606" y="2542904"/>
            <a:ext cx="2038393" cy="400594"/>
          </a:xfrm>
        </p:spPr>
        <p:txBody>
          <a:bodyPr>
            <a:noAutofit/>
          </a:bodyPr>
          <a:lstStyle/>
          <a:p>
            <a:pPr algn="ctr"/>
            <a:endParaRPr lang="en-US" sz="4800" dirty="0">
              <a:latin typeface="Times New Roman" panose="02020603050405020304" pitchFamily="18" charset="0"/>
              <a:cs typeface="Times New Roman" panose="02020603050405020304" pitchFamily="18" charset="0"/>
            </a:endParaRPr>
          </a:p>
          <a:p>
            <a:pPr algn="ctr"/>
            <a:r>
              <a:rPr lang="en-US" sz="48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4639214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794084"/>
            <a:ext cx="9601196" cy="2074846"/>
          </a:xfrm>
        </p:spPr>
        <p:txBody>
          <a:bodyPr>
            <a:normAutofit fontScale="90000"/>
          </a:bodyPr>
          <a:lstStyle/>
          <a:p>
            <a:r>
              <a:rPr lang="en-US" sz="4000" b="1" dirty="0">
                <a:latin typeface="Times New Roman" panose="02020603050405020304" pitchFamily="18" charset="0"/>
                <a:cs typeface="Times New Roman" panose="02020603050405020304" pitchFamily="18" charset="0"/>
              </a:rPr>
              <a:t>Act 2019-506 (SB295)</a:t>
            </a:r>
            <a:br>
              <a:rPr lang="en-US" sz="4000" b="1" dirty="0">
                <a:latin typeface="Times New Roman" panose="02020603050405020304" pitchFamily="18" charset="0"/>
                <a:cs typeface="Times New Roman" panose="02020603050405020304" pitchFamily="18" charset="0"/>
              </a:rPr>
            </a:br>
            <a:r>
              <a:rPr lang="en-US" sz="4000" b="1" dirty="0">
                <a:latin typeface="Times New Roman" panose="02020603050405020304" pitchFamily="18" charset="0"/>
                <a:cs typeface="Times New Roman" panose="02020603050405020304" pitchFamily="18" charset="0"/>
              </a:rPr>
              <a:t>Alabama Industry Recognized and Registered Apprenticeship Program Act</a:t>
            </a:r>
            <a:br>
              <a:rPr lang="en-US" dirty="0"/>
            </a:br>
            <a:endParaRPr lang="en-US" dirty="0"/>
          </a:p>
        </p:txBody>
      </p:sp>
      <p:sp>
        <p:nvSpPr>
          <p:cNvPr id="3" name="Content Placeholder 2"/>
          <p:cNvSpPr>
            <a:spLocks noGrp="1"/>
          </p:cNvSpPr>
          <p:nvPr>
            <p:ph idx="1"/>
          </p:nvPr>
        </p:nvSpPr>
        <p:spPr>
          <a:xfrm>
            <a:off x="891540" y="2526030"/>
            <a:ext cx="10447020" cy="3537886"/>
          </a:xfrm>
        </p:spPr>
        <p:txBody>
          <a:bodyPr>
            <a:noAutofit/>
          </a:bodyPr>
          <a:lstStyle/>
          <a:p>
            <a:pPr marL="285750" lvl="2"/>
            <a:r>
              <a:rPr lang="en-US" sz="2200" dirty="0">
                <a:latin typeface="Times New Roman" panose="02020603050405020304" pitchFamily="18" charset="0"/>
                <a:cs typeface="Times New Roman" panose="02020603050405020304" pitchFamily="18" charset="0"/>
              </a:rPr>
              <a:t>Amendments to the existing apprenticeship tax credit are effective for tax years 2020 through 2025. The current apprenticeship tax credit is still effective through tax year 2019. </a:t>
            </a:r>
          </a:p>
          <a:p>
            <a:pPr marL="285750" lvl="2"/>
            <a:r>
              <a:rPr lang="en-US" sz="2200" dirty="0">
                <a:latin typeface="Times New Roman" panose="02020603050405020304" pitchFamily="18" charset="0"/>
                <a:cs typeface="Times New Roman" panose="02020603050405020304" pitchFamily="18" charset="0"/>
              </a:rPr>
              <a:t>Beginning in 2020, the Act increases the current annual apprenticeship tax credit from $1,000 per qualifying apprentice to $1,250.</a:t>
            </a:r>
          </a:p>
          <a:p>
            <a:pPr marL="285750" lvl="2"/>
            <a:r>
              <a:rPr lang="en-US" sz="2200" dirty="0">
                <a:latin typeface="Times New Roman" panose="02020603050405020304" pitchFamily="18" charset="0"/>
                <a:cs typeface="Times New Roman" panose="02020603050405020304" pitchFamily="18" charset="0"/>
              </a:rPr>
              <a:t>Employers who hire apprentices under the age of 18 will be allowed an additional tax credit of $500 for a total tax credit of $1,750.  </a:t>
            </a:r>
          </a:p>
          <a:p>
            <a:pPr marL="285750" lvl="2"/>
            <a:r>
              <a:rPr lang="en-US" sz="2200" dirty="0">
                <a:latin typeface="Times New Roman" panose="02020603050405020304" pitchFamily="18" charset="0"/>
                <a:cs typeface="Times New Roman" panose="02020603050405020304" pitchFamily="18" charset="0"/>
              </a:rPr>
              <a:t>The number of apprentices for which an employer can take a credit for has been increased from 5 apprentices in a tax year to 10.</a:t>
            </a:r>
          </a:p>
        </p:txBody>
      </p:sp>
    </p:spTree>
    <p:extLst>
      <p:ext uri="{BB962C8B-B14F-4D97-AF65-F5344CB8AC3E}">
        <p14:creationId xmlns:p14="http://schemas.microsoft.com/office/powerpoint/2010/main" val="11780611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794084"/>
            <a:ext cx="9601196" cy="2074846"/>
          </a:xfrm>
        </p:spPr>
        <p:txBody>
          <a:bodyPr>
            <a:normAutofit fontScale="90000"/>
          </a:bodyPr>
          <a:lstStyle/>
          <a:p>
            <a:r>
              <a:rPr lang="en-US" sz="4000" b="1" dirty="0">
                <a:latin typeface="Times New Roman" panose="02020603050405020304" pitchFamily="18" charset="0"/>
                <a:cs typeface="Times New Roman" panose="02020603050405020304" pitchFamily="18" charset="0"/>
              </a:rPr>
              <a:t>Act 2019-506 (SB295)</a:t>
            </a:r>
            <a:br>
              <a:rPr lang="en-US" sz="4000" b="1" dirty="0">
                <a:latin typeface="Times New Roman" panose="02020603050405020304" pitchFamily="18" charset="0"/>
                <a:cs typeface="Times New Roman" panose="02020603050405020304" pitchFamily="18" charset="0"/>
              </a:rPr>
            </a:br>
            <a:r>
              <a:rPr lang="en-US" sz="4000" b="1" dirty="0">
                <a:latin typeface="Times New Roman" panose="02020603050405020304" pitchFamily="18" charset="0"/>
                <a:cs typeface="Times New Roman" panose="02020603050405020304" pitchFamily="18" charset="0"/>
              </a:rPr>
              <a:t>Alabama Industry Recognized and Registered Apprenticeship Program Act</a:t>
            </a:r>
            <a:br>
              <a:rPr lang="en-US" dirty="0"/>
            </a:br>
            <a:endParaRPr lang="en-US" dirty="0"/>
          </a:p>
        </p:txBody>
      </p:sp>
      <p:sp>
        <p:nvSpPr>
          <p:cNvPr id="3" name="Content Placeholder 2"/>
          <p:cNvSpPr>
            <a:spLocks noGrp="1"/>
          </p:cNvSpPr>
          <p:nvPr>
            <p:ph idx="1"/>
          </p:nvPr>
        </p:nvSpPr>
        <p:spPr>
          <a:xfrm>
            <a:off x="742950" y="2868930"/>
            <a:ext cx="10641330" cy="3194986"/>
          </a:xfrm>
        </p:spPr>
        <p:txBody>
          <a:bodyPr>
            <a:noAutofit/>
          </a:bodyPr>
          <a:lstStyle/>
          <a:p>
            <a:pPr marL="285750" lvl="2"/>
            <a:r>
              <a:rPr lang="en-US" sz="2200" dirty="0">
                <a:latin typeface="Times New Roman" panose="02020603050405020304" pitchFamily="18" charset="0"/>
                <a:cs typeface="Times New Roman" panose="02020603050405020304" pitchFamily="18" charset="0"/>
              </a:rPr>
              <a:t>The number of years that an employer may take credit for any one apprentice will remain at 4 years. </a:t>
            </a:r>
          </a:p>
          <a:p>
            <a:pPr marL="285750" lvl="2"/>
            <a:r>
              <a:rPr lang="en-US" sz="2200" dirty="0">
                <a:latin typeface="Times New Roman" panose="02020603050405020304" pitchFamily="18" charset="0"/>
                <a:cs typeface="Times New Roman" panose="02020603050405020304" pitchFamily="18" charset="0"/>
              </a:rPr>
              <a:t>The cumulative amount of apprenticeship credit available each year has been increased from $3,000,000 to $7,500,000. </a:t>
            </a:r>
            <a:endParaRPr lang="en-US" sz="2200" dirty="0"/>
          </a:p>
        </p:txBody>
      </p:sp>
    </p:spTree>
    <p:extLst>
      <p:ext uri="{BB962C8B-B14F-4D97-AF65-F5344CB8AC3E}">
        <p14:creationId xmlns:p14="http://schemas.microsoft.com/office/powerpoint/2010/main" val="3693367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8F775B6-5BF0-4678-8D80-C6EA4E4353A1}"/>
              </a:ext>
            </a:extLst>
          </p:cNvPr>
          <p:cNvSpPr/>
          <p:nvPr/>
        </p:nvSpPr>
        <p:spPr>
          <a:xfrm>
            <a:off x="788670" y="1303020"/>
            <a:ext cx="10698480" cy="4462760"/>
          </a:xfrm>
          <a:prstGeom prst="rect">
            <a:avLst/>
          </a:prstGeom>
        </p:spPr>
        <p:txBody>
          <a:bodyPr wrap="square">
            <a:spAutoFit/>
          </a:bodyPr>
          <a:lstStyle/>
          <a:p>
            <a:pPr algn="ctr"/>
            <a:r>
              <a:rPr lang="en-US" sz="4000" b="1" dirty="0">
                <a:ln w="3175" cmpd="sng">
                  <a:noFill/>
                </a:ln>
                <a:solidFill>
                  <a:prstClr val="black">
                    <a:lumMod val="85000"/>
                    <a:lumOff val="15000"/>
                  </a:prstClr>
                </a:solidFill>
                <a:latin typeface="Times New Roman" panose="02020603050405020304" pitchFamily="18" charset="0"/>
                <a:ea typeface="+mj-ea"/>
                <a:cs typeface="Times New Roman" panose="02020603050405020304" pitchFamily="18" charset="0"/>
              </a:rPr>
              <a:t>Beginning with the 2019 tax returns, certain tax credits are now required to be pre-approved through My Alabama Taxes (MAT) at </a:t>
            </a:r>
            <a:r>
              <a:rPr lang="en-US" sz="4400" b="1" dirty="0">
                <a:ln w="3175" cmpd="sng">
                  <a:noFill/>
                </a:ln>
                <a:solidFill>
                  <a:prstClr val="black">
                    <a:lumMod val="85000"/>
                    <a:lumOff val="15000"/>
                  </a:prstClr>
                </a:solidFill>
                <a:latin typeface="Times New Roman" panose="02020603050405020304" pitchFamily="18" charset="0"/>
                <a:ea typeface="+mj-ea"/>
                <a:cs typeface="Times New Roman" panose="02020603050405020304" pitchFamily="18" charset="0"/>
                <a:hlinkClick r:id="rId2"/>
              </a:rPr>
              <a:t>www.myalabamataxes.alabama.gov</a:t>
            </a:r>
            <a:r>
              <a:rPr lang="en-US" sz="4400" b="1" dirty="0">
                <a:ln w="3175" cmpd="sng">
                  <a:noFill/>
                </a:ln>
                <a:solidFill>
                  <a:prstClr val="black">
                    <a:lumMod val="85000"/>
                    <a:lumOff val="15000"/>
                  </a:prstClr>
                </a:solidFill>
                <a:latin typeface="Times New Roman" panose="02020603050405020304" pitchFamily="18" charset="0"/>
                <a:ea typeface="+mj-ea"/>
                <a:cs typeface="Times New Roman" panose="02020603050405020304" pitchFamily="18" charset="0"/>
              </a:rPr>
              <a:t> </a:t>
            </a:r>
          </a:p>
          <a:p>
            <a:pPr algn="ctr"/>
            <a:r>
              <a:rPr lang="en-US" sz="4000" b="1" dirty="0">
                <a:ln w="3175" cmpd="sng">
                  <a:noFill/>
                </a:ln>
                <a:solidFill>
                  <a:prstClr val="black">
                    <a:lumMod val="85000"/>
                    <a:lumOff val="15000"/>
                  </a:prstClr>
                </a:solidFill>
                <a:latin typeface="Times New Roman" panose="02020603050405020304" pitchFamily="18" charset="0"/>
                <a:ea typeface="+mj-ea"/>
                <a:cs typeface="Times New Roman" panose="02020603050405020304" pitchFamily="18" charset="0"/>
              </a:rPr>
              <a:t>Please see the instructions in the tax guide or the instructions for a particular schedule or form being used for more information.  </a:t>
            </a:r>
            <a:endParaRPr lang="en-US" sz="4000" dirty="0"/>
          </a:p>
        </p:txBody>
      </p:sp>
    </p:spTree>
    <p:extLst>
      <p:ext uri="{BB962C8B-B14F-4D97-AF65-F5344CB8AC3E}">
        <p14:creationId xmlns:p14="http://schemas.microsoft.com/office/powerpoint/2010/main" val="12940448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8F775B6-5BF0-4678-8D80-C6EA4E4353A1}"/>
              </a:ext>
            </a:extLst>
          </p:cNvPr>
          <p:cNvSpPr/>
          <p:nvPr/>
        </p:nvSpPr>
        <p:spPr>
          <a:xfrm>
            <a:off x="788670" y="1303020"/>
            <a:ext cx="10698480" cy="4462760"/>
          </a:xfrm>
          <a:prstGeom prst="rect">
            <a:avLst/>
          </a:prstGeom>
        </p:spPr>
        <p:txBody>
          <a:bodyPr wrap="square">
            <a:spAutoFit/>
          </a:bodyPr>
          <a:lstStyle/>
          <a:p>
            <a:pPr algn="ctr"/>
            <a:r>
              <a:rPr lang="en-US" sz="4000" b="1" dirty="0">
                <a:ln w="3175" cmpd="sng">
                  <a:noFill/>
                </a:ln>
                <a:solidFill>
                  <a:prstClr val="black">
                    <a:lumMod val="85000"/>
                    <a:lumOff val="15000"/>
                  </a:prstClr>
                </a:solidFill>
                <a:latin typeface="Times New Roman" panose="02020603050405020304" pitchFamily="18" charset="0"/>
                <a:ea typeface="+mj-ea"/>
                <a:cs typeface="Times New Roman" panose="02020603050405020304" pitchFamily="18" charset="0"/>
              </a:rPr>
              <a:t>Beginning with the 2019 tax returns, certain tax credits are now required to be pre-approved through My Alabama Taxes (MAT) at </a:t>
            </a:r>
            <a:r>
              <a:rPr lang="en-US" sz="4400" b="1" dirty="0">
                <a:ln w="3175" cmpd="sng">
                  <a:noFill/>
                </a:ln>
                <a:solidFill>
                  <a:prstClr val="black">
                    <a:lumMod val="85000"/>
                    <a:lumOff val="15000"/>
                  </a:prstClr>
                </a:solidFill>
                <a:latin typeface="Times New Roman" panose="02020603050405020304" pitchFamily="18" charset="0"/>
                <a:ea typeface="+mj-ea"/>
                <a:cs typeface="Times New Roman" panose="02020603050405020304" pitchFamily="18" charset="0"/>
                <a:hlinkClick r:id="rId2"/>
              </a:rPr>
              <a:t>www.myalabamataxes.alabama.gov</a:t>
            </a:r>
            <a:r>
              <a:rPr lang="en-US" sz="4400" b="1" dirty="0">
                <a:ln w="3175" cmpd="sng">
                  <a:noFill/>
                </a:ln>
                <a:solidFill>
                  <a:prstClr val="black">
                    <a:lumMod val="85000"/>
                    <a:lumOff val="15000"/>
                  </a:prstClr>
                </a:solidFill>
                <a:latin typeface="Times New Roman" panose="02020603050405020304" pitchFamily="18" charset="0"/>
                <a:ea typeface="+mj-ea"/>
                <a:cs typeface="Times New Roman" panose="02020603050405020304" pitchFamily="18" charset="0"/>
              </a:rPr>
              <a:t> </a:t>
            </a:r>
          </a:p>
          <a:p>
            <a:pPr algn="ctr"/>
            <a:r>
              <a:rPr lang="en-US" sz="4000" b="1" dirty="0">
                <a:ln w="3175" cmpd="sng">
                  <a:noFill/>
                </a:ln>
                <a:solidFill>
                  <a:prstClr val="black">
                    <a:lumMod val="85000"/>
                    <a:lumOff val="15000"/>
                  </a:prstClr>
                </a:solidFill>
                <a:latin typeface="Times New Roman" panose="02020603050405020304" pitchFamily="18" charset="0"/>
                <a:ea typeface="+mj-ea"/>
                <a:cs typeface="Times New Roman" panose="02020603050405020304" pitchFamily="18" charset="0"/>
              </a:rPr>
              <a:t>Please see the instructions in the tax guide or the instructions for a particular schedule or form being used for more information.  </a:t>
            </a:r>
            <a:endParaRPr lang="en-US" sz="4000" dirty="0"/>
          </a:p>
        </p:txBody>
      </p:sp>
    </p:spTree>
    <p:extLst>
      <p:ext uri="{BB962C8B-B14F-4D97-AF65-F5344CB8AC3E}">
        <p14:creationId xmlns:p14="http://schemas.microsoft.com/office/powerpoint/2010/main" val="3163453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0" name="Picture 1" descr="image001">
            <a:extLst>
              <a:ext uri="{FF2B5EF4-FFF2-40B4-BE49-F238E27FC236}">
                <a16:creationId xmlns:a16="http://schemas.microsoft.com/office/drawing/2014/main" id="{4A4AF1FA-55E4-4E1F-BFED-C33F88871A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544" y="0"/>
            <a:ext cx="12312743" cy="6925918"/>
          </a:xfrm>
          <a:prstGeom prst="rect">
            <a:avLst/>
          </a:prstGeom>
          <a:noFill/>
          <a:ln>
            <a:noFill/>
          </a:ln>
          <a:effectLst>
            <a:outerShdw blurRad="50800" dist="50800" dir="5400000" algn="ctr" rotWithShape="0">
              <a:schemeClr val="accent4"/>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541688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8F775B6-5BF0-4678-8D80-C6EA4E4353A1}"/>
              </a:ext>
            </a:extLst>
          </p:cNvPr>
          <p:cNvSpPr/>
          <p:nvPr/>
        </p:nvSpPr>
        <p:spPr>
          <a:xfrm>
            <a:off x="925830" y="1691640"/>
            <a:ext cx="10229850" cy="3416320"/>
          </a:xfrm>
          <a:prstGeom prst="rect">
            <a:avLst/>
          </a:prstGeom>
        </p:spPr>
        <p:txBody>
          <a:bodyPr wrap="square">
            <a:spAutoFit/>
          </a:bodyPr>
          <a:lstStyle/>
          <a:p>
            <a:pPr algn="ctr"/>
            <a:r>
              <a:rPr lang="en-US" sz="7200" b="1" dirty="0">
                <a:ln w="3175" cmpd="sng">
                  <a:noFill/>
                </a:ln>
                <a:solidFill>
                  <a:prstClr val="black">
                    <a:lumMod val="85000"/>
                    <a:lumOff val="15000"/>
                  </a:prstClr>
                </a:solidFill>
                <a:latin typeface="Times New Roman" panose="02020603050405020304" pitchFamily="18" charset="0"/>
                <a:ea typeface="+mj-ea"/>
                <a:cs typeface="Times New Roman" panose="02020603050405020304" pitchFamily="18" charset="0"/>
              </a:rPr>
              <a:t>Prior Year Credits Affecting </a:t>
            </a:r>
            <a:r>
              <a:rPr lang="en-US" sz="7200" b="1" u="sng" dirty="0">
                <a:ln w="3175" cmpd="sng">
                  <a:noFill/>
                </a:ln>
                <a:solidFill>
                  <a:prstClr val="black">
                    <a:lumMod val="85000"/>
                    <a:lumOff val="15000"/>
                  </a:prstClr>
                </a:solidFill>
                <a:latin typeface="Times New Roman" panose="02020603050405020304" pitchFamily="18" charset="0"/>
                <a:ea typeface="+mj-ea"/>
                <a:cs typeface="Times New Roman" panose="02020603050405020304" pitchFamily="18" charset="0"/>
              </a:rPr>
              <a:t>2019</a:t>
            </a:r>
            <a:br>
              <a:rPr lang="en-US" sz="7200" b="1" dirty="0">
                <a:ln w="3175" cmpd="sng">
                  <a:noFill/>
                </a:ln>
                <a:solidFill>
                  <a:prstClr val="black">
                    <a:lumMod val="85000"/>
                    <a:lumOff val="15000"/>
                  </a:prstClr>
                </a:solidFill>
                <a:latin typeface="Times New Roman" panose="02020603050405020304" pitchFamily="18" charset="0"/>
                <a:ea typeface="+mj-ea"/>
                <a:cs typeface="Times New Roman" panose="02020603050405020304" pitchFamily="18" charset="0"/>
              </a:rPr>
            </a:br>
            <a:r>
              <a:rPr lang="en-US" sz="7200" b="1" dirty="0">
                <a:ln w="3175" cmpd="sng">
                  <a:noFill/>
                </a:ln>
                <a:solidFill>
                  <a:prstClr val="black">
                    <a:lumMod val="85000"/>
                    <a:lumOff val="15000"/>
                  </a:prstClr>
                </a:solidFill>
                <a:latin typeface="Times New Roman" panose="02020603050405020304" pitchFamily="18" charset="0"/>
                <a:ea typeface="+mj-ea"/>
                <a:cs typeface="Times New Roman" panose="02020603050405020304" pitchFamily="18" charset="0"/>
              </a:rPr>
              <a:t>Returns</a:t>
            </a:r>
            <a:endParaRPr lang="en-US" sz="7200" dirty="0"/>
          </a:p>
        </p:txBody>
      </p:sp>
    </p:spTree>
    <p:extLst>
      <p:ext uri="{BB962C8B-B14F-4D97-AF65-F5344CB8AC3E}">
        <p14:creationId xmlns:p14="http://schemas.microsoft.com/office/powerpoint/2010/main" val="6841436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1068404"/>
            <a:ext cx="9601196" cy="1217595"/>
          </a:xfrm>
        </p:spPr>
        <p:txBody>
          <a:bodyPr>
            <a:normAutofit fontScale="90000"/>
          </a:bodyPr>
          <a:lstStyle/>
          <a:p>
            <a:r>
              <a:rPr lang="en-US" b="1" dirty="0">
                <a:latin typeface="Times New Roman" panose="02020603050405020304" pitchFamily="18" charset="0"/>
                <a:cs typeface="Times New Roman" panose="02020603050405020304" pitchFamily="18" charset="0"/>
              </a:rPr>
              <a:t>Prior Year Credits Affecting </a:t>
            </a:r>
            <a:r>
              <a:rPr lang="en-US" b="1" u="sng" dirty="0">
                <a:latin typeface="Times New Roman" panose="02020603050405020304" pitchFamily="18" charset="0"/>
                <a:cs typeface="Times New Roman" panose="02020603050405020304" pitchFamily="18" charset="0"/>
              </a:rPr>
              <a:t>2019</a:t>
            </a:r>
            <a:br>
              <a:rPr lang="en-US" b="1" dirty="0">
                <a:latin typeface="Times New Roman" panose="02020603050405020304" pitchFamily="18" charset="0"/>
                <a:cs typeface="Times New Roman" panose="02020603050405020304" pitchFamily="18" charset="0"/>
              </a:rPr>
            </a:br>
            <a:r>
              <a:rPr lang="en-US" b="1" dirty="0">
                <a:latin typeface="Times New Roman" panose="02020603050405020304" pitchFamily="18" charset="0"/>
                <a:cs typeface="Times New Roman" panose="02020603050405020304" pitchFamily="18" charset="0"/>
              </a:rPr>
              <a:t>Returns</a:t>
            </a:r>
          </a:p>
        </p:txBody>
      </p:sp>
      <p:sp>
        <p:nvSpPr>
          <p:cNvPr id="3" name="Content Placeholder 2"/>
          <p:cNvSpPr>
            <a:spLocks noGrp="1"/>
          </p:cNvSpPr>
          <p:nvPr>
            <p:ph idx="1"/>
          </p:nvPr>
        </p:nvSpPr>
        <p:spPr>
          <a:xfrm>
            <a:off x="1200150" y="2556932"/>
            <a:ext cx="10755630" cy="3603838"/>
          </a:xfrm>
        </p:spPr>
        <p:txBody>
          <a:bodyPr>
            <a:normAutofit fontScale="25000" lnSpcReduction="20000"/>
          </a:bodyPr>
          <a:lstStyle/>
          <a:p>
            <a:r>
              <a:rPr lang="en-US" sz="9600" dirty="0">
                <a:latin typeface="Times New Roman" panose="02020603050405020304" pitchFamily="18" charset="0"/>
                <a:cs typeface="Times New Roman" panose="02020603050405020304" pitchFamily="18" charset="0"/>
              </a:rPr>
              <a:t>Act 2011-551 Full Employment Act of 2011</a:t>
            </a:r>
          </a:p>
          <a:p>
            <a:r>
              <a:rPr lang="en-US" sz="9600" dirty="0">
                <a:latin typeface="Times New Roman" panose="02020603050405020304" pitchFamily="18" charset="0"/>
                <a:cs typeface="Times New Roman" panose="02020603050405020304" pitchFamily="18" charset="0"/>
              </a:rPr>
              <a:t>Act 2011-689 Neighborhood Infrastructure Incentive Plan Credit</a:t>
            </a:r>
          </a:p>
          <a:p>
            <a:r>
              <a:rPr lang="en-US" sz="9600" dirty="0">
                <a:latin typeface="Times New Roman" panose="02020603050405020304" pitchFamily="18" charset="0"/>
                <a:cs typeface="Times New Roman" panose="02020603050405020304" pitchFamily="18" charset="0"/>
              </a:rPr>
              <a:t>Act 2012-168 Veterans Employment Act (Heroes for Hire Tax Credit)</a:t>
            </a:r>
          </a:p>
          <a:p>
            <a:r>
              <a:rPr lang="en-US" sz="9600" dirty="0">
                <a:latin typeface="Times New Roman" panose="02020603050405020304" pitchFamily="18" charset="0"/>
                <a:cs typeface="Times New Roman" panose="02020603050405020304" pitchFamily="18" charset="0"/>
              </a:rPr>
              <a:t>Act 2012-391 Irrigation /Reservoir System Tax Credit</a:t>
            </a:r>
          </a:p>
          <a:p>
            <a:r>
              <a:rPr lang="en-US" sz="9600" dirty="0">
                <a:latin typeface="Times New Roman" panose="02020603050405020304" pitchFamily="18" charset="0"/>
                <a:cs typeface="Times New Roman" panose="02020603050405020304" pitchFamily="18" charset="0"/>
              </a:rPr>
              <a:t>Act 2013-64 School Transfer Credit – AAA Credit and SGO Donation Credit – Scholarship Granting Organization</a:t>
            </a:r>
          </a:p>
          <a:p>
            <a:r>
              <a:rPr lang="en-US" sz="9600" dirty="0">
                <a:latin typeface="Times New Roman" panose="02020603050405020304" pitchFamily="18" charset="0"/>
                <a:cs typeface="Times New Roman" panose="02020603050405020304" pitchFamily="18" charset="0"/>
              </a:rPr>
              <a:t>Act 2013-241 Historic Rehabilitation Tax Credit</a:t>
            </a:r>
          </a:p>
          <a:p>
            <a:r>
              <a:rPr lang="en-US" sz="9600" dirty="0">
                <a:latin typeface="Times New Roman" panose="02020603050405020304" pitchFamily="18" charset="0"/>
                <a:cs typeface="Times New Roman" panose="02020603050405020304" pitchFamily="18" charset="0"/>
              </a:rPr>
              <a:t>Act 2014-147 Career Technical Dual Enrollment Credit (there have been zero         donations for 2019)	 Code Sections 16-60-350 thru 16-60-354</a:t>
            </a: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p>
          <a:p>
            <a:endParaRPr lang="en-US" dirty="0"/>
          </a:p>
          <a:p>
            <a:endParaRPr lang="en-US" dirty="0"/>
          </a:p>
        </p:txBody>
      </p:sp>
    </p:spTree>
    <p:extLst>
      <p:ext uri="{BB962C8B-B14F-4D97-AF65-F5344CB8AC3E}">
        <p14:creationId xmlns:p14="http://schemas.microsoft.com/office/powerpoint/2010/main" val="13581670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What’s New in I.D. Theft Prevention</a:t>
            </a:r>
            <a:endParaRPr lang="en-US" dirty="0"/>
          </a:p>
        </p:txBody>
      </p:sp>
      <p:sp>
        <p:nvSpPr>
          <p:cNvPr id="6" name="Content Placeholder 5"/>
          <p:cNvSpPr>
            <a:spLocks noGrp="1"/>
          </p:cNvSpPr>
          <p:nvPr>
            <p:ph idx="1"/>
          </p:nvPr>
        </p:nvSpPr>
        <p:spPr>
          <a:xfrm>
            <a:off x="708660" y="2731770"/>
            <a:ext cx="10835640" cy="3943350"/>
          </a:xfrm>
        </p:spPr>
        <p:txBody>
          <a:bodyPr>
            <a:noAutofit/>
          </a:bodyPr>
          <a:lstStyle/>
          <a:p>
            <a:r>
              <a:rPr lang="en-US" sz="3600" b="1" dirty="0">
                <a:solidFill>
                  <a:srgbClr val="FF0000"/>
                </a:solidFill>
                <a:latin typeface="Times New Roman" panose="02020603050405020304" pitchFamily="18" charset="0"/>
                <a:cs typeface="Times New Roman" panose="02020603050405020304" pitchFamily="18" charset="0"/>
              </a:rPr>
              <a:t>   NEW</a:t>
            </a:r>
          </a:p>
          <a:p>
            <a:pPr marL="457200" lvl="1" indent="0">
              <a:buNone/>
            </a:pPr>
            <a:r>
              <a:rPr lang="en-US" sz="1600" b="1" dirty="0">
                <a:solidFill>
                  <a:srgbClr val="FF0000"/>
                </a:solidFill>
                <a:latin typeface="Times New Roman" panose="02020603050405020304" pitchFamily="18" charset="0"/>
                <a:cs typeface="Times New Roman" panose="02020603050405020304" pitchFamily="18" charset="0"/>
              </a:rPr>
              <a:t> </a:t>
            </a:r>
            <a:r>
              <a:rPr lang="en-US" sz="4800" b="1" dirty="0">
                <a:solidFill>
                  <a:srgbClr val="FF0000"/>
                </a:solidFill>
                <a:latin typeface="Times New Roman" panose="02020603050405020304" pitchFamily="18" charset="0"/>
                <a:cs typeface="Times New Roman" panose="02020603050405020304" pitchFamily="18" charset="0"/>
              </a:rPr>
              <a:t>submitting your return using eID grants you priority return processing. </a:t>
            </a:r>
          </a:p>
          <a:p>
            <a:endParaRPr 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077008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1068404"/>
            <a:ext cx="9601196" cy="1217595"/>
          </a:xfrm>
        </p:spPr>
        <p:txBody>
          <a:bodyPr>
            <a:normAutofit fontScale="90000"/>
          </a:bodyPr>
          <a:lstStyle/>
          <a:p>
            <a:r>
              <a:rPr lang="en-US" b="1" dirty="0">
                <a:latin typeface="Times New Roman" panose="02020603050405020304" pitchFamily="18" charset="0"/>
                <a:cs typeface="Times New Roman" panose="02020603050405020304" pitchFamily="18" charset="0"/>
              </a:rPr>
              <a:t>Prior Year Credits Affecting </a:t>
            </a:r>
            <a:r>
              <a:rPr lang="en-US" b="1" u="sng" dirty="0">
                <a:latin typeface="Times New Roman" panose="02020603050405020304" pitchFamily="18" charset="0"/>
                <a:cs typeface="Times New Roman" panose="02020603050405020304" pitchFamily="18" charset="0"/>
              </a:rPr>
              <a:t>2019</a:t>
            </a:r>
            <a:br>
              <a:rPr lang="en-US" b="1" dirty="0">
                <a:latin typeface="Times New Roman" panose="02020603050405020304" pitchFamily="18" charset="0"/>
                <a:cs typeface="Times New Roman" panose="02020603050405020304" pitchFamily="18" charset="0"/>
              </a:rPr>
            </a:br>
            <a:r>
              <a:rPr lang="en-US" b="1" dirty="0">
                <a:latin typeface="Times New Roman" panose="02020603050405020304" pitchFamily="18" charset="0"/>
                <a:cs typeface="Times New Roman" panose="02020603050405020304" pitchFamily="18" charset="0"/>
              </a:rPr>
              <a:t>Returns</a:t>
            </a:r>
          </a:p>
        </p:txBody>
      </p:sp>
      <p:sp>
        <p:nvSpPr>
          <p:cNvPr id="3" name="Content Placeholder 2"/>
          <p:cNvSpPr>
            <a:spLocks noGrp="1"/>
          </p:cNvSpPr>
          <p:nvPr>
            <p:ph idx="1"/>
          </p:nvPr>
        </p:nvSpPr>
        <p:spPr>
          <a:xfrm>
            <a:off x="720090" y="2556932"/>
            <a:ext cx="11087099" cy="3992458"/>
          </a:xfrm>
        </p:spPr>
        <p:txBody>
          <a:bodyPr>
            <a:normAutofit/>
          </a:bodyPr>
          <a:lstStyle/>
          <a:p>
            <a:r>
              <a:rPr lang="en-US" dirty="0">
                <a:latin typeface="Times New Roman" panose="02020603050405020304" pitchFamily="18" charset="0"/>
                <a:cs typeface="Times New Roman" panose="02020603050405020304" pitchFamily="18" charset="0"/>
              </a:rPr>
              <a:t>Act 2014-413 Alabama Adoption Credit (Refundable on Schedule RC)</a:t>
            </a:r>
          </a:p>
          <a:p>
            <a:r>
              <a:rPr lang="en-US" dirty="0">
                <a:latin typeface="Times New Roman" panose="02020603050405020304" pitchFamily="18" charset="0"/>
                <a:cs typeface="Times New Roman" panose="02020603050405020304" pitchFamily="18" charset="0"/>
              </a:rPr>
              <a:t>Act 2015-27 Alabama Jobs Act Investment Credit</a:t>
            </a:r>
          </a:p>
          <a:p>
            <a:r>
              <a:rPr lang="en-US" dirty="0">
                <a:latin typeface="Times New Roman" panose="02020603050405020304" pitchFamily="18" charset="0"/>
                <a:cs typeface="Times New Roman" panose="02020603050405020304" pitchFamily="18" charset="0"/>
              </a:rPr>
              <a:t>Act 2016-102 Alabama Renewal Act Port Credit</a:t>
            </a:r>
          </a:p>
          <a:p>
            <a:r>
              <a:rPr lang="en-US" dirty="0">
                <a:latin typeface="Times New Roman" panose="02020603050405020304" pitchFamily="18" charset="0"/>
                <a:cs typeface="Times New Roman" panose="02020603050405020304" pitchFamily="18" charset="0"/>
              </a:rPr>
              <a:t>Act 2016-102 Growing Alabama Credit (Contributions to an Economic Development Organization)</a:t>
            </a:r>
          </a:p>
          <a:p>
            <a:r>
              <a:rPr lang="en-US" dirty="0">
                <a:latin typeface="Times New Roman" panose="02020603050405020304" pitchFamily="18" charset="0"/>
                <a:cs typeface="Times New Roman" panose="02020603050405020304" pitchFamily="18" charset="0"/>
              </a:rPr>
              <a:t>Act 2016-188 Small Business and Agribusiness Jobs Credit</a:t>
            </a:r>
          </a:p>
          <a:p>
            <a:r>
              <a:rPr lang="en-US" dirty="0">
                <a:latin typeface="Times New Roman" panose="02020603050405020304" pitchFamily="18" charset="0"/>
                <a:cs typeface="Times New Roman" panose="02020603050405020304" pitchFamily="18" charset="0"/>
              </a:rPr>
              <a:t>Act 2016-314 Apprenticeship Tax Credit</a:t>
            </a: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p>
          <a:p>
            <a:endParaRPr lang="en-US" dirty="0"/>
          </a:p>
          <a:p>
            <a:endParaRPr lang="en-US" dirty="0"/>
          </a:p>
        </p:txBody>
      </p:sp>
    </p:spTree>
    <p:extLst>
      <p:ext uri="{BB962C8B-B14F-4D97-AF65-F5344CB8AC3E}">
        <p14:creationId xmlns:p14="http://schemas.microsoft.com/office/powerpoint/2010/main" val="19521228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1068404"/>
            <a:ext cx="9601196" cy="1217595"/>
          </a:xfrm>
        </p:spPr>
        <p:txBody>
          <a:bodyPr>
            <a:normAutofit fontScale="90000"/>
          </a:bodyPr>
          <a:lstStyle/>
          <a:p>
            <a:r>
              <a:rPr lang="en-US" b="1" dirty="0">
                <a:latin typeface="Times New Roman" panose="02020603050405020304" pitchFamily="18" charset="0"/>
                <a:cs typeface="Times New Roman" panose="02020603050405020304" pitchFamily="18" charset="0"/>
              </a:rPr>
              <a:t>Prior Year Acts Affecting </a:t>
            </a:r>
            <a:r>
              <a:rPr lang="en-US" b="1" u="sng" dirty="0">
                <a:latin typeface="Times New Roman" panose="02020603050405020304" pitchFamily="18" charset="0"/>
                <a:cs typeface="Times New Roman" panose="02020603050405020304" pitchFamily="18" charset="0"/>
              </a:rPr>
              <a:t>2019</a:t>
            </a:r>
            <a:br>
              <a:rPr lang="en-US" b="1" dirty="0">
                <a:latin typeface="Times New Roman" panose="02020603050405020304" pitchFamily="18" charset="0"/>
                <a:cs typeface="Times New Roman" panose="02020603050405020304" pitchFamily="18" charset="0"/>
              </a:rPr>
            </a:br>
            <a:r>
              <a:rPr lang="en-US" b="1" dirty="0">
                <a:latin typeface="Times New Roman" panose="02020603050405020304" pitchFamily="18" charset="0"/>
                <a:cs typeface="Times New Roman" panose="02020603050405020304" pitchFamily="18" charset="0"/>
              </a:rPr>
              <a:t>Returns</a:t>
            </a:r>
          </a:p>
        </p:txBody>
      </p:sp>
      <p:sp>
        <p:nvSpPr>
          <p:cNvPr id="3" name="Content Placeholder 2"/>
          <p:cNvSpPr>
            <a:spLocks noGrp="1"/>
          </p:cNvSpPr>
          <p:nvPr>
            <p:ph idx="1"/>
          </p:nvPr>
        </p:nvSpPr>
        <p:spPr>
          <a:xfrm>
            <a:off x="902970" y="2556932"/>
            <a:ext cx="10732769" cy="3718138"/>
          </a:xfrm>
        </p:spPr>
        <p:txBody>
          <a:bodyPr>
            <a:normAutofit/>
          </a:bodyPr>
          <a:lstStyle/>
          <a:p>
            <a:r>
              <a:rPr lang="en-US" dirty="0">
                <a:latin typeface="Times New Roman" panose="02020603050405020304" pitchFamily="18" charset="0"/>
                <a:cs typeface="Times New Roman" panose="02020603050405020304" pitchFamily="18" charset="0"/>
              </a:rPr>
              <a:t>Act 2016-345 Health Savings Account Contributions deduction (HSA’s)</a:t>
            </a:r>
          </a:p>
          <a:p>
            <a:r>
              <a:rPr lang="en-US" dirty="0">
                <a:latin typeface="Times New Roman" panose="02020603050405020304" pitchFamily="18" charset="0"/>
                <a:cs typeface="Times New Roman" panose="02020603050405020304" pitchFamily="18" charset="0"/>
              </a:rPr>
              <a:t>Act 2017-352 Irrigation and Reservoir System Credit</a:t>
            </a:r>
          </a:p>
          <a:p>
            <a:r>
              <a:rPr lang="en-US" dirty="0">
                <a:latin typeface="Times New Roman" panose="02020603050405020304" pitchFamily="18" charset="0"/>
                <a:cs typeface="Times New Roman" panose="02020603050405020304" pitchFamily="18" charset="0"/>
              </a:rPr>
              <a:t>Act 2017-380 Historic Rehabilitation Tax Credit</a:t>
            </a:r>
          </a:p>
          <a:p>
            <a:r>
              <a:rPr lang="en-US" dirty="0">
                <a:latin typeface="Times New Roman" panose="02020603050405020304" pitchFamily="18" charset="0"/>
                <a:cs typeface="Times New Roman" panose="02020603050405020304" pitchFamily="18" charset="0"/>
              </a:rPr>
              <a:t>Act 2017-405 Individual Income Tax Simplified Short Form Filing Act</a:t>
            </a:r>
          </a:p>
          <a:p>
            <a:r>
              <a:rPr lang="en-US" dirty="0">
                <a:latin typeface="Times New Roman" panose="02020603050405020304" pitchFamily="18" charset="0"/>
                <a:cs typeface="Times New Roman" panose="02020603050405020304" pitchFamily="18" charset="0"/>
              </a:rPr>
              <a:t>Act 2018-194 Veterans Employment Act (Heroes for Hire Tax Credit)</a:t>
            </a:r>
          </a:p>
          <a:p>
            <a:r>
              <a:rPr lang="en-US" dirty="0">
                <a:latin typeface="Times New Roman" panose="02020603050405020304" pitchFamily="18" charset="0"/>
                <a:cs typeface="Times New Roman" panose="02020603050405020304" pitchFamily="18" charset="0"/>
              </a:rPr>
              <a:t>Act 2018-232 Optional Standard Deduction Increase</a:t>
            </a:r>
          </a:p>
          <a:p>
            <a:r>
              <a:rPr lang="en-US" dirty="0">
                <a:latin typeface="Times New Roman" panose="02020603050405020304" pitchFamily="18" charset="0"/>
                <a:cs typeface="Times New Roman" panose="02020603050405020304" pitchFamily="18" charset="0"/>
              </a:rPr>
              <a:t>Act 2018-232 Foreign Income Exclusion</a:t>
            </a: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p>
          <a:p>
            <a:endParaRPr lang="en-US" dirty="0"/>
          </a:p>
          <a:p>
            <a:endParaRPr lang="en-US" dirty="0"/>
          </a:p>
        </p:txBody>
      </p:sp>
    </p:spTree>
    <p:extLst>
      <p:ext uri="{BB962C8B-B14F-4D97-AF65-F5344CB8AC3E}">
        <p14:creationId xmlns:p14="http://schemas.microsoft.com/office/powerpoint/2010/main" val="89454967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1068404"/>
            <a:ext cx="9601196" cy="1217595"/>
          </a:xfrm>
        </p:spPr>
        <p:txBody>
          <a:bodyPr>
            <a:normAutofit fontScale="90000"/>
          </a:bodyPr>
          <a:lstStyle/>
          <a:p>
            <a:r>
              <a:rPr lang="en-US" b="1" dirty="0">
                <a:latin typeface="Times New Roman" panose="02020603050405020304" pitchFamily="18" charset="0"/>
                <a:cs typeface="Times New Roman" panose="02020603050405020304" pitchFamily="18" charset="0"/>
              </a:rPr>
              <a:t>Prior Year Acts Affecting </a:t>
            </a:r>
            <a:r>
              <a:rPr lang="en-US" b="1" u="sng" dirty="0">
                <a:latin typeface="Times New Roman" panose="02020603050405020304" pitchFamily="18" charset="0"/>
                <a:cs typeface="Times New Roman" panose="02020603050405020304" pitchFamily="18" charset="0"/>
              </a:rPr>
              <a:t>2019</a:t>
            </a:r>
            <a:br>
              <a:rPr lang="en-US" b="1" dirty="0">
                <a:latin typeface="Times New Roman" panose="02020603050405020304" pitchFamily="18" charset="0"/>
                <a:cs typeface="Times New Roman" panose="02020603050405020304" pitchFamily="18" charset="0"/>
              </a:rPr>
            </a:br>
            <a:r>
              <a:rPr lang="en-US" b="1" dirty="0">
                <a:latin typeface="Times New Roman" panose="02020603050405020304" pitchFamily="18" charset="0"/>
                <a:cs typeface="Times New Roman" panose="02020603050405020304" pitchFamily="18" charset="0"/>
              </a:rPr>
              <a:t>Returns</a:t>
            </a:r>
          </a:p>
        </p:txBody>
      </p:sp>
      <p:sp>
        <p:nvSpPr>
          <p:cNvPr id="3" name="Content Placeholder 2"/>
          <p:cNvSpPr>
            <a:spLocks noGrp="1"/>
          </p:cNvSpPr>
          <p:nvPr>
            <p:ph idx="1"/>
          </p:nvPr>
        </p:nvSpPr>
        <p:spPr>
          <a:xfrm>
            <a:off x="902970" y="2556932"/>
            <a:ext cx="10732769" cy="3718138"/>
          </a:xfrm>
        </p:spPr>
        <p:txBody>
          <a:bodyPr>
            <a:normAutofit/>
          </a:bodyPr>
          <a:lstStyle/>
          <a:p>
            <a:r>
              <a:rPr lang="en-US" dirty="0">
                <a:latin typeface="Times New Roman" panose="02020603050405020304" pitchFamily="18" charset="0"/>
                <a:cs typeface="Times New Roman" panose="02020603050405020304" pitchFamily="18" charset="0"/>
              </a:rPr>
              <a:t>Act 2018-465 Credit For Taxes Paid To Another State or Territory</a:t>
            </a:r>
          </a:p>
          <a:p>
            <a:r>
              <a:rPr lang="en-US" dirty="0">
                <a:latin typeface="Times New Roman" panose="02020603050405020304" pitchFamily="18" charset="0"/>
                <a:cs typeface="Times New Roman" panose="02020603050405020304" pitchFamily="18" charset="0"/>
              </a:rPr>
              <a:t>Act 2018-467 Alabama First-Time and Second Chance Home Buyer Savings Account </a:t>
            </a:r>
          </a:p>
          <a:p>
            <a:r>
              <a:rPr lang="en-US" dirty="0">
                <a:latin typeface="Times New Roman" panose="02020603050405020304" pitchFamily="18" charset="0"/>
                <a:cs typeface="Times New Roman" panose="02020603050405020304" pitchFamily="18" charset="0"/>
              </a:rPr>
              <a:t>Act 2018-468 Irrigation and Reservoir System Credit</a:t>
            </a:r>
          </a:p>
          <a:p>
            <a:r>
              <a:rPr lang="en-US" dirty="0">
                <a:latin typeface="Times New Roman" panose="02020603050405020304" pitchFamily="18" charset="0"/>
                <a:cs typeface="Times New Roman" panose="02020603050405020304" pitchFamily="18" charset="0"/>
              </a:rPr>
              <a:t>Act 2018-549 Adoption Credit</a:t>
            </a: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p>
          <a:p>
            <a:endParaRPr lang="en-US" dirty="0"/>
          </a:p>
          <a:p>
            <a:endParaRPr lang="en-US" dirty="0"/>
          </a:p>
        </p:txBody>
      </p:sp>
    </p:spTree>
    <p:extLst>
      <p:ext uri="{BB962C8B-B14F-4D97-AF65-F5344CB8AC3E}">
        <p14:creationId xmlns:p14="http://schemas.microsoft.com/office/powerpoint/2010/main" val="217631602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B2A2C8-3BAC-4BFF-B244-AD987C81DAD9}"/>
              </a:ext>
            </a:extLst>
          </p:cNvPr>
          <p:cNvSpPr>
            <a:spLocks noGrp="1"/>
          </p:cNvSpPr>
          <p:nvPr>
            <p:ph type="title"/>
          </p:nvPr>
        </p:nvSpPr>
        <p:spPr/>
        <p:txBody>
          <a:bodyPr>
            <a:normAutofit/>
          </a:bodyPr>
          <a:lstStyle/>
          <a:p>
            <a:r>
              <a:rPr lang="en-US" sz="5400" b="1" dirty="0">
                <a:latin typeface="Times New Roman" panose="02020603050405020304" pitchFamily="18" charset="0"/>
                <a:cs typeface="Times New Roman" panose="02020603050405020304" pitchFamily="18" charset="0"/>
              </a:rPr>
              <a:t>CPE on the Website</a:t>
            </a:r>
          </a:p>
        </p:txBody>
      </p:sp>
      <p:sp>
        <p:nvSpPr>
          <p:cNvPr id="3" name="Content Placeholder 2">
            <a:extLst>
              <a:ext uri="{FF2B5EF4-FFF2-40B4-BE49-F238E27FC236}">
                <a16:creationId xmlns:a16="http://schemas.microsoft.com/office/drawing/2014/main" id="{B8537A8C-97F3-485F-BCE2-F477BE4596B1}"/>
              </a:ext>
            </a:extLst>
          </p:cNvPr>
          <p:cNvSpPr>
            <a:spLocks noGrp="1"/>
          </p:cNvSpPr>
          <p:nvPr>
            <p:ph idx="1"/>
          </p:nvPr>
        </p:nvSpPr>
        <p:spPr>
          <a:xfrm>
            <a:off x="630315" y="2556932"/>
            <a:ext cx="11194741" cy="3318936"/>
          </a:xfrm>
        </p:spPr>
        <p:txBody>
          <a:bodyPr/>
          <a:lstStyle/>
          <a:p>
            <a:r>
              <a:rPr lang="en-US" dirty="0"/>
              <a:t>If looking for this CPE Presentation or prior year presentations, please visit the Department’s website at </a:t>
            </a:r>
            <a:r>
              <a:rPr lang="en-US" dirty="0">
                <a:hlinkClick r:id="rId2"/>
              </a:rPr>
              <a:t>www.revenue.alabama.gov</a:t>
            </a:r>
            <a:r>
              <a:rPr lang="en-US" dirty="0"/>
              <a:t> and follow these steps.</a:t>
            </a:r>
          </a:p>
          <a:p>
            <a:pPr marL="461963" indent="-407988">
              <a:buFont typeface="Wingdings" panose="05000000000000000000" pitchFamily="2" charset="2"/>
              <a:buChar char="Ø"/>
            </a:pPr>
            <a:r>
              <a:rPr lang="en-US" dirty="0"/>
              <a:t>Click on any of the three links in the upper left-hand corner of the homepage:          Individuals, Business, or Professionals</a:t>
            </a:r>
          </a:p>
          <a:p>
            <a:pPr marL="461963" indent="-407988">
              <a:buFont typeface="Wingdings" panose="05000000000000000000" pitchFamily="2" charset="2"/>
              <a:buChar char="Ø"/>
            </a:pPr>
            <a:r>
              <a:rPr lang="en-US" dirty="0"/>
              <a:t>Click on the blue Individual &amp; Corporate box</a:t>
            </a:r>
          </a:p>
          <a:p>
            <a:pPr marL="461963" indent="-407988">
              <a:buFont typeface="Wingdings" panose="05000000000000000000" pitchFamily="2" charset="2"/>
              <a:buChar char="Ø"/>
            </a:pPr>
            <a:r>
              <a:rPr lang="en-US" dirty="0"/>
              <a:t>Scroll down and click on the CPE Presentations link under the Practitioners’ Links box. </a:t>
            </a:r>
          </a:p>
        </p:txBody>
      </p:sp>
    </p:spTree>
    <p:extLst>
      <p:ext uri="{BB962C8B-B14F-4D97-AF65-F5344CB8AC3E}">
        <p14:creationId xmlns:p14="http://schemas.microsoft.com/office/powerpoint/2010/main" val="254162383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1A773-18A0-4347-9673-7A2115C1D4EC}"/>
              </a:ext>
            </a:extLst>
          </p:cNvPr>
          <p:cNvSpPr>
            <a:spLocks noGrp="1"/>
          </p:cNvSpPr>
          <p:nvPr>
            <p:ph type="title"/>
          </p:nvPr>
        </p:nvSpPr>
        <p:spPr/>
        <p:txBody>
          <a:bodyPr>
            <a:normAutofit/>
          </a:bodyPr>
          <a:lstStyle/>
          <a:p>
            <a:r>
              <a:rPr lang="en-US" sz="5400" b="1" dirty="0">
                <a:latin typeface="Times New Roman" panose="02020603050405020304" pitchFamily="18" charset="0"/>
                <a:cs typeface="Times New Roman" panose="02020603050405020304" pitchFamily="18" charset="0"/>
              </a:rPr>
              <a:t>CPE on the Website</a:t>
            </a:r>
            <a:endParaRPr lang="en-US" sz="5400" dirty="0"/>
          </a:p>
        </p:txBody>
      </p:sp>
      <p:pic>
        <p:nvPicPr>
          <p:cNvPr id="7" name="Content Placeholder 6">
            <a:extLst>
              <a:ext uri="{FF2B5EF4-FFF2-40B4-BE49-F238E27FC236}">
                <a16:creationId xmlns:a16="http://schemas.microsoft.com/office/drawing/2014/main" id="{51732EAD-BFAD-4AD6-9C86-B64168441806}"/>
              </a:ext>
            </a:extLst>
          </p:cNvPr>
          <p:cNvPicPr>
            <a:picLocks noGrp="1" noChangeAspect="1"/>
          </p:cNvPicPr>
          <p:nvPr>
            <p:ph idx="1"/>
          </p:nvPr>
        </p:nvPicPr>
        <p:blipFill>
          <a:blip r:embed="rId2"/>
          <a:stretch>
            <a:fillRect/>
          </a:stretch>
        </p:blipFill>
        <p:spPr>
          <a:xfrm>
            <a:off x="1295400" y="2926371"/>
            <a:ext cx="9601200" cy="2580058"/>
          </a:xfrm>
          <a:prstGeom prst="rect">
            <a:avLst/>
          </a:prstGeom>
        </p:spPr>
      </p:pic>
    </p:spTree>
    <p:extLst>
      <p:ext uri="{BB962C8B-B14F-4D97-AF65-F5344CB8AC3E}">
        <p14:creationId xmlns:p14="http://schemas.microsoft.com/office/powerpoint/2010/main" val="27076985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7346" name="Rectangle 2"/>
          <p:cNvSpPr>
            <a:spLocks noGrp="1" noChangeArrowheads="1"/>
          </p:cNvSpPr>
          <p:nvPr>
            <p:ph type="title" idx="4294967295"/>
          </p:nvPr>
        </p:nvSpPr>
        <p:spPr>
          <a:xfrm>
            <a:off x="1676400" y="960438"/>
            <a:ext cx="10515600" cy="1347787"/>
          </a:xfrm>
        </p:spPr>
        <p:txBody>
          <a:bodyPr>
            <a:normAutofit fontScale="90000"/>
          </a:bodyPr>
          <a:lstStyle/>
          <a:p>
            <a:pPr eaLnBrk="1" hangingPunct="1"/>
            <a:r>
              <a:rPr lang="en-US" altLang="en-US" sz="4800" dirty="0"/>
              <a:t>  </a:t>
            </a:r>
            <a:r>
              <a:rPr lang="en-US" altLang="en-US" sz="5300" b="1" dirty="0">
                <a:latin typeface="Times New Roman" panose="02020603050405020304" pitchFamily="18" charset="0"/>
                <a:cs typeface="Times New Roman" panose="02020603050405020304" pitchFamily="18" charset="0"/>
              </a:rPr>
              <a:t>Electronic Filing Information</a:t>
            </a:r>
            <a:br>
              <a:rPr lang="en-US" altLang="en-US" sz="5300" b="1" dirty="0">
                <a:latin typeface="Times New Roman" panose="02020603050405020304" pitchFamily="18" charset="0"/>
                <a:cs typeface="Times New Roman" panose="02020603050405020304" pitchFamily="18" charset="0"/>
              </a:rPr>
            </a:br>
            <a:endParaRPr lang="en-US" altLang="en-US" sz="5300" b="1" dirty="0">
              <a:latin typeface="Times New Roman" panose="02020603050405020304" pitchFamily="18" charset="0"/>
              <a:cs typeface="Times New Roman" panose="02020603050405020304" pitchFamily="18" charset="0"/>
            </a:endParaRPr>
          </a:p>
        </p:txBody>
      </p:sp>
      <p:pic>
        <p:nvPicPr>
          <p:cNvPr id="5734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3267" y="2091867"/>
            <a:ext cx="5935662"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94349941"/>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altLang="en-US" sz="4800" b="1" dirty="0">
                <a:latin typeface="Times New Roman" panose="02020603050405020304" pitchFamily="18" charset="0"/>
                <a:cs typeface="Times New Roman" panose="02020603050405020304" pitchFamily="18" charset="0"/>
              </a:rPr>
              <a:t>My Alabama Taxes</a:t>
            </a:r>
          </a:p>
        </p:txBody>
      </p:sp>
      <p:pic>
        <p:nvPicPr>
          <p:cNvPr id="15364" name="Content Placeholder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295402" y="2492943"/>
            <a:ext cx="4178012" cy="3705726"/>
          </a:xfrm>
        </p:spPr>
      </p:pic>
      <p:sp>
        <p:nvSpPr>
          <p:cNvPr id="15363" name="Text Placeholder 2"/>
          <p:cNvSpPr>
            <a:spLocks noGrp="1"/>
          </p:cNvSpPr>
          <p:nvPr>
            <p:ph sz="half" idx="2"/>
          </p:nvPr>
        </p:nvSpPr>
        <p:spPr>
          <a:xfrm>
            <a:off x="5473414" y="2492943"/>
            <a:ext cx="5931186" cy="4123757"/>
          </a:xfrm>
        </p:spPr>
        <p:txBody>
          <a:bodyPr>
            <a:normAutofit fontScale="77500" lnSpcReduction="20000"/>
          </a:bodyPr>
          <a:lstStyle/>
          <a:p>
            <a:r>
              <a:rPr lang="en-US" altLang="en-US" sz="2500" dirty="0">
                <a:latin typeface="Times New Roman" panose="02020603050405020304" pitchFamily="18" charset="0"/>
                <a:cs typeface="Times New Roman" panose="02020603050405020304" pitchFamily="18" charset="0"/>
              </a:rPr>
              <a:t>ADOR continues to offer a FREE electronic filing option to individual Alabama taxpayers filing a state tax return.</a:t>
            </a:r>
          </a:p>
          <a:p>
            <a:r>
              <a:rPr lang="en-US" altLang="en-US" sz="2500" dirty="0">
                <a:latin typeface="Times New Roman" panose="02020603050405020304" pitchFamily="18" charset="0"/>
                <a:cs typeface="Times New Roman" panose="02020603050405020304" pitchFamily="18" charset="0"/>
              </a:rPr>
              <a:t>No income limitations or other qualifications must be met to take advantage of this free online filing system.</a:t>
            </a:r>
          </a:p>
          <a:p>
            <a:r>
              <a:rPr lang="en-US" altLang="en-US" sz="2500" dirty="0">
                <a:latin typeface="Times New Roman" panose="02020603050405020304" pitchFamily="18" charset="0"/>
                <a:cs typeface="Times New Roman" panose="02020603050405020304" pitchFamily="18" charset="0"/>
              </a:rPr>
              <a:t>Go to </a:t>
            </a:r>
            <a:r>
              <a:rPr lang="en-US" altLang="en-US" sz="2500" b="1" dirty="0">
                <a:latin typeface="Times New Roman" panose="02020603050405020304" pitchFamily="18" charset="0"/>
                <a:cs typeface="Times New Roman" panose="02020603050405020304" pitchFamily="18" charset="0"/>
                <a:hlinkClick r:id="rId4"/>
              </a:rPr>
              <a:t>www.myalabamataxes.alabama.gov</a:t>
            </a:r>
            <a:r>
              <a:rPr lang="en-US" altLang="en-US" sz="2500" b="1" dirty="0">
                <a:latin typeface="Times New Roman" panose="02020603050405020304" pitchFamily="18" charset="0"/>
                <a:cs typeface="Times New Roman" panose="02020603050405020304" pitchFamily="18" charset="0"/>
              </a:rPr>
              <a:t> </a:t>
            </a:r>
            <a:r>
              <a:rPr lang="en-US" altLang="en-US" sz="2500" dirty="0">
                <a:latin typeface="Times New Roman" panose="02020603050405020304" pitchFamily="18" charset="0"/>
                <a:cs typeface="Times New Roman" panose="02020603050405020304" pitchFamily="18" charset="0"/>
              </a:rPr>
              <a:t>to sign up and efile. </a:t>
            </a:r>
          </a:p>
          <a:p>
            <a:r>
              <a:rPr lang="en-US" altLang="en-US" sz="3800" b="1" dirty="0">
                <a:latin typeface="Times New Roman" panose="02020603050405020304" pitchFamily="18" charset="0"/>
                <a:cs typeface="Times New Roman" panose="02020603050405020304" pitchFamily="18" charset="0"/>
              </a:rPr>
              <a:t>No registration required for the new simplified short form 40EZ beginning with the 2018 filing season.</a:t>
            </a:r>
          </a:p>
          <a:p>
            <a:endParaRPr lang="en-US" altLang="en-US" b="1" dirty="0">
              <a:cs typeface="Arial" panose="020B0604020202020204" pitchFamily="34" charset="0"/>
            </a:endParaRPr>
          </a:p>
        </p:txBody>
      </p:sp>
    </p:spTree>
    <p:extLst>
      <p:ext uri="{BB962C8B-B14F-4D97-AF65-F5344CB8AC3E}">
        <p14:creationId xmlns:p14="http://schemas.microsoft.com/office/powerpoint/2010/main" val="1051951171"/>
      </p:ext>
    </p:extLst>
  </p:cSld>
  <p:clrMapOvr>
    <a:masterClrMapping/>
  </p:clrMapOvr>
  <p:transition spd="slow" advTm="15000">
    <p:fade/>
  </p:transition>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2946" name="Title 1"/>
          <p:cNvSpPr>
            <a:spLocks noGrp="1"/>
          </p:cNvSpPr>
          <p:nvPr>
            <p:ph type="title"/>
          </p:nvPr>
        </p:nvSpPr>
        <p:spPr>
          <a:xfrm>
            <a:off x="2209800" y="380999"/>
            <a:ext cx="7772400" cy="2316933"/>
          </a:xfrm>
        </p:spPr>
        <p:txBody>
          <a:bodyPr>
            <a:normAutofit/>
          </a:bodyPr>
          <a:lstStyle/>
          <a:p>
            <a:r>
              <a:rPr lang="en-US" altLang="en-US" sz="4000" b="1" dirty="0">
                <a:solidFill>
                  <a:schemeClr val="tx1"/>
                </a:solidFill>
                <a:latin typeface="Times New Roman" panose="02020603050405020304" pitchFamily="18" charset="0"/>
                <a:cs typeface="Times New Roman" panose="02020603050405020304" pitchFamily="18" charset="0"/>
              </a:rPr>
              <a:t>Modernized Electronic Filing (MeF) Contacts</a:t>
            </a:r>
          </a:p>
        </p:txBody>
      </p:sp>
      <p:sp>
        <p:nvSpPr>
          <p:cNvPr id="82947" name="Content Placeholder 2"/>
          <p:cNvSpPr>
            <a:spLocks noGrp="1"/>
          </p:cNvSpPr>
          <p:nvPr>
            <p:ph idx="1"/>
          </p:nvPr>
        </p:nvSpPr>
        <p:spPr>
          <a:xfrm>
            <a:off x="1676653" y="2480648"/>
            <a:ext cx="8948596" cy="4040109"/>
          </a:xfrm>
        </p:spPr>
        <p:txBody>
          <a:bodyPr>
            <a:normAutofit/>
          </a:bodyPr>
          <a:lstStyle/>
          <a:p>
            <a:pPr marL="0" indent="0" algn="ctr">
              <a:buNone/>
            </a:pPr>
            <a:r>
              <a:rPr lang="en-US" altLang="en-US" sz="1800" b="1" dirty="0">
                <a:latin typeface="Times New Roman" panose="02020603050405020304" pitchFamily="18" charset="0"/>
                <a:cs typeface="Times New Roman" panose="02020603050405020304" pitchFamily="18" charset="0"/>
              </a:rPr>
              <a:t>Tavares Mathews – Individual MeF  (40 and 40NR)</a:t>
            </a:r>
            <a:br>
              <a:rPr lang="en-US" altLang="en-US" sz="1800" b="1" dirty="0">
                <a:latin typeface="Times New Roman" panose="02020603050405020304" pitchFamily="18" charset="0"/>
                <a:cs typeface="Times New Roman" panose="02020603050405020304" pitchFamily="18" charset="0"/>
              </a:rPr>
            </a:br>
            <a:r>
              <a:rPr lang="en-US" altLang="en-US" sz="1800" b="1" dirty="0">
                <a:latin typeface="Times New Roman" panose="02020603050405020304" pitchFamily="18" charset="0"/>
                <a:cs typeface="Times New Roman" panose="02020603050405020304" pitchFamily="18" charset="0"/>
                <a:hlinkClick r:id="rId3"/>
              </a:rPr>
              <a:t>tavares.mathews@revenue.alabama.go</a:t>
            </a:r>
            <a:endParaRPr lang="en-US" altLang="en-US" sz="1800" b="1" dirty="0">
              <a:latin typeface="Times New Roman" panose="02020603050405020304" pitchFamily="18" charset="0"/>
              <a:cs typeface="Times New Roman" panose="02020603050405020304" pitchFamily="18" charset="0"/>
            </a:endParaRPr>
          </a:p>
          <a:p>
            <a:pPr marL="0" indent="0" algn="ctr">
              <a:buNone/>
            </a:pPr>
            <a:r>
              <a:rPr lang="en-US" altLang="en-US" sz="1800" b="1" dirty="0">
                <a:latin typeface="Times New Roman" panose="02020603050405020304" pitchFamily="18" charset="0"/>
                <a:cs typeface="Times New Roman" panose="02020603050405020304" pitchFamily="18" charset="0"/>
              </a:rPr>
              <a:t>334-353-9497</a:t>
            </a:r>
            <a:br>
              <a:rPr lang="en-US" altLang="en-US" sz="1800" b="1" dirty="0">
                <a:latin typeface="Times New Roman" panose="02020603050405020304" pitchFamily="18" charset="0"/>
                <a:cs typeface="Times New Roman" panose="02020603050405020304" pitchFamily="18" charset="0"/>
              </a:rPr>
            </a:br>
            <a:br>
              <a:rPr lang="en-US" altLang="en-US" sz="1800" b="1" dirty="0">
                <a:latin typeface="Times New Roman" panose="02020603050405020304" pitchFamily="18" charset="0"/>
                <a:cs typeface="Times New Roman" panose="02020603050405020304" pitchFamily="18" charset="0"/>
              </a:rPr>
            </a:br>
            <a:r>
              <a:rPr lang="en-US" altLang="en-US" sz="1800" b="1" dirty="0">
                <a:latin typeface="Times New Roman" panose="02020603050405020304" pitchFamily="18" charset="0"/>
                <a:cs typeface="Times New Roman" panose="02020603050405020304" pitchFamily="18" charset="0"/>
              </a:rPr>
              <a:t>Nicci Adams – Business </a:t>
            </a:r>
            <a:r>
              <a:rPr lang="en-US" altLang="en-US" sz="1800" b="1" dirty="0" err="1">
                <a:latin typeface="Times New Roman" panose="02020603050405020304" pitchFamily="18" charset="0"/>
                <a:cs typeface="Times New Roman" panose="02020603050405020304" pitchFamily="18" charset="0"/>
              </a:rPr>
              <a:t>MeF</a:t>
            </a:r>
            <a:r>
              <a:rPr lang="en-US" altLang="en-US" sz="1800" b="1" dirty="0">
                <a:latin typeface="Times New Roman" panose="02020603050405020304" pitchFamily="18" charset="0"/>
                <a:cs typeface="Times New Roman" panose="02020603050405020304" pitchFamily="18" charset="0"/>
              </a:rPr>
              <a:t>  </a:t>
            </a:r>
            <a:br>
              <a:rPr lang="en-US" altLang="en-US" sz="1800" b="1" dirty="0">
                <a:latin typeface="Times New Roman" panose="02020603050405020304" pitchFamily="18" charset="0"/>
                <a:cs typeface="Times New Roman" panose="02020603050405020304" pitchFamily="18" charset="0"/>
              </a:rPr>
            </a:br>
            <a:r>
              <a:rPr lang="en-US" altLang="en-US" sz="1800" b="1" dirty="0">
                <a:latin typeface="Times New Roman" panose="02020603050405020304" pitchFamily="18" charset="0"/>
                <a:cs typeface="Times New Roman" panose="02020603050405020304" pitchFamily="18" charset="0"/>
                <a:hlinkClick r:id="rId4"/>
              </a:rPr>
              <a:t>nicci.adams@revenue.alabama.gov</a:t>
            </a:r>
            <a:endParaRPr lang="en-US" altLang="en-US" sz="1800" b="1" dirty="0">
              <a:latin typeface="Times New Roman" panose="02020603050405020304" pitchFamily="18" charset="0"/>
              <a:cs typeface="Times New Roman" panose="02020603050405020304" pitchFamily="18" charset="0"/>
            </a:endParaRPr>
          </a:p>
          <a:p>
            <a:pPr marL="0" indent="0" algn="ctr">
              <a:buNone/>
            </a:pPr>
            <a:r>
              <a:rPr lang="en-US" altLang="en-US" sz="1800" b="1" dirty="0">
                <a:latin typeface="Times New Roman" panose="02020603050405020304" pitchFamily="18" charset="0"/>
                <a:cs typeface="Times New Roman" panose="02020603050405020304" pitchFamily="18" charset="0"/>
              </a:rPr>
              <a:t>334-353-0685</a:t>
            </a:r>
            <a:br>
              <a:rPr lang="en-US" altLang="en-US" sz="1800" b="1" dirty="0">
                <a:latin typeface="Times New Roman" panose="02020603050405020304" pitchFamily="18" charset="0"/>
                <a:cs typeface="Times New Roman" panose="02020603050405020304" pitchFamily="18" charset="0"/>
              </a:rPr>
            </a:br>
            <a:br>
              <a:rPr lang="en-US" altLang="en-US" sz="1800" b="1" dirty="0">
                <a:latin typeface="Times New Roman" panose="02020603050405020304" pitchFamily="18" charset="0"/>
                <a:cs typeface="Times New Roman" panose="02020603050405020304" pitchFamily="18" charset="0"/>
              </a:rPr>
            </a:br>
            <a:r>
              <a:rPr lang="en-US" altLang="en-US" sz="1800" b="1" dirty="0">
                <a:latin typeface="Times New Roman" panose="02020603050405020304" pitchFamily="18" charset="0"/>
                <a:cs typeface="Times New Roman" panose="02020603050405020304" pitchFamily="18" charset="0"/>
              </a:rPr>
              <a:t>Veronica Jennings – Mef Development and Web Service, Manager</a:t>
            </a:r>
            <a:br>
              <a:rPr lang="en-US" altLang="en-US" sz="1800" b="1" dirty="0">
                <a:latin typeface="Times New Roman" panose="02020603050405020304" pitchFamily="18" charset="0"/>
                <a:cs typeface="Times New Roman" panose="02020603050405020304" pitchFamily="18" charset="0"/>
              </a:rPr>
            </a:br>
            <a:r>
              <a:rPr lang="en-US" altLang="en-US" sz="1800" b="1" dirty="0">
                <a:latin typeface="Times New Roman" panose="02020603050405020304" pitchFamily="18" charset="0"/>
                <a:cs typeface="Times New Roman" panose="02020603050405020304" pitchFamily="18" charset="0"/>
                <a:hlinkClick r:id="rId5"/>
              </a:rPr>
              <a:t>veronica.jennings@revenue.alabama.gov</a:t>
            </a:r>
            <a:endParaRPr lang="en-US" altLang="en-US" sz="1800" b="1" dirty="0">
              <a:latin typeface="Times New Roman" panose="02020603050405020304" pitchFamily="18" charset="0"/>
              <a:cs typeface="Times New Roman" panose="02020603050405020304" pitchFamily="18" charset="0"/>
            </a:endParaRPr>
          </a:p>
          <a:p>
            <a:pPr marL="0" indent="0" algn="ctr">
              <a:buNone/>
            </a:pPr>
            <a:r>
              <a:rPr lang="en-US" altLang="en-US" sz="1800" b="1" dirty="0">
                <a:latin typeface="Times New Roman" panose="02020603050405020304" pitchFamily="18" charset="0"/>
                <a:cs typeface="Times New Roman" panose="02020603050405020304" pitchFamily="18" charset="0"/>
              </a:rPr>
              <a:t>334-353-9440</a:t>
            </a:r>
          </a:p>
        </p:txBody>
      </p:sp>
    </p:spTree>
    <p:extLst>
      <p:ext uri="{BB962C8B-B14F-4D97-AF65-F5344CB8AC3E}">
        <p14:creationId xmlns:p14="http://schemas.microsoft.com/office/powerpoint/2010/main" val="128254982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u="sng" dirty="0">
                <a:latin typeface="Times New Roman" panose="02020603050405020304" pitchFamily="18" charset="0"/>
                <a:cs typeface="Times New Roman" panose="02020603050405020304" pitchFamily="18" charset="0"/>
              </a:rPr>
              <a:t>Forms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41952" y="2466473"/>
            <a:ext cx="7854926" cy="3660396"/>
          </a:xfrm>
          <a:prstGeom prst="rect">
            <a:avLst/>
          </a:prstGeom>
        </p:spPr>
      </p:pic>
    </p:spTree>
    <p:extLst>
      <p:ext uri="{BB962C8B-B14F-4D97-AF65-F5344CB8AC3E}">
        <p14:creationId xmlns:p14="http://schemas.microsoft.com/office/powerpoint/2010/main" val="88578460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5298" name="Title 1"/>
          <p:cNvSpPr>
            <a:spLocks noGrp="1"/>
          </p:cNvSpPr>
          <p:nvPr>
            <p:ph type="title"/>
          </p:nvPr>
        </p:nvSpPr>
        <p:spPr>
          <a:xfrm>
            <a:off x="609600" y="299352"/>
            <a:ext cx="10972800" cy="1143000"/>
          </a:xfrm>
        </p:spPr>
        <p:txBody>
          <a:bodyPr/>
          <a:lstStyle/>
          <a:p>
            <a:pPr eaLnBrk="1" hangingPunct="1"/>
            <a:r>
              <a:rPr lang="en-US" altLang="en-US" b="1" dirty="0">
                <a:latin typeface="Times New Roman" panose="02020603050405020304" pitchFamily="18" charset="0"/>
                <a:cs typeface="Times New Roman" panose="02020603050405020304" pitchFamily="18" charset="0"/>
              </a:rPr>
              <a:t>Mailed Forms</a:t>
            </a:r>
          </a:p>
        </p:txBody>
      </p:sp>
      <p:sp>
        <p:nvSpPr>
          <p:cNvPr id="47107" name="Text Placeholder 2"/>
          <p:cNvSpPr>
            <a:spLocks noGrp="1"/>
          </p:cNvSpPr>
          <p:nvPr>
            <p:ph type="body" sz="half" idx="1"/>
          </p:nvPr>
        </p:nvSpPr>
        <p:spPr>
          <a:xfrm>
            <a:off x="787649" y="2298700"/>
            <a:ext cx="5680527" cy="3827464"/>
          </a:xfrm>
        </p:spPr>
        <p:txBody>
          <a:bodyPr>
            <a:normAutofit lnSpcReduction="10000"/>
          </a:bodyPr>
          <a:lstStyle/>
          <a:p>
            <a:pPr eaLnBrk="1" hangingPunct="1">
              <a:buFont typeface="Arial" charset="0"/>
              <a:buChar char="•"/>
              <a:defRPr/>
            </a:pPr>
            <a:r>
              <a:rPr lang="en-US" sz="2800" dirty="0">
                <a:latin typeface="Times New Roman" panose="02020603050405020304" pitchFamily="18" charset="0"/>
                <a:cs typeface="Times New Roman" panose="02020603050405020304" pitchFamily="18" charset="0"/>
              </a:rPr>
              <a:t>The Department </a:t>
            </a:r>
            <a:r>
              <a:rPr lang="en-US" sz="2800" b="1" u="sng" dirty="0">
                <a:latin typeface="Times New Roman" panose="02020603050405020304" pitchFamily="18" charset="0"/>
                <a:cs typeface="Times New Roman" panose="02020603050405020304" pitchFamily="18" charset="0"/>
              </a:rPr>
              <a:t>HAS</a:t>
            </a:r>
            <a:r>
              <a:rPr lang="en-US" sz="2800" dirty="0">
                <a:latin typeface="Times New Roman" panose="02020603050405020304" pitchFamily="18" charset="0"/>
                <a:cs typeface="Times New Roman" panose="02020603050405020304" pitchFamily="18" charset="0"/>
              </a:rPr>
              <a:t> provided income tax booklets (40/40NR) to Libraries and TPSC’s this year.</a:t>
            </a:r>
          </a:p>
          <a:p>
            <a:pPr eaLnBrk="1" hangingPunct="1">
              <a:buFont typeface="Arial" charset="0"/>
              <a:buChar char="•"/>
              <a:defRPr/>
            </a:pPr>
            <a:r>
              <a:rPr lang="en-US" sz="2800" dirty="0">
                <a:latin typeface="Times New Roman" panose="02020603050405020304" pitchFamily="18" charset="0"/>
                <a:cs typeface="Times New Roman" panose="02020603050405020304" pitchFamily="18" charset="0"/>
              </a:rPr>
              <a:t>Taxpayers can download and print </a:t>
            </a:r>
            <a:r>
              <a:rPr lang="en-US" sz="2800" u="sng" dirty="0">
                <a:latin typeface="Times New Roman" panose="02020603050405020304" pitchFamily="18" charset="0"/>
                <a:cs typeface="Times New Roman" panose="02020603050405020304" pitchFamily="18" charset="0"/>
              </a:rPr>
              <a:t>all tax forms </a:t>
            </a:r>
            <a:r>
              <a:rPr lang="en-US" sz="2800" dirty="0">
                <a:latin typeface="Times New Roman" panose="02020603050405020304" pitchFamily="18" charset="0"/>
                <a:cs typeface="Times New Roman" panose="02020603050405020304" pitchFamily="18" charset="0"/>
              </a:rPr>
              <a:t>from our website.</a:t>
            </a:r>
          </a:p>
          <a:p>
            <a:pPr eaLnBrk="1" hangingPunct="1">
              <a:buFont typeface="Arial" charset="0"/>
              <a:buChar char="•"/>
              <a:defRPr/>
            </a:pPr>
            <a:r>
              <a:rPr lang="en-US" sz="2800" dirty="0">
                <a:latin typeface="Times New Roman" panose="02020603050405020304" pitchFamily="18" charset="0"/>
                <a:cs typeface="Times New Roman" panose="02020603050405020304" pitchFamily="18" charset="0"/>
              </a:rPr>
              <a:t>Taxpayers can order (40/40NR/40ES) forms from our website.</a:t>
            </a:r>
          </a:p>
          <a:p>
            <a:pPr marL="0" indent="0">
              <a:buNone/>
              <a:defRPr/>
            </a:pPr>
            <a:endParaRPr lang="en-US" sz="2800" dirty="0"/>
          </a:p>
          <a:p>
            <a:pPr marL="0" indent="0">
              <a:buNone/>
              <a:defRPr/>
            </a:pPr>
            <a:endParaRPr lang="en-US" sz="2800" dirty="0"/>
          </a:p>
        </p:txBody>
      </p:sp>
      <p:pic>
        <p:nvPicPr>
          <p:cNvPr id="3" name="Content Placeholder 2"/>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468177" y="1513574"/>
            <a:ext cx="4793382" cy="4018288"/>
          </a:xfrm>
        </p:spPr>
      </p:pic>
    </p:spTree>
    <p:extLst>
      <p:ext uri="{BB962C8B-B14F-4D97-AF65-F5344CB8AC3E}">
        <p14:creationId xmlns:p14="http://schemas.microsoft.com/office/powerpoint/2010/main" val="2808092153"/>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latin typeface="Times New Roman" panose="02020603050405020304" pitchFamily="18" charset="0"/>
                <a:cs typeface="Times New Roman" panose="02020603050405020304" pitchFamily="18" charset="0"/>
              </a:rPr>
              <a:t>What’s New from the 2019 Regular Session of the Alabama Legislature?</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58290" y="2604770"/>
            <a:ext cx="9075420" cy="3223260"/>
          </a:xfrm>
        </p:spPr>
      </p:pic>
    </p:spTree>
    <p:extLst>
      <p:ext uri="{BB962C8B-B14F-4D97-AF65-F5344CB8AC3E}">
        <p14:creationId xmlns:p14="http://schemas.microsoft.com/office/powerpoint/2010/main" val="371840500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New Forms for 2019</a:t>
            </a:r>
            <a:endParaRPr lang="en-US" dirty="0"/>
          </a:p>
        </p:txBody>
      </p:sp>
      <p:sp>
        <p:nvSpPr>
          <p:cNvPr id="3" name="Content Placeholder 2"/>
          <p:cNvSpPr>
            <a:spLocks noGrp="1"/>
          </p:cNvSpPr>
          <p:nvPr>
            <p:ph idx="1"/>
          </p:nvPr>
        </p:nvSpPr>
        <p:spPr>
          <a:xfrm>
            <a:off x="723900" y="2552700"/>
            <a:ext cx="10807699" cy="3323168"/>
          </a:xfrm>
        </p:spPr>
        <p:txBody>
          <a:bodyPr>
            <a:noAutofit/>
          </a:bodyPr>
          <a:lstStyle/>
          <a:p>
            <a:r>
              <a:rPr lang="en-US" sz="2300" b="1" dirty="0">
                <a:latin typeface="Times New Roman" panose="02020603050405020304" pitchFamily="18" charset="0"/>
                <a:cs typeface="Times New Roman" panose="02020603050405020304" pitchFamily="18" charset="0"/>
              </a:rPr>
              <a:t>Schedule OZ to report deferred gains invested in Opportunity Zones</a:t>
            </a: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276CBFDE-630A-4179-8975-8825F458DC71}"/>
              </a:ext>
            </a:extLst>
          </p:cNvPr>
          <p:cNvPicPr>
            <a:picLocks noChangeAspect="1"/>
          </p:cNvPicPr>
          <p:nvPr/>
        </p:nvPicPr>
        <p:blipFill>
          <a:blip r:embed="rId3"/>
          <a:stretch>
            <a:fillRect/>
          </a:stretch>
        </p:blipFill>
        <p:spPr>
          <a:xfrm>
            <a:off x="855345" y="3146707"/>
            <a:ext cx="10481310" cy="2995862"/>
          </a:xfrm>
          <a:prstGeom prst="rect">
            <a:avLst/>
          </a:prstGeom>
        </p:spPr>
      </p:pic>
    </p:spTree>
    <p:extLst>
      <p:ext uri="{BB962C8B-B14F-4D97-AF65-F5344CB8AC3E}">
        <p14:creationId xmlns:p14="http://schemas.microsoft.com/office/powerpoint/2010/main" val="325190553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New Forms for 2019</a:t>
            </a:r>
            <a:endParaRPr lang="en-US" dirty="0"/>
          </a:p>
        </p:txBody>
      </p:sp>
      <p:sp>
        <p:nvSpPr>
          <p:cNvPr id="3" name="Content Placeholder 2"/>
          <p:cNvSpPr>
            <a:spLocks noGrp="1"/>
          </p:cNvSpPr>
          <p:nvPr>
            <p:ph idx="1"/>
          </p:nvPr>
        </p:nvSpPr>
        <p:spPr>
          <a:xfrm>
            <a:off x="723900" y="2552700"/>
            <a:ext cx="10807699" cy="3323168"/>
          </a:xfrm>
        </p:spPr>
        <p:txBody>
          <a:bodyPr>
            <a:noAutofit/>
          </a:bodyPr>
          <a:lstStyle/>
          <a:p>
            <a:r>
              <a:rPr lang="en-US" b="1" dirty="0"/>
              <a:t>New Schedule B-1 for 2019 to report NOL acquisitions. Attach to Forms 20-C, 20C-C or ET-1.</a:t>
            </a:r>
          </a:p>
          <a:p>
            <a:r>
              <a:rPr lang="en-US" dirty="0">
                <a:latin typeface="Times New Roman" panose="02020603050405020304" pitchFamily="18" charset="0"/>
                <a:cs typeface="Times New Roman" panose="02020603050405020304" pitchFamily="18" charset="0"/>
              </a:rPr>
              <a:t>  </a:t>
            </a: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4DB12A6E-B5D5-4A80-9DE9-CB2155BC8DF7}"/>
              </a:ext>
            </a:extLst>
          </p:cNvPr>
          <p:cNvPicPr>
            <a:picLocks noChangeAspect="1"/>
          </p:cNvPicPr>
          <p:nvPr/>
        </p:nvPicPr>
        <p:blipFill>
          <a:blip r:embed="rId3"/>
          <a:stretch>
            <a:fillRect/>
          </a:stretch>
        </p:blipFill>
        <p:spPr>
          <a:xfrm>
            <a:off x="1489710" y="3326130"/>
            <a:ext cx="9212580" cy="2820671"/>
          </a:xfrm>
          <a:prstGeom prst="rect">
            <a:avLst/>
          </a:prstGeom>
        </p:spPr>
      </p:pic>
    </p:spTree>
    <p:extLst>
      <p:ext uri="{BB962C8B-B14F-4D97-AF65-F5344CB8AC3E}">
        <p14:creationId xmlns:p14="http://schemas.microsoft.com/office/powerpoint/2010/main" val="224112507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New Forms for 2019</a:t>
            </a:r>
            <a:endParaRPr lang="en-US" dirty="0"/>
          </a:p>
        </p:txBody>
      </p:sp>
      <p:sp>
        <p:nvSpPr>
          <p:cNvPr id="6" name="Content Placeholder 5">
            <a:extLst>
              <a:ext uri="{FF2B5EF4-FFF2-40B4-BE49-F238E27FC236}">
                <a16:creationId xmlns:a16="http://schemas.microsoft.com/office/drawing/2014/main" id="{6D0EA814-4FE0-4506-A890-070BECAE9A7F}"/>
              </a:ext>
            </a:extLst>
          </p:cNvPr>
          <p:cNvSpPr>
            <a:spLocks noGrp="1"/>
          </p:cNvSpPr>
          <p:nvPr>
            <p:ph idx="1"/>
          </p:nvPr>
        </p:nvSpPr>
        <p:spPr/>
        <p:txBody>
          <a:bodyPr/>
          <a:lstStyle/>
          <a:p>
            <a:r>
              <a:rPr lang="en-US" b="1" dirty="0"/>
              <a:t>New Schedule KRCC-B for 2019: to report the business entities share of capital credit. </a:t>
            </a:r>
          </a:p>
          <a:p>
            <a:endParaRPr lang="en-US" b="1" dirty="0"/>
          </a:p>
          <a:p>
            <a:endParaRPr lang="en-US" dirty="0"/>
          </a:p>
        </p:txBody>
      </p:sp>
      <p:pic>
        <p:nvPicPr>
          <p:cNvPr id="3" name="Picture 2">
            <a:extLst>
              <a:ext uri="{FF2B5EF4-FFF2-40B4-BE49-F238E27FC236}">
                <a16:creationId xmlns:a16="http://schemas.microsoft.com/office/drawing/2014/main" id="{84666E48-1E78-4984-91ED-13BDA221A060}"/>
              </a:ext>
            </a:extLst>
          </p:cNvPr>
          <p:cNvPicPr>
            <a:picLocks noChangeAspect="1"/>
          </p:cNvPicPr>
          <p:nvPr/>
        </p:nvPicPr>
        <p:blipFill>
          <a:blip r:embed="rId3"/>
          <a:stretch>
            <a:fillRect/>
          </a:stretch>
        </p:blipFill>
        <p:spPr>
          <a:xfrm>
            <a:off x="1417321" y="3294064"/>
            <a:ext cx="9357358" cy="3001327"/>
          </a:xfrm>
          <a:prstGeom prst="rect">
            <a:avLst/>
          </a:prstGeom>
        </p:spPr>
      </p:pic>
    </p:spTree>
    <p:extLst>
      <p:ext uri="{BB962C8B-B14F-4D97-AF65-F5344CB8AC3E}">
        <p14:creationId xmlns:p14="http://schemas.microsoft.com/office/powerpoint/2010/main" val="350175341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New Forms for 2019</a:t>
            </a:r>
            <a:endParaRPr lang="en-US" dirty="0"/>
          </a:p>
        </p:txBody>
      </p:sp>
      <p:sp>
        <p:nvSpPr>
          <p:cNvPr id="6" name="Content Placeholder 5">
            <a:extLst>
              <a:ext uri="{FF2B5EF4-FFF2-40B4-BE49-F238E27FC236}">
                <a16:creationId xmlns:a16="http://schemas.microsoft.com/office/drawing/2014/main" id="{6D0EA814-4FE0-4506-A890-070BECAE9A7F}"/>
              </a:ext>
            </a:extLst>
          </p:cNvPr>
          <p:cNvSpPr>
            <a:spLocks noGrp="1"/>
          </p:cNvSpPr>
          <p:nvPr>
            <p:ph idx="1"/>
          </p:nvPr>
        </p:nvSpPr>
        <p:spPr/>
        <p:txBody>
          <a:bodyPr/>
          <a:lstStyle/>
          <a:p>
            <a:r>
              <a:rPr lang="en-US" b="1" dirty="0"/>
              <a:t>New Schedule KRCC-I for 2019: to report the individuals share of capital credit. </a:t>
            </a:r>
          </a:p>
          <a:p>
            <a:endParaRPr lang="en-US" b="1" dirty="0"/>
          </a:p>
          <a:p>
            <a:endParaRPr lang="en-US" dirty="0"/>
          </a:p>
        </p:txBody>
      </p:sp>
      <p:pic>
        <p:nvPicPr>
          <p:cNvPr id="4" name="Picture 3">
            <a:extLst>
              <a:ext uri="{FF2B5EF4-FFF2-40B4-BE49-F238E27FC236}">
                <a16:creationId xmlns:a16="http://schemas.microsoft.com/office/drawing/2014/main" id="{08B80DAD-70C7-49E8-8A02-A1B00AF580F7}"/>
              </a:ext>
            </a:extLst>
          </p:cNvPr>
          <p:cNvPicPr>
            <a:picLocks noChangeAspect="1"/>
          </p:cNvPicPr>
          <p:nvPr/>
        </p:nvPicPr>
        <p:blipFill>
          <a:blip r:embed="rId3"/>
          <a:stretch>
            <a:fillRect/>
          </a:stretch>
        </p:blipFill>
        <p:spPr>
          <a:xfrm>
            <a:off x="1401934" y="3679271"/>
            <a:ext cx="9757408" cy="2867025"/>
          </a:xfrm>
          <a:prstGeom prst="rect">
            <a:avLst/>
          </a:prstGeom>
        </p:spPr>
      </p:pic>
    </p:spTree>
    <p:extLst>
      <p:ext uri="{BB962C8B-B14F-4D97-AF65-F5344CB8AC3E}">
        <p14:creationId xmlns:p14="http://schemas.microsoft.com/office/powerpoint/2010/main" val="207248334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New Forms for 2020</a:t>
            </a:r>
            <a:endParaRPr lang="en-US" dirty="0"/>
          </a:p>
        </p:txBody>
      </p:sp>
      <p:sp>
        <p:nvSpPr>
          <p:cNvPr id="3" name="Content Placeholder 2"/>
          <p:cNvSpPr>
            <a:spLocks noGrp="1"/>
          </p:cNvSpPr>
          <p:nvPr>
            <p:ph idx="1"/>
          </p:nvPr>
        </p:nvSpPr>
        <p:spPr>
          <a:xfrm>
            <a:off x="723900" y="2366010"/>
            <a:ext cx="11151870" cy="3509858"/>
          </a:xfrm>
        </p:spPr>
        <p:txBody>
          <a:bodyPr>
            <a:noAutofit/>
          </a:bodyPr>
          <a:lstStyle/>
          <a:p>
            <a:r>
              <a:rPr lang="en-US" b="1" dirty="0">
                <a:latin typeface="+mj-lt"/>
                <a:cs typeface="Times New Roman" panose="02020603050405020304" pitchFamily="18" charset="0"/>
              </a:rPr>
              <a:t>Schedule RMC – Railroad Modernization Credit:</a:t>
            </a:r>
          </a:p>
          <a:p>
            <a:r>
              <a:rPr lang="en-US" b="1" dirty="0">
                <a:latin typeface="+mj-lt"/>
                <a:cs typeface="Times New Roman" panose="02020603050405020304" pitchFamily="18" charset="0"/>
              </a:rPr>
              <a:t>Any excess credit flows to Schedule RC for refund. Schedule RC will need updating for 2020 to add the RMC. </a:t>
            </a: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88A4F20F-8F70-4590-8404-5CBE8B8EA3EB}"/>
              </a:ext>
            </a:extLst>
          </p:cNvPr>
          <p:cNvPicPr>
            <a:picLocks noChangeAspect="1"/>
          </p:cNvPicPr>
          <p:nvPr/>
        </p:nvPicPr>
        <p:blipFill>
          <a:blip r:embed="rId3"/>
          <a:stretch>
            <a:fillRect/>
          </a:stretch>
        </p:blipFill>
        <p:spPr>
          <a:xfrm>
            <a:off x="1388746" y="3986073"/>
            <a:ext cx="9414508" cy="2526031"/>
          </a:xfrm>
          <a:prstGeom prst="rect">
            <a:avLst/>
          </a:prstGeom>
        </p:spPr>
      </p:pic>
    </p:spTree>
    <p:extLst>
      <p:ext uri="{BB962C8B-B14F-4D97-AF65-F5344CB8AC3E}">
        <p14:creationId xmlns:p14="http://schemas.microsoft.com/office/powerpoint/2010/main" val="168095432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2019 IIT Form Changes</a:t>
            </a:r>
            <a:endParaRPr lang="en-US" dirty="0"/>
          </a:p>
        </p:txBody>
      </p:sp>
      <p:sp>
        <p:nvSpPr>
          <p:cNvPr id="3" name="Content Placeholder 2"/>
          <p:cNvSpPr>
            <a:spLocks noGrp="1"/>
          </p:cNvSpPr>
          <p:nvPr>
            <p:ph idx="1"/>
          </p:nvPr>
        </p:nvSpPr>
        <p:spPr>
          <a:xfrm>
            <a:off x="723900" y="2501900"/>
            <a:ext cx="10807699" cy="3373968"/>
          </a:xfrm>
        </p:spPr>
        <p:txBody>
          <a:bodyPr>
            <a:noAutofit/>
          </a:bodyPr>
          <a:lstStyle/>
          <a:p>
            <a:r>
              <a:rPr lang="en-US" sz="2000" b="1" dirty="0">
                <a:latin typeface="Times New Roman" panose="02020603050405020304" pitchFamily="18" charset="0"/>
                <a:cs typeface="Times New Roman" panose="02020603050405020304" pitchFamily="18" charset="0"/>
              </a:rPr>
              <a:t>Form 40 – The First Time and Second Chance Home Buyer Savings Account has been added to the “Adjustments to Income” on Page 2, Part II. In 2020 there will be another new adjustment to income for the Firefighters Insurance Premium deduction per Act 2019-361.</a:t>
            </a:r>
          </a:p>
          <a:p>
            <a:pPr marL="0" indent="0">
              <a:buNone/>
            </a:pP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 </a:t>
            </a:r>
          </a:p>
          <a:p>
            <a:pPr marL="0" indent="0">
              <a:buNone/>
            </a:pPr>
            <a:endParaRPr lang="en-US" dirty="0">
              <a:latin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25807894-0D88-4FAA-9EDA-9E00C089C97E}"/>
              </a:ext>
            </a:extLst>
          </p:cNvPr>
          <p:cNvPicPr>
            <a:picLocks noChangeAspect="1"/>
          </p:cNvPicPr>
          <p:nvPr/>
        </p:nvPicPr>
        <p:blipFill>
          <a:blip r:embed="rId3"/>
          <a:stretch>
            <a:fillRect/>
          </a:stretch>
        </p:blipFill>
        <p:spPr>
          <a:xfrm>
            <a:off x="755649" y="3645750"/>
            <a:ext cx="10744200" cy="2446019"/>
          </a:xfrm>
          <a:prstGeom prst="rect">
            <a:avLst/>
          </a:prstGeom>
        </p:spPr>
      </p:pic>
    </p:spTree>
    <p:extLst>
      <p:ext uri="{BB962C8B-B14F-4D97-AF65-F5344CB8AC3E}">
        <p14:creationId xmlns:p14="http://schemas.microsoft.com/office/powerpoint/2010/main" val="252442629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E31CF-0CB5-4E3B-BD28-1FFF69D21783}"/>
              </a:ext>
            </a:extLst>
          </p:cNvPr>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2019 IIT Form Changes</a:t>
            </a:r>
            <a:endParaRPr lang="en-US" dirty="0"/>
          </a:p>
        </p:txBody>
      </p:sp>
      <p:sp>
        <p:nvSpPr>
          <p:cNvPr id="3" name="Content Placeholder 2">
            <a:extLst>
              <a:ext uri="{FF2B5EF4-FFF2-40B4-BE49-F238E27FC236}">
                <a16:creationId xmlns:a16="http://schemas.microsoft.com/office/drawing/2014/main" id="{691D455B-BE30-414D-BA22-CBD2ACFAC96C}"/>
              </a:ext>
            </a:extLst>
          </p:cNvPr>
          <p:cNvSpPr>
            <a:spLocks noGrp="1"/>
          </p:cNvSpPr>
          <p:nvPr>
            <p:ph idx="1"/>
          </p:nvPr>
        </p:nvSpPr>
        <p:spPr>
          <a:xfrm>
            <a:off x="514350" y="2556932"/>
            <a:ext cx="11327130" cy="3318936"/>
          </a:xfrm>
        </p:spPr>
        <p:txBody>
          <a:bodyPr/>
          <a:lstStyle/>
          <a:p>
            <a:r>
              <a:rPr lang="en-US" b="1" dirty="0">
                <a:latin typeface="Times New Roman" panose="02020603050405020304" pitchFamily="18" charset="0"/>
                <a:cs typeface="Times New Roman" panose="02020603050405020304" pitchFamily="18" charset="0"/>
              </a:rPr>
              <a:t>The 2019 Form 40V mailing instructions were updated.</a:t>
            </a:r>
          </a:p>
          <a:p>
            <a:pPr marL="0" indent="0">
              <a:buNone/>
            </a:pPr>
            <a:endParaRPr lang="en-US" dirty="0"/>
          </a:p>
        </p:txBody>
      </p:sp>
      <p:pic>
        <p:nvPicPr>
          <p:cNvPr id="5" name="Picture 4">
            <a:extLst>
              <a:ext uri="{FF2B5EF4-FFF2-40B4-BE49-F238E27FC236}">
                <a16:creationId xmlns:a16="http://schemas.microsoft.com/office/drawing/2014/main" id="{D0F11537-0AD0-424A-BB6A-2F0426D8742A}"/>
              </a:ext>
            </a:extLst>
          </p:cNvPr>
          <p:cNvPicPr>
            <a:picLocks noChangeAspect="1"/>
          </p:cNvPicPr>
          <p:nvPr/>
        </p:nvPicPr>
        <p:blipFill>
          <a:blip r:embed="rId3"/>
          <a:stretch>
            <a:fillRect/>
          </a:stretch>
        </p:blipFill>
        <p:spPr>
          <a:xfrm>
            <a:off x="701040" y="3040380"/>
            <a:ext cx="10584180" cy="3197861"/>
          </a:xfrm>
          <a:prstGeom prst="rect">
            <a:avLst/>
          </a:prstGeom>
        </p:spPr>
      </p:pic>
    </p:spTree>
    <p:extLst>
      <p:ext uri="{BB962C8B-B14F-4D97-AF65-F5344CB8AC3E}">
        <p14:creationId xmlns:p14="http://schemas.microsoft.com/office/powerpoint/2010/main" val="333515851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b="1" dirty="0">
                <a:latin typeface="Times New Roman" panose="02020603050405020304" pitchFamily="18" charset="0"/>
                <a:cs typeface="Times New Roman" panose="02020603050405020304" pitchFamily="18" charset="0"/>
              </a:rPr>
              <a:t>Schedule DEC</a:t>
            </a:r>
            <a:br>
              <a:rPr lang="en-US" sz="4800" b="1" dirty="0">
                <a:latin typeface="Times New Roman" panose="02020603050405020304" pitchFamily="18" charset="0"/>
                <a:cs typeface="Times New Roman" panose="02020603050405020304" pitchFamily="18" charset="0"/>
              </a:rPr>
            </a:br>
            <a:r>
              <a:rPr lang="en-US" sz="4800" b="1" dirty="0">
                <a:latin typeface="Times New Roman" panose="02020603050405020304" pitchFamily="18" charset="0"/>
                <a:cs typeface="Times New Roman" panose="02020603050405020304" pitchFamily="18" charset="0"/>
              </a:rPr>
              <a:t>Dual Enrollment Credit</a:t>
            </a:r>
          </a:p>
        </p:txBody>
      </p:sp>
      <p:sp>
        <p:nvSpPr>
          <p:cNvPr id="3" name="Content Placeholder 2"/>
          <p:cNvSpPr>
            <a:spLocks noGrp="1"/>
          </p:cNvSpPr>
          <p:nvPr>
            <p:ph idx="1"/>
          </p:nvPr>
        </p:nvSpPr>
        <p:spPr>
          <a:xfrm>
            <a:off x="762000" y="2438400"/>
            <a:ext cx="10668000" cy="3437468"/>
          </a:xfrm>
        </p:spPr>
        <p:txBody>
          <a:bodyPr>
            <a:normAutofit/>
          </a:bodyPr>
          <a:lstStyle/>
          <a:p>
            <a:r>
              <a:rPr lang="en-US" sz="2000" b="1" dirty="0">
                <a:latin typeface="Times New Roman" panose="02020603050405020304" pitchFamily="18" charset="0"/>
                <a:cs typeface="Times New Roman" panose="02020603050405020304" pitchFamily="18" charset="0"/>
              </a:rPr>
              <a:t>There have been no contributions for 2019. There should not be anyone taking this credit on their 2019 return.</a:t>
            </a:r>
          </a:p>
          <a:p>
            <a:endParaRPr lang="en-US" sz="2800"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E81B2BA9-1C6C-468F-A490-FF08A6AFFC2E}"/>
              </a:ext>
            </a:extLst>
          </p:cNvPr>
          <p:cNvPicPr>
            <a:picLocks noChangeAspect="1"/>
          </p:cNvPicPr>
          <p:nvPr/>
        </p:nvPicPr>
        <p:blipFill>
          <a:blip r:embed="rId3"/>
          <a:stretch>
            <a:fillRect/>
          </a:stretch>
        </p:blipFill>
        <p:spPr>
          <a:xfrm>
            <a:off x="1497219" y="3360087"/>
            <a:ext cx="8892539" cy="3079329"/>
          </a:xfrm>
          <a:prstGeom prst="rect">
            <a:avLst/>
          </a:prstGeom>
        </p:spPr>
      </p:pic>
    </p:spTree>
    <p:extLst>
      <p:ext uri="{BB962C8B-B14F-4D97-AF65-F5344CB8AC3E}">
        <p14:creationId xmlns:p14="http://schemas.microsoft.com/office/powerpoint/2010/main" val="340177091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u="sng" dirty="0">
                <a:latin typeface="Times New Roman" panose="02020603050405020304" pitchFamily="18" charset="0"/>
                <a:cs typeface="Times New Roman" panose="02020603050405020304" pitchFamily="18" charset="0"/>
              </a:rPr>
              <a:t>Fiduciary Form changes</a:t>
            </a:r>
            <a:endParaRPr lang="en-US" sz="48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half" idx="1"/>
          </p:nvPr>
        </p:nvSpPr>
        <p:spPr/>
        <p:txBody>
          <a:bodyPr>
            <a:normAutofit lnSpcReduction="10000"/>
          </a:bodyPr>
          <a:lstStyle/>
          <a:p>
            <a:pPr marL="457200" indent="-457200">
              <a:buFont typeface="Arial" panose="020B0604020202020204" pitchFamily="34" charset="0"/>
              <a:buChar char="•"/>
            </a:pPr>
            <a:r>
              <a:rPr lang="en-US" sz="2800" b="1" dirty="0"/>
              <a:t>Form 41</a:t>
            </a:r>
          </a:p>
          <a:p>
            <a:pPr marL="457200" indent="-457200">
              <a:buFont typeface="Arial" panose="020B0604020202020204" pitchFamily="34" charset="0"/>
              <a:buChar char="•"/>
            </a:pPr>
            <a:r>
              <a:rPr lang="en-US" sz="2800" b="1" dirty="0"/>
              <a:t>Schedule D (Form 41)</a:t>
            </a:r>
          </a:p>
          <a:p>
            <a:pPr marL="457200" indent="-457200">
              <a:buFont typeface="Arial" panose="020B0604020202020204" pitchFamily="34" charset="0"/>
              <a:buChar char="•"/>
            </a:pPr>
            <a:r>
              <a:rPr lang="en-US" sz="2800" b="1" dirty="0"/>
              <a:t>Schedule FC (Form 41)</a:t>
            </a:r>
          </a:p>
          <a:p>
            <a:pPr marL="457200" indent="-457200">
              <a:buFont typeface="Arial" panose="020B0604020202020204" pitchFamily="34" charset="0"/>
              <a:buChar char="•"/>
            </a:pPr>
            <a:r>
              <a:rPr lang="en-US" sz="2800" b="1" dirty="0"/>
              <a:t>Form FDT-V (Form 41)</a:t>
            </a:r>
          </a:p>
          <a:p>
            <a:pPr marL="457200" indent="-457200">
              <a:buFont typeface="Arial" panose="020B0604020202020204" pitchFamily="34" charset="0"/>
              <a:buChar char="•"/>
            </a:pPr>
            <a:r>
              <a:rPr lang="en-US" sz="2800" b="1" dirty="0"/>
              <a:t>Schedule G (Form 41)</a:t>
            </a:r>
          </a:p>
          <a:p>
            <a:r>
              <a:rPr lang="en-US" sz="2800" b="1" dirty="0"/>
              <a:t>  Schedule K-1 (Form 41)</a:t>
            </a:r>
          </a:p>
          <a:p>
            <a:endParaRPr lang="en-US" sz="2800" b="1" dirty="0">
              <a:highlight>
                <a:srgbClr val="FFFF00"/>
              </a:highlight>
            </a:endParaRPr>
          </a:p>
          <a:p>
            <a:endParaRPr lang="en-US" sz="2800" b="1" dirty="0"/>
          </a:p>
          <a:p>
            <a:endParaRPr lang="en-US" dirty="0"/>
          </a:p>
        </p:txBody>
      </p:sp>
      <p:sp>
        <p:nvSpPr>
          <p:cNvPr id="4" name="Content Placeholder 3">
            <a:extLst>
              <a:ext uri="{FF2B5EF4-FFF2-40B4-BE49-F238E27FC236}">
                <a16:creationId xmlns:a16="http://schemas.microsoft.com/office/drawing/2014/main" id="{7CD2E36E-894E-49D2-91A2-A9EAE27011FA}"/>
              </a:ext>
            </a:extLst>
          </p:cNvPr>
          <p:cNvSpPr>
            <a:spLocks noGrp="1"/>
          </p:cNvSpPr>
          <p:nvPr>
            <p:ph sz="half" idx="2"/>
          </p:nvPr>
        </p:nvSpPr>
        <p:spPr/>
        <p:txBody>
          <a:bodyPr>
            <a:normAutofit lnSpcReduction="10000"/>
          </a:bodyPr>
          <a:lstStyle/>
          <a:p>
            <a:endParaRPr lang="en-US" dirty="0"/>
          </a:p>
          <a:p>
            <a:endParaRPr lang="en-US" dirty="0"/>
          </a:p>
        </p:txBody>
      </p:sp>
    </p:spTree>
    <p:extLst>
      <p:ext uri="{BB962C8B-B14F-4D97-AF65-F5344CB8AC3E}">
        <p14:creationId xmlns:p14="http://schemas.microsoft.com/office/powerpoint/2010/main" val="327980637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a:latin typeface="Times New Roman" panose="02020603050405020304" pitchFamily="18" charset="0"/>
                <a:cs typeface="Times New Roman" panose="02020603050405020304" pitchFamily="18" charset="0"/>
              </a:rPr>
              <a:t>Form 41 changes</a:t>
            </a:r>
            <a:endParaRPr lang="en-US" sz="4800" dirty="0"/>
          </a:p>
        </p:txBody>
      </p:sp>
      <p:sp>
        <p:nvSpPr>
          <p:cNvPr id="3" name="Content Placeholder 2"/>
          <p:cNvSpPr>
            <a:spLocks noGrp="1"/>
          </p:cNvSpPr>
          <p:nvPr>
            <p:ph idx="1"/>
          </p:nvPr>
        </p:nvSpPr>
        <p:spPr>
          <a:xfrm>
            <a:off x="841695" y="2456358"/>
            <a:ext cx="10054903" cy="3400460"/>
          </a:xfrm>
        </p:spPr>
        <p:txBody>
          <a:bodyPr/>
          <a:lstStyle/>
          <a:p>
            <a:r>
              <a:rPr lang="en-US" b="1" dirty="0"/>
              <a:t>New line 17 on page 4 to report Capital Credits from Schedule FC .</a:t>
            </a:r>
            <a:r>
              <a:rPr lang="en-US" sz="2000" b="1" dirty="0"/>
              <a:t> </a:t>
            </a:r>
          </a:p>
          <a:p>
            <a:endParaRPr lang="en-US" sz="2000" b="1" dirty="0">
              <a:solidFill>
                <a:schemeClr val="tx1"/>
              </a:solidFill>
              <a:cs typeface="Times New Roman" panose="02020603050405020304" pitchFamily="18" charset="0"/>
            </a:endParaRPr>
          </a:p>
          <a:p>
            <a:endParaRPr lang="en-US" sz="2000" b="1" dirty="0">
              <a:solidFill>
                <a:schemeClr val="tx1"/>
              </a:solidFill>
              <a:cs typeface="Times New Roman" panose="02020603050405020304" pitchFamily="18" charset="0"/>
            </a:endParaRPr>
          </a:p>
          <a:p>
            <a:pPr marL="0" indent="0">
              <a:buNone/>
            </a:pPr>
            <a:br>
              <a:rPr lang="en-US" dirty="0">
                <a:solidFill>
                  <a:schemeClr val="tx1"/>
                </a:solidFill>
                <a:latin typeface="Times New Roman" panose="02020603050405020304" pitchFamily="18" charset="0"/>
                <a:cs typeface="Times New Roman" panose="02020603050405020304" pitchFamily="18" charset="0"/>
              </a:rPr>
            </a:br>
            <a:endParaRPr lang="en-US" dirty="0">
              <a:solidFill>
                <a:schemeClr val="tx1"/>
              </a:solidFill>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p>
        </p:txBody>
      </p:sp>
      <p:pic>
        <p:nvPicPr>
          <p:cNvPr id="5" name="Picture 4">
            <a:extLst>
              <a:ext uri="{FF2B5EF4-FFF2-40B4-BE49-F238E27FC236}">
                <a16:creationId xmlns:a16="http://schemas.microsoft.com/office/drawing/2014/main" id="{DD5AF5FE-C707-4B4F-8C43-0F901CB1971D}"/>
              </a:ext>
            </a:extLst>
          </p:cNvPr>
          <p:cNvPicPr>
            <a:picLocks noChangeAspect="1"/>
          </p:cNvPicPr>
          <p:nvPr/>
        </p:nvPicPr>
        <p:blipFill>
          <a:blip r:embed="rId3"/>
          <a:stretch>
            <a:fillRect/>
          </a:stretch>
        </p:blipFill>
        <p:spPr>
          <a:xfrm>
            <a:off x="841695" y="2960370"/>
            <a:ext cx="10508610" cy="3154680"/>
          </a:xfrm>
          <a:prstGeom prst="rect">
            <a:avLst/>
          </a:prstGeom>
        </p:spPr>
      </p:pic>
    </p:spTree>
    <p:extLst>
      <p:ext uri="{BB962C8B-B14F-4D97-AF65-F5344CB8AC3E}">
        <p14:creationId xmlns:p14="http://schemas.microsoft.com/office/powerpoint/2010/main" val="32680274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t>Act 2019-284 (HB419)</a:t>
            </a:r>
          </a:p>
        </p:txBody>
      </p:sp>
      <p:sp>
        <p:nvSpPr>
          <p:cNvPr id="3" name="Subtitle 2"/>
          <p:cNvSpPr>
            <a:spLocks noGrp="1"/>
          </p:cNvSpPr>
          <p:nvPr>
            <p:ph type="subTitle" idx="1"/>
          </p:nvPr>
        </p:nvSpPr>
        <p:spPr/>
        <p:txBody>
          <a:bodyPr>
            <a:normAutofit fontScale="92500" lnSpcReduction="10000"/>
          </a:bodyPr>
          <a:lstStyle/>
          <a:p>
            <a:r>
              <a:rPr lang="en-US" sz="4800" b="1" dirty="0">
                <a:latin typeface="Times New Roman" panose="02020603050405020304" pitchFamily="18" charset="0"/>
                <a:cs typeface="Times New Roman" panose="02020603050405020304" pitchFamily="18" charset="0"/>
              </a:rPr>
              <a:t>Financial Institution Excise Tax Reform Act of 2019</a:t>
            </a:r>
          </a:p>
        </p:txBody>
      </p:sp>
    </p:spTree>
    <p:extLst>
      <p:ext uri="{BB962C8B-B14F-4D97-AF65-F5344CB8AC3E}">
        <p14:creationId xmlns:p14="http://schemas.microsoft.com/office/powerpoint/2010/main" val="332772942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a:latin typeface="Times New Roman" panose="02020603050405020304" pitchFamily="18" charset="0"/>
                <a:cs typeface="Times New Roman" panose="02020603050405020304" pitchFamily="18" charset="0"/>
              </a:rPr>
              <a:t>Schedule D (Form 41) changes</a:t>
            </a:r>
            <a:endParaRPr lang="en-US" sz="4800" dirty="0"/>
          </a:p>
        </p:txBody>
      </p:sp>
      <p:sp>
        <p:nvSpPr>
          <p:cNvPr id="3" name="Content Placeholder 2"/>
          <p:cNvSpPr>
            <a:spLocks noGrp="1"/>
          </p:cNvSpPr>
          <p:nvPr>
            <p:ph idx="1"/>
          </p:nvPr>
        </p:nvSpPr>
        <p:spPr>
          <a:xfrm>
            <a:off x="895874" y="2537882"/>
            <a:ext cx="10000724" cy="3318936"/>
          </a:xfrm>
        </p:spPr>
        <p:txBody>
          <a:bodyPr/>
          <a:lstStyle/>
          <a:p>
            <a:r>
              <a:rPr lang="en-US" sz="2000" b="1" dirty="0">
                <a:solidFill>
                  <a:schemeClr val="tx1"/>
                </a:solidFill>
                <a:latin typeface="Times New Roman" panose="02020603050405020304" pitchFamily="18" charset="0"/>
                <a:cs typeface="Times New Roman" panose="02020603050405020304" pitchFamily="18" charset="0"/>
              </a:rPr>
              <a:t>New Line 10 and 11 to report the exemption of a gain from the sale of an ownership interest in a Tech Company per Act 2019-392 Alabama Incentives Modernization Act (40-18-8.1).</a:t>
            </a:r>
          </a:p>
          <a:p>
            <a:endParaRPr lang="en-US" dirty="0">
              <a:solidFill>
                <a:schemeClr val="tx1"/>
              </a:solidFill>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p>
        </p:txBody>
      </p:sp>
      <p:pic>
        <p:nvPicPr>
          <p:cNvPr id="4" name="Picture 3">
            <a:extLst>
              <a:ext uri="{FF2B5EF4-FFF2-40B4-BE49-F238E27FC236}">
                <a16:creationId xmlns:a16="http://schemas.microsoft.com/office/drawing/2014/main" id="{B861DF6A-1219-446F-A78E-CF9FCB224B48}"/>
              </a:ext>
            </a:extLst>
          </p:cNvPr>
          <p:cNvPicPr>
            <a:picLocks noChangeAspect="1"/>
          </p:cNvPicPr>
          <p:nvPr/>
        </p:nvPicPr>
        <p:blipFill>
          <a:blip r:embed="rId3"/>
          <a:stretch>
            <a:fillRect/>
          </a:stretch>
        </p:blipFill>
        <p:spPr>
          <a:xfrm>
            <a:off x="754380" y="3639939"/>
            <a:ext cx="10664190" cy="2367041"/>
          </a:xfrm>
          <a:prstGeom prst="rect">
            <a:avLst/>
          </a:prstGeom>
        </p:spPr>
      </p:pic>
    </p:spTree>
    <p:extLst>
      <p:ext uri="{BB962C8B-B14F-4D97-AF65-F5344CB8AC3E}">
        <p14:creationId xmlns:p14="http://schemas.microsoft.com/office/powerpoint/2010/main" val="428901416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a:latin typeface="Times New Roman" panose="02020603050405020304" pitchFamily="18" charset="0"/>
                <a:cs typeface="Times New Roman" panose="02020603050405020304" pitchFamily="18" charset="0"/>
              </a:rPr>
              <a:t>Schedule FC (Form 41) changes</a:t>
            </a:r>
            <a:endParaRPr lang="en-US" sz="4800" dirty="0"/>
          </a:p>
        </p:txBody>
      </p:sp>
      <p:sp>
        <p:nvSpPr>
          <p:cNvPr id="3" name="Content Placeholder 2"/>
          <p:cNvSpPr>
            <a:spLocks noGrp="1"/>
          </p:cNvSpPr>
          <p:nvPr>
            <p:ph idx="1"/>
          </p:nvPr>
        </p:nvSpPr>
        <p:spPr>
          <a:xfrm>
            <a:off x="895874" y="2537882"/>
            <a:ext cx="10000724" cy="3318936"/>
          </a:xfrm>
        </p:spPr>
        <p:txBody>
          <a:bodyPr/>
          <a:lstStyle/>
          <a:p>
            <a:r>
              <a:rPr lang="en-US" b="1" dirty="0">
                <a:solidFill>
                  <a:schemeClr val="tx1"/>
                </a:solidFill>
                <a:latin typeface="Times New Roman" panose="02020603050405020304" pitchFamily="18" charset="0"/>
                <a:cs typeface="Times New Roman" panose="02020603050405020304" pitchFamily="18" charset="0"/>
              </a:rPr>
              <a:t>New instructions Page 1, Part B, line 6.</a:t>
            </a:r>
          </a:p>
          <a:p>
            <a:endParaRPr lang="en-US" dirty="0">
              <a:solidFill>
                <a:schemeClr val="tx1"/>
              </a:solidFill>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p>
        </p:txBody>
      </p:sp>
      <p:pic>
        <p:nvPicPr>
          <p:cNvPr id="5" name="Picture 4">
            <a:extLst>
              <a:ext uri="{FF2B5EF4-FFF2-40B4-BE49-F238E27FC236}">
                <a16:creationId xmlns:a16="http://schemas.microsoft.com/office/drawing/2014/main" id="{552D1C04-5038-4262-A3D9-E966AD6705CE}"/>
              </a:ext>
            </a:extLst>
          </p:cNvPr>
          <p:cNvPicPr>
            <a:picLocks noChangeAspect="1"/>
          </p:cNvPicPr>
          <p:nvPr/>
        </p:nvPicPr>
        <p:blipFill>
          <a:blip r:embed="rId3"/>
          <a:stretch>
            <a:fillRect/>
          </a:stretch>
        </p:blipFill>
        <p:spPr>
          <a:xfrm>
            <a:off x="895874" y="3086100"/>
            <a:ext cx="10168366" cy="3022601"/>
          </a:xfrm>
          <a:prstGeom prst="rect">
            <a:avLst/>
          </a:prstGeom>
        </p:spPr>
      </p:pic>
    </p:spTree>
    <p:extLst>
      <p:ext uri="{BB962C8B-B14F-4D97-AF65-F5344CB8AC3E}">
        <p14:creationId xmlns:p14="http://schemas.microsoft.com/office/powerpoint/2010/main" val="178525093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a:latin typeface="Times New Roman" panose="02020603050405020304" pitchFamily="18" charset="0"/>
                <a:cs typeface="Times New Roman" panose="02020603050405020304" pitchFamily="18" charset="0"/>
              </a:rPr>
              <a:t>Schedule FC (Form 41) changes</a:t>
            </a:r>
            <a:endParaRPr lang="en-US" sz="4800" dirty="0"/>
          </a:p>
        </p:txBody>
      </p:sp>
      <p:sp>
        <p:nvSpPr>
          <p:cNvPr id="3" name="Content Placeholder 2"/>
          <p:cNvSpPr>
            <a:spLocks noGrp="1"/>
          </p:cNvSpPr>
          <p:nvPr>
            <p:ph idx="1"/>
          </p:nvPr>
        </p:nvSpPr>
        <p:spPr>
          <a:xfrm>
            <a:off x="774583" y="2449585"/>
            <a:ext cx="10452683" cy="3426283"/>
          </a:xfrm>
        </p:spPr>
        <p:txBody>
          <a:bodyPr/>
          <a:lstStyle/>
          <a:p>
            <a:r>
              <a:rPr lang="en-US" sz="2000" b="1" dirty="0">
                <a:solidFill>
                  <a:schemeClr val="tx1"/>
                </a:solidFill>
                <a:latin typeface="Times New Roman" panose="02020603050405020304" pitchFamily="18" charset="0"/>
                <a:cs typeface="Times New Roman" panose="02020603050405020304" pitchFamily="18" charset="0"/>
              </a:rPr>
              <a:t>New instructions Page 2, Part D, lines 1 and 2.</a:t>
            </a:r>
          </a:p>
          <a:p>
            <a:endParaRPr lang="en-US" dirty="0"/>
          </a:p>
        </p:txBody>
      </p:sp>
      <p:pic>
        <p:nvPicPr>
          <p:cNvPr id="5" name="Picture 4">
            <a:extLst>
              <a:ext uri="{FF2B5EF4-FFF2-40B4-BE49-F238E27FC236}">
                <a16:creationId xmlns:a16="http://schemas.microsoft.com/office/drawing/2014/main" id="{6BA9DDC2-EA39-48EE-B9C9-F9782723919A}"/>
              </a:ext>
            </a:extLst>
          </p:cNvPr>
          <p:cNvPicPr>
            <a:picLocks noChangeAspect="1"/>
          </p:cNvPicPr>
          <p:nvPr/>
        </p:nvPicPr>
        <p:blipFill>
          <a:blip r:embed="rId3"/>
          <a:stretch>
            <a:fillRect/>
          </a:stretch>
        </p:blipFill>
        <p:spPr>
          <a:xfrm>
            <a:off x="774583" y="2788920"/>
            <a:ext cx="10452683" cy="3426283"/>
          </a:xfrm>
          <a:prstGeom prst="rect">
            <a:avLst/>
          </a:prstGeom>
        </p:spPr>
      </p:pic>
    </p:spTree>
    <p:extLst>
      <p:ext uri="{BB962C8B-B14F-4D97-AF65-F5344CB8AC3E}">
        <p14:creationId xmlns:p14="http://schemas.microsoft.com/office/powerpoint/2010/main" val="386206940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962EC4-B0A8-4A59-9241-6C666AA9EEF3}"/>
              </a:ext>
            </a:extLst>
          </p:cNvPr>
          <p:cNvSpPr>
            <a:spLocks noGrp="1"/>
          </p:cNvSpPr>
          <p:nvPr>
            <p:ph type="title"/>
          </p:nvPr>
        </p:nvSpPr>
        <p:spPr>
          <a:xfrm>
            <a:off x="1295402" y="1131570"/>
            <a:ext cx="9601196" cy="1154429"/>
          </a:xfrm>
        </p:spPr>
        <p:txBody>
          <a:bodyPr>
            <a:normAutofit fontScale="90000"/>
          </a:bodyPr>
          <a:lstStyle/>
          <a:p>
            <a:r>
              <a:rPr lang="en-US" b="1" dirty="0"/>
              <a:t>Form FDT-V (Form 41) changes</a:t>
            </a:r>
            <a:br>
              <a:rPr lang="en-US" b="1" dirty="0">
                <a:highlight>
                  <a:srgbClr val="FFFF00"/>
                </a:highlight>
              </a:rPr>
            </a:br>
            <a:endParaRPr lang="en-US" dirty="0"/>
          </a:p>
        </p:txBody>
      </p:sp>
      <p:sp>
        <p:nvSpPr>
          <p:cNvPr id="3" name="Content Placeholder 2">
            <a:extLst>
              <a:ext uri="{FF2B5EF4-FFF2-40B4-BE49-F238E27FC236}">
                <a16:creationId xmlns:a16="http://schemas.microsoft.com/office/drawing/2014/main" id="{1D3C4014-AC68-4CF3-B5A9-0148F745F00D}"/>
              </a:ext>
            </a:extLst>
          </p:cNvPr>
          <p:cNvSpPr>
            <a:spLocks noGrp="1"/>
          </p:cNvSpPr>
          <p:nvPr>
            <p:ph idx="1"/>
          </p:nvPr>
        </p:nvSpPr>
        <p:spPr/>
        <p:txBody>
          <a:bodyPr/>
          <a:lstStyle/>
          <a:p>
            <a:r>
              <a:rPr lang="en-US" b="1" dirty="0"/>
              <a:t>New instructions added to the FDT-V voucher.</a:t>
            </a:r>
          </a:p>
          <a:p>
            <a:endParaRPr lang="en-US" dirty="0"/>
          </a:p>
        </p:txBody>
      </p:sp>
      <p:pic>
        <p:nvPicPr>
          <p:cNvPr id="4" name="Picture 3">
            <a:extLst>
              <a:ext uri="{FF2B5EF4-FFF2-40B4-BE49-F238E27FC236}">
                <a16:creationId xmlns:a16="http://schemas.microsoft.com/office/drawing/2014/main" id="{3C016EF8-9B80-42A5-BD25-F9BD851EF43E}"/>
              </a:ext>
            </a:extLst>
          </p:cNvPr>
          <p:cNvPicPr>
            <a:picLocks noChangeAspect="1"/>
          </p:cNvPicPr>
          <p:nvPr/>
        </p:nvPicPr>
        <p:blipFill>
          <a:blip r:embed="rId2"/>
          <a:stretch>
            <a:fillRect/>
          </a:stretch>
        </p:blipFill>
        <p:spPr>
          <a:xfrm>
            <a:off x="961341" y="3235005"/>
            <a:ext cx="10652760" cy="3225165"/>
          </a:xfrm>
          <a:prstGeom prst="rect">
            <a:avLst/>
          </a:prstGeom>
        </p:spPr>
      </p:pic>
    </p:spTree>
    <p:extLst>
      <p:ext uri="{BB962C8B-B14F-4D97-AF65-F5344CB8AC3E}">
        <p14:creationId xmlns:p14="http://schemas.microsoft.com/office/powerpoint/2010/main" val="126191568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a:latin typeface="Times New Roman" panose="02020603050405020304" pitchFamily="18" charset="0"/>
                <a:cs typeface="Times New Roman" panose="02020603050405020304" pitchFamily="18" charset="0"/>
              </a:rPr>
              <a:t>Schedule G (Form 41) changes</a:t>
            </a:r>
            <a:endParaRPr lang="en-US" sz="4800" dirty="0"/>
          </a:p>
        </p:txBody>
      </p:sp>
      <p:sp>
        <p:nvSpPr>
          <p:cNvPr id="3" name="Content Placeholder 2"/>
          <p:cNvSpPr>
            <a:spLocks noGrp="1"/>
          </p:cNvSpPr>
          <p:nvPr>
            <p:ph idx="1"/>
          </p:nvPr>
        </p:nvSpPr>
        <p:spPr>
          <a:xfrm>
            <a:off x="794157" y="2466363"/>
            <a:ext cx="10603685" cy="3409505"/>
          </a:xfrm>
        </p:spPr>
        <p:txBody>
          <a:bodyPr/>
          <a:lstStyle/>
          <a:p>
            <a:r>
              <a:rPr lang="en-US" sz="2000" b="1" dirty="0">
                <a:solidFill>
                  <a:schemeClr val="tx1"/>
                </a:solidFill>
                <a:latin typeface="Times New Roman" panose="02020603050405020304" pitchFamily="18" charset="0"/>
                <a:cs typeface="Times New Roman" panose="02020603050405020304" pitchFamily="18" charset="0"/>
              </a:rPr>
              <a:t>New Lines 24 &amp; 25 to report Taxes paid to a Foreign Country and available Capital Credits.</a:t>
            </a:r>
          </a:p>
          <a:p>
            <a:endParaRPr lang="en-US" sz="1600" b="1" dirty="0">
              <a:solidFill>
                <a:schemeClr val="tx1"/>
              </a:solidFill>
              <a:latin typeface="Times New Roman" panose="02020603050405020304" pitchFamily="18" charset="0"/>
              <a:cs typeface="Times New Roman" panose="02020603050405020304" pitchFamily="18" charset="0"/>
            </a:endParaRPr>
          </a:p>
          <a:p>
            <a:endParaRPr lang="en-US" sz="1800" b="1" dirty="0">
              <a:solidFill>
                <a:schemeClr val="tx1"/>
              </a:solidFill>
              <a:latin typeface="Times New Roman" panose="02020603050405020304" pitchFamily="18" charset="0"/>
              <a:cs typeface="Times New Roman" panose="02020603050405020304" pitchFamily="18" charset="0"/>
            </a:endParaRPr>
          </a:p>
          <a:p>
            <a:br>
              <a:rPr lang="en-US" dirty="0">
                <a:solidFill>
                  <a:schemeClr val="tx1"/>
                </a:solidFill>
                <a:latin typeface="Times New Roman" panose="02020603050405020304" pitchFamily="18" charset="0"/>
                <a:cs typeface="Times New Roman" panose="02020603050405020304" pitchFamily="18" charset="0"/>
              </a:rPr>
            </a:br>
            <a:endParaRPr lang="en-US" dirty="0">
              <a:solidFill>
                <a:schemeClr val="tx1"/>
              </a:solidFill>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p>
        </p:txBody>
      </p:sp>
      <p:pic>
        <p:nvPicPr>
          <p:cNvPr id="4" name="Picture 3">
            <a:extLst>
              <a:ext uri="{FF2B5EF4-FFF2-40B4-BE49-F238E27FC236}">
                <a16:creationId xmlns:a16="http://schemas.microsoft.com/office/drawing/2014/main" id="{C6A9FB0E-9C48-4B3C-B2BD-2F824BA6D90D}"/>
              </a:ext>
            </a:extLst>
          </p:cNvPr>
          <p:cNvPicPr>
            <a:picLocks noChangeAspect="1"/>
          </p:cNvPicPr>
          <p:nvPr/>
        </p:nvPicPr>
        <p:blipFill>
          <a:blip r:embed="rId3"/>
          <a:stretch>
            <a:fillRect/>
          </a:stretch>
        </p:blipFill>
        <p:spPr>
          <a:xfrm>
            <a:off x="794157" y="3028950"/>
            <a:ext cx="10603685" cy="2846918"/>
          </a:xfrm>
          <a:prstGeom prst="rect">
            <a:avLst/>
          </a:prstGeom>
        </p:spPr>
      </p:pic>
    </p:spTree>
    <p:extLst>
      <p:ext uri="{BB962C8B-B14F-4D97-AF65-F5344CB8AC3E}">
        <p14:creationId xmlns:p14="http://schemas.microsoft.com/office/powerpoint/2010/main" val="420366442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a:latin typeface="Times New Roman" panose="02020603050405020304" pitchFamily="18" charset="0"/>
                <a:cs typeface="Times New Roman" panose="02020603050405020304" pitchFamily="18" charset="0"/>
              </a:rPr>
              <a:t>Schedule K-1 (Form 41) changes</a:t>
            </a:r>
            <a:endParaRPr lang="en-US" sz="4800" dirty="0"/>
          </a:p>
        </p:txBody>
      </p:sp>
      <p:sp>
        <p:nvSpPr>
          <p:cNvPr id="11" name="Content Placeholder 10">
            <a:extLst>
              <a:ext uri="{FF2B5EF4-FFF2-40B4-BE49-F238E27FC236}">
                <a16:creationId xmlns:a16="http://schemas.microsoft.com/office/drawing/2014/main" id="{802DE8DB-19BF-4A44-A632-FCAFEA5C1526}"/>
              </a:ext>
            </a:extLst>
          </p:cNvPr>
          <p:cNvSpPr>
            <a:spLocks noGrp="1"/>
          </p:cNvSpPr>
          <p:nvPr>
            <p:ph idx="1"/>
          </p:nvPr>
        </p:nvSpPr>
        <p:spPr>
          <a:xfrm>
            <a:off x="800100" y="2556932"/>
            <a:ext cx="10096497" cy="3318936"/>
          </a:xfrm>
        </p:spPr>
        <p:txBody>
          <a:bodyPr/>
          <a:lstStyle/>
          <a:p>
            <a:r>
              <a:rPr lang="en-US" b="1" dirty="0"/>
              <a:t>New line 17 to report available Capital Credits.</a:t>
            </a:r>
            <a:r>
              <a:rPr lang="en-US" sz="2000" b="1" dirty="0"/>
              <a:t> </a:t>
            </a:r>
          </a:p>
          <a:p>
            <a:endParaRPr lang="en-US" b="1" dirty="0"/>
          </a:p>
        </p:txBody>
      </p:sp>
      <p:pic>
        <p:nvPicPr>
          <p:cNvPr id="3" name="Picture 2">
            <a:extLst>
              <a:ext uri="{FF2B5EF4-FFF2-40B4-BE49-F238E27FC236}">
                <a16:creationId xmlns:a16="http://schemas.microsoft.com/office/drawing/2014/main" id="{D91385C6-8D61-414F-B02D-80883C6C1577}"/>
              </a:ext>
            </a:extLst>
          </p:cNvPr>
          <p:cNvPicPr>
            <a:picLocks noChangeAspect="1"/>
          </p:cNvPicPr>
          <p:nvPr/>
        </p:nvPicPr>
        <p:blipFill>
          <a:blip r:embed="rId3"/>
          <a:stretch>
            <a:fillRect/>
          </a:stretch>
        </p:blipFill>
        <p:spPr>
          <a:xfrm>
            <a:off x="960120" y="2960370"/>
            <a:ext cx="10431779" cy="3074670"/>
          </a:xfrm>
          <a:prstGeom prst="rect">
            <a:avLst/>
          </a:prstGeom>
        </p:spPr>
      </p:pic>
    </p:spTree>
    <p:extLst>
      <p:ext uri="{BB962C8B-B14F-4D97-AF65-F5344CB8AC3E}">
        <p14:creationId xmlns:p14="http://schemas.microsoft.com/office/powerpoint/2010/main" val="259899373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u="sng" dirty="0">
                <a:latin typeface="Times New Roman" panose="02020603050405020304" pitchFamily="18" charset="0"/>
                <a:cs typeface="Times New Roman" panose="02020603050405020304" pitchFamily="18" charset="0"/>
              </a:rPr>
              <a:t>Pass Through Form changes</a:t>
            </a:r>
            <a:endParaRPr lang="en-US" sz="48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half" idx="1"/>
          </p:nvPr>
        </p:nvSpPr>
        <p:spPr>
          <a:xfrm>
            <a:off x="1298448" y="2560320"/>
            <a:ext cx="5330952" cy="3310128"/>
          </a:xfrm>
        </p:spPr>
        <p:txBody>
          <a:bodyPr>
            <a:normAutofit/>
          </a:bodyPr>
          <a:lstStyle/>
          <a:p>
            <a:pPr marL="457200" indent="-457200">
              <a:buFont typeface="Arial" panose="020B0604020202020204" pitchFamily="34" charset="0"/>
              <a:buChar char="•"/>
            </a:pPr>
            <a:r>
              <a:rPr lang="en-US" sz="2800" b="1" dirty="0"/>
              <a:t>Schedule PC (Form 20S or 65)</a:t>
            </a:r>
          </a:p>
          <a:p>
            <a:pPr marL="457200" indent="-457200">
              <a:buFont typeface="Arial" panose="020B0604020202020204" pitchFamily="34" charset="0"/>
              <a:buChar char="•"/>
            </a:pPr>
            <a:r>
              <a:rPr lang="en-US" sz="2800" b="1" dirty="0"/>
              <a:t>Form PTE-V</a:t>
            </a:r>
          </a:p>
          <a:p>
            <a:r>
              <a:rPr lang="en-US" b="1" dirty="0"/>
              <a:t>  </a:t>
            </a:r>
            <a:r>
              <a:rPr lang="en-US" sz="2800" b="1" dirty="0"/>
              <a:t>Schedule K-1 (Form 20S or 65)</a:t>
            </a:r>
          </a:p>
          <a:p>
            <a:pPr marL="0" indent="0">
              <a:buNone/>
            </a:pPr>
            <a:endParaRPr lang="en-US" dirty="0"/>
          </a:p>
        </p:txBody>
      </p:sp>
      <p:sp>
        <p:nvSpPr>
          <p:cNvPr id="4" name="Content Placeholder 3">
            <a:extLst>
              <a:ext uri="{FF2B5EF4-FFF2-40B4-BE49-F238E27FC236}">
                <a16:creationId xmlns:a16="http://schemas.microsoft.com/office/drawing/2014/main" id="{7CD2E36E-894E-49D2-91A2-A9EAE27011FA}"/>
              </a:ext>
            </a:extLst>
          </p:cNvPr>
          <p:cNvSpPr>
            <a:spLocks noGrp="1"/>
          </p:cNvSpPr>
          <p:nvPr>
            <p:ph sz="half" idx="2"/>
          </p:nvPr>
        </p:nvSpPr>
        <p:spPr/>
        <p:txBody>
          <a:bodyPr>
            <a:normAutofit/>
          </a:bodyPr>
          <a:lstStyle/>
          <a:p>
            <a:pPr marL="0" indent="0">
              <a:buNone/>
            </a:pPr>
            <a:endParaRPr lang="en-US" dirty="0"/>
          </a:p>
          <a:p>
            <a:endParaRPr lang="en-US" dirty="0"/>
          </a:p>
        </p:txBody>
      </p:sp>
    </p:spTree>
    <p:extLst>
      <p:ext uri="{BB962C8B-B14F-4D97-AF65-F5344CB8AC3E}">
        <p14:creationId xmlns:p14="http://schemas.microsoft.com/office/powerpoint/2010/main" val="23588133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800" b="1" dirty="0">
                <a:latin typeface="Times New Roman" panose="02020603050405020304" pitchFamily="18" charset="0"/>
                <a:cs typeface="Times New Roman" panose="02020603050405020304" pitchFamily="18" charset="0"/>
              </a:rPr>
              <a:t>Schedule PC changes</a:t>
            </a:r>
            <a:br>
              <a:rPr lang="en-US" sz="4800" b="1" dirty="0">
                <a:latin typeface="Times New Roman" panose="02020603050405020304" pitchFamily="18" charset="0"/>
                <a:cs typeface="Times New Roman" panose="02020603050405020304" pitchFamily="18" charset="0"/>
              </a:rPr>
            </a:br>
            <a:r>
              <a:rPr lang="en-US" sz="4800" b="1" dirty="0">
                <a:latin typeface="Times New Roman" panose="02020603050405020304" pitchFamily="18" charset="0"/>
                <a:cs typeface="Times New Roman" panose="02020603050405020304" pitchFamily="18" charset="0"/>
              </a:rPr>
              <a:t>Form 20S or 65</a:t>
            </a:r>
            <a:endParaRPr lang="en-US" sz="4800" dirty="0"/>
          </a:p>
        </p:txBody>
      </p:sp>
      <p:sp>
        <p:nvSpPr>
          <p:cNvPr id="3" name="Content Placeholder 2"/>
          <p:cNvSpPr>
            <a:spLocks noGrp="1"/>
          </p:cNvSpPr>
          <p:nvPr>
            <p:ph idx="1"/>
          </p:nvPr>
        </p:nvSpPr>
        <p:spPr>
          <a:xfrm>
            <a:off x="548640" y="2525086"/>
            <a:ext cx="11321782" cy="3331732"/>
          </a:xfrm>
        </p:spPr>
        <p:txBody>
          <a:bodyPr/>
          <a:lstStyle/>
          <a:p>
            <a:r>
              <a:rPr lang="en-US" b="1" dirty="0">
                <a:solidFill>
                  <a:schemeClr val="tx1"/>
                </a:solidFill>
                <a:latin typeface="Times New Roman" panose="02020603050405020304" pitchFamily="18" charset="0"/>
                <a:cs typeface="Times New Roman" panose="02020603050405020304" pitchFamily="18" charset="0"/>
              </a:rPr>
              <a:t>Page 1, Part D instructions updated.</a:t>
            </a:r>
          </a:p>
          <a:p>
            <a:endParaRPr lang="en-US" sz="2000" b="1" dirty="0">
              <a:solidFill>
                <a:schemeClr val="tx1"/>
              </a:solidFill>
              <a:latin typeface="Times New Roman" panose="02020603050405020304" pitchFamily="18" charset="0"/>
              <a:cs typeface="Times New Roman" panose="02020603050405020304" pitchFamily="18" charset="0"/>
            </a:endParaRPr>
          </a:p>
          <a:p>
            <a:br>
              <a:rPr lang="en-US" sz="2000" b="1" dirty="0">
                <a:solidFill>
                  <a:schemeClr val="tx1"/>
                </a:solidFill>
                <a:latin typeface="Times New Roman" panose="02020603050405020304" pitchFamily="18" charset="0"/>
                <a:cs typeface="Times New Roman" panose="02020603050405020304" pitchFamily="18" charset="0"/>
              </a:rPr>
            </a:br>
            <a:br>
              <a:rPr lang="en-US" dirty="0">
                <a:solidFill>
                  <a:schemeClr val="tx1"/>
                </a:solidFill>
                <a:latin typeface="Times New Roman" panose="02020603050405020304" pitchFamily="18" charset="0"/>
                <a:cs typeface="Times New Roman" panose="02020603050405020304" pitchFamily="18" charset="0"/>
              </a:rPr>
            </a:br>
            <a:br>
              <a:rPr lang="en-US" dirty="0">
                <a:solidFill>
                  <a:schemeClr val="tx1"/>
                </a:solidFill>
                <a:latin typeface="Times New Roman" panose="02020603050405020304" pitchFamily="18" charset="0"/>
                <a:cs typeface="Times New Roman" panose="02020603050405020304" pitchFamily="18" charset="0"/>
              </a:rPr>
            </a:br>
            <a:endParaRPr lang="en-US" dirty="0">
              <a:solidFill>
                <a:schemeClr val="tx1"/>
              </a:solidFill>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p>
        </p:txBody>
      </p:sp>
      <p:pic>
        <p:nvPicPr>
          <p:cNvPr id="4" name="Picture 3">
            <a:extLst>
              <a:ext uri="{FF2B5EF4-FFF2-40B4-BE49-F238E27FC236}">
                <a16:creationId xmlns:a16="http://schemas.microsoft.com/office/drawing/2014/main" id="{1B4802EE-CD5C-4E50-9A95-4D3AE5CEE5DD}"/>
              </a:ext>
            </a:extLst>
          </p:cNvPr>
          <p:cNvPicPr>
            <a:picLocks noChangeAspect="1"/>
          </p:cNvPicPr>
          <p:nvPr/>
        </p:nvPicPr>
        <p:blipFill>
          <a:blip r:embed="rId3"/>
          <a:stretch>
            <a:fillRect/>
          </a:stretch>
        </p:blipFill>
        <p:spPr>
          <a:xfrm>
            <a:off x="832485" y="3036570"/>
            <a:ext cx="10527030" cy="2839298"/>
          </a:xfrm>
          <a:prstGeom prst="rect">
            <a:avLst/>
          </a:prstGeom>
        </p:spPr>
      </p:pic>
    </p:spTree>
    <p:extLst>
      <p:ext uri="{BB962C8B-B14F-4D97-AF65-F5344CB8AC3E}">
        <p14:creationId xmlns:p14="http://schemas.microsoft.com/office/powerpoint/2010/main" val="6626843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800" b="1" dirty="0">
                <a:latin typeface="Times New Roman" panose="02020603050405020304" pitchFamily="18" charset="0"/>
                <a:cs typeface="Times New Roman" panose="02020603050405020304" pitchFamily="18" charset="0"/>
              </a:rPr>
              <a:t>Schedule PC changes</a:t>
            </a:r>
            <a:br>
              <a:rPr lang="en-US" sz="4800" b="1" dirty="0">
                <a:latin typeface="Times New Roman" panose="02020603050405020304" pitchFamily="18" charset="0"/>
                <a:cs typeface="Times New Roman" panose="02020603050405020304" pitchFamily="18" charset="0"/>
              </a:rPr>
            </a:br>
            <a:r>
              <a:rPr lang="en-US" sz="4800" b="1" dirty="0">
                <a:latin typeface="Times New Roman" panose="02020603050405020304" pitchFamily="18" charset="0"/>
                <a:cs typeface="Times New Roman" panose="02020603050405020304" pitchFamily="18" charset="0"/>
              </a:rPr>
              <a:t>Form 20S or 65</a:t>
            </a:r>
            <a:endParaRPr lang="en-US" sz="4800" dirty="0"/>
          </a:p>
        </p:txBody>
      </p:sp>
      <p:sp>
        <p:nvSpPr>
          <p:cNvPr id="3" name="Content Placeholder 2"/>
          <p:cNvSpPr>
            <a:spLocks noGrp="1"/>
          </p:cNvSpPr>
          <p:nvPr>
            <p:ph idx="1"/>
          </p:nvPr>
        </p:nvSpPr>
        <p:spPr>
          <a:xfrm>
            <a:off x="674369" y="2390861"/>
            <a:ext cx="11196053" cy="3465957"/>
          </a:xfrm>
        </p:spPr>
        <p:txBody>
          <a:bodyPr/>
          <a:lstStyle/>
          <a:p>
            <a:r>
              <a:rPr lang="en-US" b="1" dirty="0">
                <a:latin typeface="Times New Roman" panose="02020603050405020304" pitchFamily="18" charset="0"/>
                <a:cs typeface="Times New Roman" panose="02020603050405020304" pitchFamily="18" charset="0"/>
              </a:rPr>
              <a:t>Page 2, Part G instructions added.</a:t>
            </a:r>
          </a:p>
          <a:p>
            <a:endParaRPr lang="en-US" dirty="0"/>
          </a:p>
        </p:txBody>
      </p:sp>
      <p:pic>
        <p:nvPicPr>
          <p:cNvPr id="4" name="Picture 3">
            <a:extLst>
              <a:ext uri="{FF2B5EF4-FFF2-40B4-BE49-F238E27FC236}">
                <a16:creationId xmlns:a16="http://schemas.microsoft.com/office/drawing/2014/main" id="{D0A86897-5103-43A7-814E-3E67B783F4A9}"/>
              </a:ext>
            </a:extLst>
          </p:cNvPr>
          <p:cNvPicPr>
            <a:picLocks noChangeAspect="1"/>
          </p:cNvPicPr>
          <p:nvPr/>
        </p:nvPicPr>
        <p:blipFill>
          <a:blip r:embed="rId3"/>
          <a:stretch>
            <a:fillRect/>
          </a:stretch>
        </p:blipFill>
        <p:spPr>
          <a:xfrm>
            <a:off x="937260" y="3108960"/>
            <a:ext cx="10218420" cy="2651760"/>
          </a:xfrm>
          <a:prstGeom prst="rect">
            <a:avLst/>
          </a:prstGeom>
        </p:spPr>
      </p:pic>
    </p:spTree>
    <p:extLst>
      <p:ext uri="{BB962C8B-B14F-4D97-AF65-F5344CB8AC3E}">
        <p14:creationId xmlns:p14="http://schemas.microsoft.com/office/powerpoint/2010/main" val="185077264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84F102-14F9-4360-AF06-9F0EB628A5BF}"/>
              </a:ext>
            </a:extLst>
          </p:cNvPr>
          <p:cNvSpPr>
            <a:spLocks noGrp="1"/>
          </p:cNvSpPr>
          <p:nvPr>
            <p:ph type="title"/>
          </p:nvPr>
        </p:nvSpPr>
        <p:spPr/>
        <p:txBody>
          <a:bodyPr/>
          <a:lstStyle/>
          <a:p>
            <a:r>
              <a:rPr lang="en-US" b="1" dirty="0"/>
              <a:t>Form PTE-V</a:t>
            </a:r>
          </a:p>
        </p:txBody>
      </p:sp>
      <p:sp>
        <p:nvSpPr>
          <p:cNvPr id="3" name="Content Placeholder 2">
            <a:extLst>
              <a:ext uri="{FF2B5EF4-FFF2-40B4-BE49-F238E27FC236}">
                <a16:creationId xmlns:a16="http://schemas.microsoft.com/office/drawing/2014/main" id="{4F0B4A7E-934B-4867-B896-2B9E12F78D1B}"/>
              </a:ext>
            </a:extLst>
          </p:cNvPr>
          <p:cNvSpPr>
            <a:spLocks noGrp="1"/>
          </p:cNvSpPr>
          <p:nvPr>
            <p:ph idx="1"/>
          </p:nvPr>
        </p:nvSpPr>
        <p:spPr>
          <a:xfrm>
            <a:off x="1295401" y="2377440"/>
            <a:ext cx="9601196" cy="3498428"/>
          </a:xfrm>
        </p:spPr>
        <p:txBody>
          <a:bodyPr/>
          <a:lstStyle/>
          <a:p>
            <a:r>
              <a:rPr lang="en-US" b="1" dirty="0"/>
              <a:t>New instructions added to form PTE-V.</a:t>
            </a:r>
          </a:p>
          <a:p>
            <a:endParaRPr lang="en-US" dirty="0"/>
          </a:p>
          <a:p>
            <a:endParaRPr lang="en-US" dirty="0"/>
          </a:p>
        </p:txBody>
      </p:sp>
      <p:pic>
        <p:nvPicPr>
          <p:cNvPr id="4" name="Picture 3">
            <a:extLst>
              <a:ext uri="{FF2B5EF4-FFF2-40B4-BE49-F238E27FC236}">
                <a16:creationId xmlns:a16="http://schemas.microsoft.com/office/drawing/2014/main" id="{9A67A708-C8CB-4F34-AF6D-E927ABF77D63}"/>
              </a:ext>
            </a:extLst>
          </p:cNvPr>
          <p:cNvPicPr>
            <a:picLocks noChangeAspect="1"/>
          </p:cNvPicPr>
          <p:nvPr/>
        </p:nvPicPr>
        <p:blipFill>
          <a:blip r:embed="rId2"/>
          <a:stretch>
            <a:fillRect/>
          </a:stretch>
        </p:blipFill>
        <p:spPr>
          <a:xfrm>
            <a:off x="666750" y="2773470"/>
            <a:ext cx="10858500" cy="3819525"/>
          </a:xfrm>
          <a:prstGeom prst="rect">
            <a:avLst/>
          </a:prstGeom>
        </p:spPr>
      </p:pic>
    </p:spTree>
    <p:extLst>
      <p:ext uri="{BB962C8B-B14F-4D97-AF65-F5344CB8AC3E}">
        <p14:creationId xmlns:p14="http://schemas.microsoft.com/office/powerpoint/2010/main" val="19082915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605790"/>
            <a:ext cx="9601196" cy="2937510"/>
          </a:xfrm>
        </p:spPr>
        <p:txBody>
          <a:bodyPr>
            <a:normAutofit fontScale="90000"/>
          </a:bodyPr>
          <a:lstStyle/>
          <a:p>
            <a:r>
              <a:rPr lang="en-US" dirty="0">
                <a:latin typeface="Times New Roman" panose="02020603050405020304" pitchFamily="18" charset="0"/>
                <a:cs typeface="Times New Roman" panose="02020603050405020304" pitchFamily="18" charset="0"/>
              </a:rPr>
              <a:t>Act 2019-284 (HB419)</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Financial Institution Excise Tax Reform Act of 2019</a:t>
            </a:r>
            <a:br>
              <a:rPr lang="en-US" b="1" dirty="0">
                <a:latin typeface="Times New Roman" panose="02020603050405020304" pitchFamily="18" charset="0"/>
                <a:cs typeface="Times New Roman" panose="02020603050405020304" pitchFamily="18" charset="0"/>
              </a:rPr>
            </a:br>
            <a:br>
              <a:rPr lang="en-US" b="1" dirty="0">
                <a:latin typeface="Times New Roman" panose="02020603050405020304" pitchFamily="18" charset="0"/>
                <a:cs typeface="Times New Roman" panose="02020603050405020304" pitchFamily="18" charset="0"/>
              </a:rPr>
            </a:br>
            <a:endParaRPr lang="en-US" dirty="0"/>
          </a:p>
        </p:txBody>
      </p:sp>
      <p:sp>
        <p:nvSpPr>
          <p:cNvPr id="3" name="Content Placeholder 2"/>
          <p:cNvSpPr>
            <a:spLocks noGrp="1"/>
          </p:cNvSpPr>
          <p:nvPr>
            <p:ph idx="1"/>
          </p:nvPr>
        </p:nvSpPr>
        <p:spPr>
          <a:xfrm>
            <a:off x="537210" y="2857500"/>
            <a:ext cx="10801350" cy="3555331"/>
          </a:xfrm>
        </p:spPr>
        <p:txBody>
          <a:bodyPr>
            <a:normAutofit fontScale="25000" lnSpcReduction="20000"/>
          </a:bodyPr>
          <a:lstStyle/>
          <a:p>
            <a:pPr marL="692150" indent="-342900">
              <a:buFont typeface="Arial" panose="020B0604020202020204" pitchFamily="34" charset="0"/>
              <a:buChar char="•"/>
            </a:pPr>
            <a:r>
              <a:rPr lang="en-US" sz="8800" dirty="0">
                <a:latin typeface="Times New Roman" panose="02020603050405020304" pitchFamily="18" charset="0"/>
                <a:cs typeface="Times New Roman" panose="02020603050405020304" pitchFamily="18" charset="0"/>
              </a:rPr>
              <a:t>Act 2019-284 updated the antiquated Financial Institution Excise Tax (FIET) statute which has not been substantially revised since being adopted in 1935.</a:t>
            </a:r>
          </a:p>
          <a:p>
            <a:pPr marL="692150" indent="-342900">
              <a:buFont typeface="Arial" panose="020B0604020202020204" pitchFamily="34" charset="0"/>
              <a:buChar char="•"/>
            </a:pPr>
            <a:r>
              <a:rPr lang="en-US" sz="8800" dirty="0">
                <a:latin typeface="Times New Roman" panose="02020603050405020304" pitchFamily="18" charset="0"/>
                <a:cs typeface="Times New Roman" panose="02020603050405020304" pitchFamily="18" charset="0"/>
              </a:rPr>
              <a:t>The Federal Tax Cuts and Jobs Act and its effect on the calculation of the FIET was the catalyst for the change. </a:t>
            </a:r>
          </a:p>
          <a:p>
            <a:pPr marL="692150" indent="-342900">
              <a:buFont typeface="Arial" panose="020B0604020202020204" pitchFamily="34" charset="0"/>
              <a:buChar char="•"/>
            </a:pPr>
            <a:r>
              <a:rPr lang="en-US" sz="8800" dirty="0">
                <a:latin typeface="Times New Roman" panose="02020603050405020304" pitchFamily="18" charset="0"/>
                <a:cs typeface="Times New Roman" panose="02020603050405020304" pitchFamily="18" charset="0"/>
              </a:rPr>
              <a:t>The act provides clarity, simplicity, and administrative ease for taxpayers and the Department of Revenue (DOR) while keeping the revenue collected for FIET neutral.   </a:t>
            </a:r>
          </a:p>
          <a:p>
            <a:pPr marL="692150" indent="-342900">
              <a:buFont typeface="Arial" panose="020B0604020202020204" pitchFamily="34" charset="0"/>
              <a:buChar char="•"/>
            </a:pPr>
            <a:r>
              <a:rPr lang="en-US" sz="8800" dirty="0">
                <a:latin typeface="Times New Roman" panose="02020603050405020304" pitchFamily="18" charset="0"/>
                <a:cs typeface="Times New Roman" panose="02020603050405020304" pitchFamily="18" charset="0"/>
              </a:rPr>
              <a:t>The new FIET reform act provides for the following enhancements: </a:t>
            </a:r>
          </a:p>
          <a:p>
            <a:pPr marL="1085850">
              <a:buFont typeface="Wingdings" panose="05000000000000000000" pitchFamily="2" charset="2"/>
              <a:buChar char="Ø"/>
            </a:pPr>
            <a:r>
              <a:rPr lang="en-US" sz="8800" dirty="0">
                <a:latin typeface="Times New Roman" panose="02020603050405020304" pitchFamily="18" charset="0"/>
                <a:cs typeface="Times New Roman" panose="02020603050405020304" pitchFamily="18" charset="0"/>
              </a:rPr>
              <a:t>For financial institutions other than credit unions, the act clarifies the calculation of net income by tying it to federal taxable income, with certain specified additions and subtractions prescribed by Section 40-16-1.2. </a:t>
            </a:r>
          </a:p>
          <a:p>
            <a:pPr marL="800100" indent="0">
              <a:buFont typeface="Wingdings" panose="05000000000000000000" pitchFamily="2" charset="2"/>
              <a:buChar char="Ø"/>
            </a:pPr>
            <a:endParaRPr lang="en-US" sz="8000" dirty="0">
              <a:latin typeface="Times New Roman" panose="02020603050405020304" pitchFamily="18" charset="0"/>
              <a:cs typeface="Times New Roman" panose="02020603050405020304" pitchFamily="18" charset="0"/>
            </a:endParaRPr>
          </a:p>
          <a:p>
            <a:pPr marL="685800" indent="0">
              <a:buNone/>
            </a:pPr>
            <a:r>
              <a:rPr lang="en-US" sz="8000" dirty="0">
                <a:latin typeface="Times New Roman" panose="02020603050405020304" pitchFamily="18" charset="0"/>
                <a:cs typeface="Times New Roman" panose="02020603050405020304" pitchFamily="18" charset="0"/>
              </a:rPr>
              <a:t> </a:t>
            </a:r>
          </a:p>
          <a:p>
            <a:pPr marL="692150" indent="-34290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692150" indent="-34290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692150" indent="-34290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349250" indent="0">
              <a:buNone/>
            </a:pPr>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0359297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800" b="1" dirty="0">
                <a:latin typeface="Times New Roman" panose="02020603050405020304" pitchFamily="18" charset="0"/>
                <a:cs typeface="Times New Roman" panose="02020603050405020304" pitchFamily="18" charset="0"/>
              </a:rPr>
              <a:t>Schedule K-1 changes</a:t>
            </a:r>
            <a:br>
              <a:rPr lang="en-US" sz="4800" b="1" dirty="0">
                <a:latin typeface="Times New Roman" panose="02020603050405020304" pitchFamily="18" charset="0"/>
                <a:cs typeface="Times New Roman" panose="02020603050405020304" pitchFamily="18" charset="0"/>
              </a:rPr>
            </a:br>
            <a:r>
              <a:rPr lang="en-US" sz="4800" b="1" dirty="0">
                <a:latin typeface="Times New Roman" panose="02020603050405020304" pitchFamily="18" charset="0"/>
                <a:cs typeface="Times New Roman" panose="02020603050405020304" pitchFamily="18" charset="0"/>
              </a:rPr>
              <a:t>Form 20S or 65</a:t>
            </a:r>
            <a:endParaRPr lang="en-US" sz="4800" dirty="0"/>
          </a:p>
        </p:txBody>
      </p:sp>
      <p:sp>
        <p:nvSpPr>
          <p:cNvPr id="3" name="Content Placeholder 2"/>
          <p:cNvSpPr>
            <a:spLocks noGrp="1"/>
          </p:cNvSpPr>
          <p:nvPr>
            <p:ph idx="1"/>
          </p:nvPr>
        </p:nvSpPr>
        <p:spPr>
          <a:xfrm>
            <a:off x="746620" y="2399251"/>
            <a:ext cx="11072000" cy="3457567"/>
          </a:xfrm>
        </p:spPr>
        <p:txBody>
          <a:bodyPr/>
          <a:lstStyle/>
          <a:p>
            <a:r>
              <a:rPr lang="en-US" sz="1800" b="1" dirty="0">
                <a:solidFill>
                  <a:schemeClr val="tx1"/>
                </a:solidFill>
                <a:latin typeface="Times New Roman" panose="02020603050405020304" pitchFamily="18" charset="0"/>
                <a:cs typeface="Times New Roman" panose="02020603050405020304" pitchFamily="18" charset="0"/>
              </a:rPr>
              <a:t>Additional instructions added to Part II, Section F. </a:t>
            </a:r>
          </a:p>
          <a:p>
            <a:endParaRPr lang="en-US" sz="1800" b="1" dirty="0">
              <a:solidFill>
                <a:schemeClr val="tx1"/>
              </a:solidFill>
              <a:latin typeface="Times New Roman" panose="02020603050405020304" pitchFamily="18" charset="0"/>
              <a:cs typeface="Times New Roman" panose="02020603050405020304" pitchFamily="18" charset="0"/>
            </a:endParaRPr>
          </a:p>
          <a:p>
            <a:endParaRPr lang="en-US" sz="1800" b="1" dirty="0">
              <a:solidFill>
                <a:schemeClr val="tx1"/>
              </a:solidFill>
              <a:latin typeface="Times New Roman" panose="02020603050405020304" pitchFamily="18" charset="0"/>
              <a:cs typeface="Times New Roman" panose="02020603050405020304" pitchFamily="18" charset="0"/>
            </a:endParaRPr>
          </a:p>
          <a:p>
            <a:endParaRPr lang="en-US" sz="1800" b="1" dirty="0">
              <a:solidFill>
                <a:schemeClr val="tx1"/>
              </a:solidFill>
              <a:latin typeface="Times New Roman" panose="02020603050405020304" pitchFamily="18" charset="0"/>
              <a:cs typeface="Times New Roman" panose="02020603050405020304" pitchFamily="18" charset="0"/>
            </a:endParaRPr>
          </a:p>
          <a:p>
            <a:pPr marL="0" indent="0">
              <a:buNone/>
            </a:pPr>
            <a:br>
              <a:rPr lang="en-US" dirty="0">
                <a:solidFill>
                  <a:schemeClr val="tx1"/>
                </a:solidFill>
                <a:latin typeface="Times New Roman" panose="02020603050405020304" pitchFamily="18" charset="0"/>
                <a:cs typeface="Times New Roman" panose="02020603050405020304" pitchFamily="18" charset="0"/>
              </a:rPr>
            </a:br>
            <a:endParaRPr lang="en-US" dirty="0">
              <a:solidFill>
                <a:schemeClr val="tx1"/>
              </a:solidFill>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p>
        </p:txBody>
      </p:sp>
      <p:pic>
        <p:nvPicPr>
          <p:cNvPr id="4" name="Picture 3">
            <a:extLst>
              <a:ext uri="{FF2B5EF4-FFF2-40B4-BE49-F238E27FC236}">
                <a16:creationId xmlns:a16="http://schemas.microsoft.com/office/drawing/2014/main" id="{5114CDEB-4071-4592-B3D1-022BC9ABD2A6}"/>
              </a:ext>
            </a:extLst>
          </p:cNvPr>
          <p:cNvPicPr>
            <a:picLocks noChangeAspect="1"/>
          </p:cNvPicPr>
          <p:nvPr/>
        </p:nvPicPr>
        <p:blipFill>
          <a:blip r:embed="rId3"/>
          <a:stretch>
            <a:fillRect/>
          </a:stretch>
        </p:blipFill>
        <p:spPr>
          <a:xfrm>
            <a:off x="1851660" y="2891790"/>
            <a:ext cx="8926829" cy="3078280"/>
          </a:xfrm>
          <a:prstGeom prst="rect">
            <a:avLst/>
          </a:prstGeom>
        </p:spPr>
      </p:pic>
    </p:spTree>
    <p:extLst>
      <p:ext uri="{BB962C8B-B14F-4D97-AF65-F5344CB8AC3E}">
        <p14:creationId xmlns:p14="http://schemas.microsoft.com/office/powerpoint/2010/main" val="359288891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800" b="1" dirty="0">
                <a:latin typeface="Times New Roman" panose="02020603050405020304" pitchFamily="18" charset="0"/>
                <a:cs typeface="Times New Roman" panose="02020603050405020304" pitchFamily="18" charset="0"/>
              </a:rPr>
              <a:t>Corporate Income Tax Form Changes</a:t>
            </a:r>
          </a:p>
        </p:txBody>
      </p:sp>
      <p:sp>
        <p:nvSpPr>
          <p:cNvPr id="3" name="Content Placeholder 2"/>
          <p:cNvSpPr>
            <a:spLocks noGrp="1"/>
          </p:cNvSpPr>
          <p:nvPr>
            <p:ph sz="half" idx="1"/>
          </p:nvPr>
        </p:nvSpPr>
        <p:spPr/>
        <p:txBody>
          <a:bodyPr>
            <a:normAutofit/>
          </a:bodyPr>
          <a:lstStyle/>
          <a:p>
            <a:pPr marL="457200" indent="-457200">
              <a:buFont typeface="Arial" panose="020B0604020202020204" pitchFamily="34" charset="0"/>
              <a:buChar char="•"/>
            </a:pPr>
            <a:r>
              <a:rPr lang="en-US" sz="2800" b="1" dirty="0"/>
              <a:t>Form 20C</a:t>
            </a:r>
          </a:p>
          <a:p>
            <a:pPr marL="457200" indent="-457200">
              <a:buFont typeface="Arial" panose="020B0604020202020204" pitchFamily="34" charset="0"/>
              <a:buChar char="•"/>
            </a:pPr>
            <a:r>
              <a:rPr lang="en-US" sz="2800" b="1" dirty="0"/>
              <a:t>Form 20C-C</a:t>
            </a:r>
          </a:p>
          <a:p>
            <a:pPr marL="457200" indent="-457200">
              <a:buFont typeface="Arial" panose="020B0604020202020204" pitchFamily="34" charset="0"/>
              <a:buChar char="•"/>
            </a:pPr>
            <a:r>
              <a:rPr lang="en-US" sz="2800" b="1" dirty="0"/>
              <a:t>Schedule BC (Form 20C)</a:t>
            </a:r>
          </a:p>
          <a:p>
            <a:pPr marL="457200" indent="-457200">
              <a:buFont typeface="Arial" panose="020B0604020202020204" pitchFamily="34" charset="0"/>
              <a:buChar char="•"/>
            </a:pPr>
            <a:endParaRPr lang="en-US" sz="2800" b="1" dirty="0"/>
          </a:p>
          <a:p>
            <a:endParaRPr lang="en-US" dirty="0"/>
          </a:p>
        </p:txBody>
      </p:sp>
      <p:sp>
        <p:nvSpPr>
          <p:cNvPr id="4" name="Content Placeholder 3">
            <a:extLst>
              <a:ext uri="{FF2B5EF4-FFF2-40B4-BE49-F238E27FC236}">
                <a16:creationId xmlns:a16="http://schemas.microsoft.com/office/drawing/2014/main" id="{7CD2E36E-894E-49D2-91A2-A9EAE27011FA}"/>
              </a:ext>
            </a:extLst>
          </p:cNvPr>
          <p:cNvSpPr>
            <a:spLocks noGrp="1"/>
          </p:cNvSpPr>
          <p:nvPr>
            <p:ph sz="half" idx="2"/>
          </p:nvPr>
        </p:nvSpPr>
        <p:spPr/>
        <p:txBody>
          <a:bodyPr>
            <a:normAutofit/>
          </a:bodyPr>
          <a:lstStyle/>
          <a:p>
            <a:pPr marL="0" indent="0">
              <a:buNone/>
            </a:pPr>
            <a:endParaRPr lang="en-US" sz="2800" b="1" dirty="0"/>
          </a:p>
          <a:p>
            <a:endParaRPr lang="en-US" dirty="0"/>
          </a:p>
          <a:p>
            <a:endParaRPr lang="en-US" dirty="0"/>
          </a:p>
        </p:txBody>
      </p:sp>
    </p:spTree>
    <p:extLst>
      <p:ext uri="{BB962C8B-B14F-4D97-AF65-F5344CB8AC3E}">
        <p14:creationId xmlns:p14="http://schemas.microsoft.com/office/powerpoint/2010/main" val="101533228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Form 20C changes</a:t>
            </a:r>
            <a:endParaRPr lang="en-US" dirty="0"/>
          </a:p>
        </p:txBody>
      </p:sp>
      <p:sp>
        <p:nvSpPr>
          <p:cNvPr id="3" name="Content Placeholder 2"/>
          <p:cNvSpPr>
            <a:spLocks noGrp="1"/>
          </p:cNvSpPr>
          <p:nvPr>
            <p:ph idx="1"/>
          </p:nvPr>
        </p:nvSpPr>
        <p:spPr>
          <a:xfrm>
            <a:off x="1295401" y="3177540"/>
            <a:ext cx="9601196" cy="2698328"/>
          </a:xfrm>
        </p:spPr>
        <p:txBody>
          <a:bodyPr>
            <a:normAutofit/>
          </a:bodyPr>
          <a:lstStyle/>
          <a:p>
            <a:endParaRPr lang="en-US" u="sng" dirty="0">
              <a:latin typeface="Times New Roman" panose="02020603050405020304" pitchFamily="18" charset="0"/>
              <a:cs typeface="Times New Roman" panose="02020603050405020304" pitchFamily="18" charset="0"/>
            </a:endParaRPr>
          </a:p>
          <a:p>
            <a:endParaRPr lang="en-US" dirty="0"/>
          </a:p>
        </p:txBody>
      </p:sp>
      <p:sp>
        <p:nvSpPr>
          <p:cNvPr id="5" name="Rectangle 4">
            <a:extLst>
              <a:ext uri="{FF2B5EF4-FFF2-40B4-BE49-F238E27FC236}">
                <a16:creationId xmlns:a16="http://schemas.microsoft.com/office/drawing/2014/main" id="{CBFBAD2F-12D9-4B36-AE83-0F05B28DA330}"/>
              </a:ext>
            </a:extLst>
          </p:cNvPr>
          <p:cNvSpPr/>
          <p:nvPr/>
        </p:nvSpPr>
        <p:spPr>
          <a:xfrm>
            <a:off x="957217" y="2424418"/>
            <a:ext cx="8983737" cy="1477328"/>
          </a:xfrm>
          <a:prstGeom prst="rect">
            <a:avLst/>
          </a:prstGeom>
        </p:spPr>
        <p:txBody>
          <a:bodyPr wrap="square">
            <a:spAutoFit/>
          </a:bodyPr>
          <a:lstStyle/>
          <a:p>
            <a:pPr marL="285750" indent="-285750">
              <a:buClr>
                <a:schemeClr val="accent1"/>
              </a:buClr>
              <a:buFont typeface="Arial" panose="020B0604020202020204" pitchFamily="34" charset="0"/>
              <a:buChar char="•"/>
            </a:pPr>
            <a:r>
              <a:rPr lang="en-US" b="1" dirty="0">
                <a:solidFill>
                  <a:srgbClr val="000000"/>
                </a:solidFill>
                <a:latin typeface="Book Antiqua" panose="02040602050305030304" pitchFamily="18" charset="0"/>
              </a:rPr>
              <a:t>Check box added to report an investment in an opportunity zone. If this check box is checked, the Schedule OZ must be completed.</a:t>
            </a:r>
          </a:p>
          <a:p>
            <a:pPr marL="285750" indent="-285750">
              <a:buClr>
                <a:schemeClr val="accent1"/>
              </a:buClr>
              <a:buFont typeface="Arial" panose="020B0604020202020204" pitchFamily="34" charset="0"/>
              <a:buChar char="•"/>
            </a:pPr>
            <a:endParaRPr lang="en-US" b="1" dirty="0">
              <a:solidFill>
                <a:srgbClr val="000000"/>
              </a:solidFill>
              <a:latin typeface="Book Antiqua" panose="02040602050305030304" pitchFamily="18" charset="0"/>
            </a:endParaRPr>
          </a:p>
          <a:p>
            <a:pPr marL="285750" indent="-285750">
              <a:buClr>
                <a:schemeClr val="accent1"/>
              </a:buClr>
              <a:buFont typeface="Arial" panose="020B0604020202020204" pitchFamily="34" charset="0"/>
              <a:buChar char="•"/>
            </a:pPr>
            <a:endParaRPr lang="en-US" b="1" dirty="0">
              <a:solidFill>
                <a:srgbClr val="000000"/>
              </a:solidFill>
              <a:latin typeface="Book Antiqua" panose="02040602050305030304" pitchFamily="18" charset="0"/>
            </a:endParaRPr>
          </a:p>
          <a:p>
            <a:pPr marL="285750" indent="-285750">
              <a:buClr>
                <a:schemeClr val="accent1"/>
              </a:buClr>
              <a:buFont typeface="Arial" panose="020B0604020202020204" pitchFamily="34" charset="0"/>
              <a:buChar char="•"/>
            </a:pPr>
            <a:endParaRPr lang="en-US" b="1" dirty="0"/>
          </a:p>
        </p:txBody>
      </p:sp>
      <p:pic>
        <p:nvPicPr>
          <p:cNvPr id="4" name="Picture 3">
            <a:extLst>
              <a:ext uri="{FF2B5EF4-FFF2-40B4-BE49-F238E27FC236}">
                <a16:creationId xmlns:a16="http://schemas.microsoft.com/office/drawing/2014/main" id="{DDBAD29E-5B57-4033-8769-CE6AF4A78E3C}"/>
              </a:ext>
            </a:extLst>
          </p:cNvPr>
          <p:cNvPicPr>
            <a:picLocks noChangeAspect="1"/>
          </p:cNvPicPr>
          <p:nvPr/>
        </p:nvPicPr>
        <p:blipFill>
          <a:blip r:embed="rId3"/>
          <a:stretch>
            <a:fillRect/>
          </a:stretch>
        </p:blipFill>
        <p:spPr>
          <a:xfrm>
            <a:off x="488272" y="3177540"/>
            <a:ext cx="10821879" cy="3480712"/>
          </a:xfrm>
          <a:prstGeom prst="rect">
            <a:avLst/>
          </a:prstGeom>
        </p:spPr>
      </p:pic>
    </p:spTree>
    <p:extLst>
      <p:ext uri="{BB962C8B-B14F-4D97-AF65-F5344CB8AC3E}">
        <p14:creationId xmlns:p14="http://schemas.microsoft.com/office/powerpoint/2010/main" val="85618070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Form 20C changes</a:t>
            </a:r>
            <a:endParaRPr lang="en-US" dirty="0"/>
          </a:p>
        </p:txBody>
      </p:sp>
      <p:sp>
        <p:nvSpPr>
          <p:cNvPr id="3" name="Content Placeholder 2"/>
          <p:cNvSpPr>
            <a:spLocks noGrp="1"/>
          </p:cNvSpPr>
          <p:nvPr>
            <p:ph idx="1"/>
          </p:nvPr>
        </p:nvSpPr>
        <p:spPr>
          <a:xfrm>
            <a:off x="1295401" y="3177540"/>
            <a:ext cx="9601196" cy="2698328"/>
          </a:xfrm>
        </p:spPr>
        <p:txBody>
          <a:bodyPr>
            <a:normAutofit/>
          </a:bodyPr>
          <a:lstStyle/>
          <a:p>
            <a:endParaRPr lang="en-US" u="sng" dirty="0">
              <a:latin typeface="Times New Roman" panose="02020603050405020304" pitchFamily="18" charset="0"/>
              <a:cs typeface="Times New Roman" panose="02020603050405020304" pitchFamily="18" charset="0"/>
            </a:endParaRPr>
          </a:p>
          <a:p>
            <a:endParaRPr lang="en-US" dirty="0"/>
          </a:p>
        </p:txBody>
      </p:sp>
      <p:sp>
        <p:nvSpPr>
          <p:cNvPr id="5" name="Rectangle 4">
            <a:extLst>
              <a:ext uri="{FF2B5EF4-FFF2-40B4-BE49-F238E27FC236}">
                <a16:creationId xmlns:a16="http://schemas.microsoft.com/office/drawing/2014/main" id="{CBFBAD2F-12D9-4B36-AE83-0F05B28DA330}"/>
              </a:ext>
            </a:extLst>
          </p:cNvPr>
          <p:cNvSpPr/>
          <p:nvPr/>
        </p:nvSpPr>
        <p:spPr>
          <a:xfrm>
            <a:off x="957217" y="2424418"/>
            <a:ext cx="8983737" cy="923330"/>
          </a:xfrm>
          <a:prstGeom prst="rect">
            <a:avLst/>
          </a:prstGeom>
        </p:spPr>
        <p:txBody>
          <a:bodyPr wrap="square">
            <a:spAutoFit/>
          </a:bodyPr>
          <a:lstStyle/>
          <a:p>
            <a:pPr marL="285750" indent="-285750">
              <a:buClr>
                <a:schemeClr val="accent1"/>
              </a:buClr>
              <a:buFont typeface="Arial" panose="020B0604020202020204" pitchFamily="34" charset="0"/>
              <a:buChar char="•"/>
            </a:pPr>
            <a:r>
              <a:rPr lang="en-US" b="1" dirty="0">
                <a:solidFill>
                  <a:srgbClr val="000000"/>
                </a:solidFill>
                <a:latin typeface="Book Antiqua" panose="02040602050305030304" pitchFamily="18" charset="0"/>
              </a:rPr>
              <a:t>New Line 17 subtotal.</a:t>
            </a:r>
          </a:p>
          <a:p>
            <a:pPr marL="285750" indent="-285750">
              <a:buClr>
                <a:schemeClr val="accent1"/>
              </a:buClr>
              <a:buFont typeface="Arial" panose="020B0604020202020204" pitchFamily="34" charset="0"/>
              <a:buChar char="•"/>
            </a:pPr>
            <a:endParaRPr lang="en-US" b="1" dirty="0">
              <a:solidFill>
                <a:srgbClr val="000000"/>
              </a:solidFill>
              <a:latin typeface="Book Antiqua" panose="02040602050305030304" pitchFamily="18" charset="0"/>
            </a:endParaRPr>
          </a:p>
          <a:p>
            <a:pPr marL="285750" indent="-285750">
              <a:buClr>
                <a:schemeClr val="accent1"/>
              </a:buClr>
              <a:buFont typeface="Arial" panose="020B0604020202020204" pitchFamily="34" charset="0"/>
              <a:buChar char="•"/>
            </a:pPr>
            <a:endParaRPr lang="en-US" b="1" dirty="0"/>
          </a:p>
        </p:txBody>
      </p:sp>
      <p:pic>
        <p:nvPicPr>
          <p:cNvPr id="6" name="Picture 5">
            <a:extLst>
              <a:ext uri="{FF2B5EF4-FFF2-40B4-BE49-F238E27FC236}">
                <a16:creationId xmlns:a16="http://schemas.microsoft.com/office/drawing/2014/main" id="{B8F1605E-CC28-49B8-A0EE-88C077782966}"/>
              </a:ext>
            </a:extLst>
          </p:cNvPr>
          <p:cNvPicPr>
            <a:picLocks noChangeAspect="1"/>
          </p:cNvPicPr>
          <p:nvPr/>
        </p:nvPicPr>
        <p:blipFill>
          <a:blip r:embed="rId3"/>
          <a:stretch>
            <a:fillRect/>
          </a:stretch>
        </p:blipFill>
        <p:spPr>
          <a:xfrm>
            <a:off x="230818" y="3177540"/>
            <a:ext cx="11434439" cy="2210540"/>
          </a:xfrm>
          <a:prstGeom prst="rect">
            <a:avLst/>
          </a:prstGeom>
        </p:spPr>
      </p:pic>
    </p:spTree>
    <p:extLst>
      <p:ext uri="{BB962C8B-B14F-4D97-AF65-F5344CB8AC3E}">
        <p14:creationId xmlns:p14="http://schemas.microsoft.com/office/powerpoint/2010/main" val="411149292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Form 20C changes</a:t>
            </a:r>
            <a:endParaRPr lang="en-US" dirty="0"/>
          </a:p>
        </p:txBody>
      </p:sp>
      <p:sp>
        <p:nvSpPr>
          <p:cNvPr id="3" name="Content Placeholder 2"/>
          <p:cNvSpPr>
            <a:spLocks noGrp="1"/>
          </p:cNvSpPr>
          <p:nvPr>
            <p:ph idx="1"/>
          </p:nvPr>
        </p:nvSpPr>
        <p:spPr/>
        <p:txBody>
          <a:bodyPr>
            <a:normAutofit/>
          </a:bodyPr>
          <a:lstStyle/>
          <a:p>
            <a:endParaRPr lang="en-US" u="sng" dirty="0">
              <a:latin typeface="Times New Roman" panose="02020603050405020304" pitchFamily="18" charset="0"/>
              <a:cs typeface="Times New Roman" panose="02020603050405020304" pitchFamily="18" charset="0"/>
            </a:endParaRPr>
          </a:p>
          <a:p>
            <a:endParaRPr lang="en-US" dirty="0"/>
          </a:p>
        </p:txBody>
      </p:sp>
      <p:sp>
        <p:nvSpPr>
          <p:cNvPr id="5" name="Rectangle 4">
            <a:extLst>
              <a:ext uri="{FF2B5EF4-FFF2-40B4-BE49-F238E27FC236}">
                <a16:creationId xmlns:a16="http://schemas.microsoft.com/office/drawing/2014/main" id="{CBFBAD2F-12D9-4B36-AE83-0F05B28DA330}"/>
              </a:ext>
            </a:extLst>
          </p:cNvPr>
          <p:cNvSpPr/>
          <p:nvPr/>
        </p:nvSpPr>
        <p:spPr>
          <a:xfrm>
            <a:off x="805343" y="2424418"/>
            <a:ext cx="8095377" cy="461665"/>
          </a:xfrm>
          <a:prstGeom prst="rect">
            <a:avLst/>
          </a:prstGeom>
        </p:spPr>
        <p:txBody>
          <a:bodyPr wrap="square">
            <a:spAutoFit/>
          </a:bodyPr>
          <a:lstStyle/>
          <a:p>
            <a:pPr marL="285750" indent="-285750">
              <a:buClr>
                <a:schemeClr val="accent1"/>
              </a:buClr>
              <a:buFont typeface="Arial" panose="020B0604020202020204" pitchFamily="34" charset="0"/>
              <a:buChar char="•"/>
            </a:pPr>
            <a:r>
              <a:rPr lang="en-US" sz="2400" b="1" dirty="0"/>
              <a:t>Line reference changes as a result of new line 17.</a:t>
            </a:r>
            <a:endParaRPr lang="en-US" b="1" dirty="0"/>
          </a:p>
        </p:txBody>
      </p:sp>
      <p:pic>
        <p:nvPicPr>
          <p:cNvPr id="6" name="Picture 5">
            <a:extLst>
              <a:ext uri="{FF2B5EF4-FFF2-40B4-BE49-F238E27FC236}">
                <a16:creationId xmlns:a16="http://schemas.microsoft.com/office/drawing/2014/main" id="{228140C5-DBF8-45C4-B9B6-A9C04638E360}"/>
              </a:ext>
            </a:extLst>
          </p:cNvPr>
          <p:cNvPicPr>
            <a:picLocks noChangeAspect="1"/>
          </p:cNvPicPr>
          <p:nvPr/>
        </p:nvPicPr>
        <p:blipFill>
          <a:blip r:embed="rId3"/>
          <a:stretch>
            <a:fillRect/>
          </a:stretch>
        </p:blipFill>
        <p:spPr>
          <a:xfrm>
            <a:off x="568170" y="3018597"/>
            <a:ext cx="10946167" cy="3710676"/>
          </a:xfrm>
          <a:prstGeom prst="rect">
            <a:avLst/>
          </a:prstGeom>
        </p:spPr>
      </p:pic>
    </p:spTree>
    <p:extLst>
      <p:ext uri="{BB962C8B-B14F-4D97-AF65-F5344CB8AC3E}">
        <p14:creationId xmlns:p14="http://schemas.microsoft.com/office/powerpoint/2010/main" val="64310828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Form 20C changes</a:t>
            </a:r>
            <a:endParaRPr lang="en-US" dirty="0"/>
          </a:p>
        </p:txBody>
      </p:sp>
      <p:sp>
        <p:nvSpPr>
          <p:cNvPr id="3" name="Content Placeholder 2"/>
          <p:cNvSpPr>
            <a:spLocks noGrp="1"/>
          </p:cNvSpPr>
          <p:nvPr>
            <p:ph idx="1"/>
          </p:nvPr>
        </p:nvSpPr>
        <p:spPr>
          <a:xfrm>
            <a:off x="1295401" y="3177540"/>
            <a:ext cx="9601196" cy="2698328"/>
          </a:xfrm>
        </p:spPr>
        <p:txBody>
          <a:bodyPr>
            <a:normAutofit/>
          </a:bodyPr>
          <a:lstStyle/>
          <a:p>
            <a:endParaRPr lang="en-US" u="sng" dirty="0">
              <a:latin typeface="Times New Roman" panose="02020603050405020304" pitchFamily="18" charset="0"/>
              <a:cs typeface="Times New Roman" panose="02020603050405020304" pitchFamily="18" charset="0"/>
            </a:endParaRPr>
          </a:p>
          <a:p>
            <a:endParaRPr lang="en-US" dirty="0"/>
          </a:p>
        </p:txBody>
      </p:sp>
      <p:sp>
        <p:nvSpPr>
          <p:cNvPr id="5" name="Rectangle 4">
            <a:extLst>
              <a:ext uri="{FF2B5EF4-FFF2-40B4-BE49-F238E27FC236}">
                <a16:creationId xmlns:a16="http://schemas.microsoft.com/office/drawing/2014/main" id="{CBFBAD2F-12D9-4B36-AE83-0F05B28DA330}"/>
              </a:ext>
            </a:extLst>
          </p:cNvPr>
          <p:cNvSpPr/>
          <p:nvPr/>
        </p:nvSpPr>
        <p:spPr>
          <a:xfrm>
            <a:off x="957217" y="2424418"/>
            <a:ext cx="8983737" cy="1477328"/>
          </a:xfrm>
          <a:prstGeom prst="rect">
            <a:avLst/>
          </a:prstGeom>
        </p:spPr>
        <p:txBody>
          <a:bodyPr wrap="square">
            <a:spAutoFit/>
          </a:bodyPr>
          <a:lstStyle/>
          <a:p>
            <a:pPr marL="285750" indent="-285750">
              <a:buClr>
                <a:schemeClr val="accent1"/>
              </a:buClr>
              <a:buFont typeface="Arial" panose="020B0604020202020204" pitchFamily="34" charset="0"/>
              <a:buChar char="•"/>
            </a:pPr>
            <a:r>
              <a:rPr lang="en-US" b="1" dirty="0">
                <a:solidFill>
                  <a:srgbClr val="000000"/>
                </a:solidFill>
                <a:latin typeface="Book Antiqua" panose="02040602050305030304" pitchFamily="18" charset="0"/>
              </a:rPr>
              <a:t>New line 23 on Schedule A of Form 20C to report the exemption of gain under new Section 40-18-8.1 (Act 2019-392). </a:t>
            </a:r>
          </a:p>
          <a:p>
            <a:pPr marL="285750" indent="-285750">
              <a:buClr>
                <a:schemeClr val="accent1"/>
              </a:buClr>
              <a:buFont typeface="Arial" panose="020B0604020202020204" pitchFamily="34" charset="0"/>
              <a:buChar char="•"/>
            </a:pPr>
            <a:endParaRPr lang="en-US" b="1" dirty="0">
              <a:solidFill>
                <a:srgbClr val="000000"/>
              </a:solidFill>
              <a:latin typeface="Book Antiqua" panose="02040602050305030304" pitchFamily="18" charset="0"/>
            </a:endParaRPr>
          </a:p>
          <a:p>
            <a:pPr marL="285750" indent="-285750">
              <a:buClr>
                <a:schemeClr val="accent1"/>
              </a:buClr>
              <a:buFont typeface="Arial" panose="020B0604020202020204" pitchFamily="34" charset="0"/>
              <a:buChar char="•"/>
            </a:pPr>
            <a:endParaRPr lang="en-US" b="1" dirty="0">
              <a:solidFill>
                <a:srgbClr val="000000"/>
              </a:solidFill>
              <a:latin typeface="Book Antiqua" panose="02040602050305030304" pitchFamily="18" charset="0"/>
            </a:endParaRPr>
          </a:p>
          <a:p>
            <a:pPr marL="285750" indent="-285750">
              <a:buClr>
                <a:schemeClr val="accent1"/>
              </a:buClr>
              <a:buFont typeface="Arial" panose="020B0604020202020204" pitchFamily="34" charset="0"/>
              <a:buChar char="•"/>
            </a:pPr>
            <a:endParaRPr lang="en-US" b="1" dirty="0"/>
          </a:p>
        </p:txBody>
      </p:sp>
      <p:pic>
        <p:nvPicPr>
          <p:cNvPr id="4" name="Picture 3">
            <a:extLst>
              <a:ext uri="{FF2B5EF4-FFF2-40B4-BE49-F238E27FC236}">
                <a16:creationId xmlns:a16="http://schemas.microsoft.com/office/drawing/2014/main" id="{C9E1352D-AEDE-4624-84EE-B9230F2FB665}"/>
              </a:ext>
            </a:extLst>
          </p:cNvPr>
          <p:cNvPicPr>
            <a:picLocks noChangeAspect="1"/>
          </p:cNvPicPr>
          <p:nvPr/>
        </p:nvPicPr>
        <p:blipFill>
          <a:blip r:embed="rId3"/>
          <a:stretch>
            <a:fillRect/>
          </a:stretch>
        </p:blipFill>
        <p:spPr>
          <a:xfrm>
            <a:off x="1295401" y="3177540"/>
            <a:ext cx="9601196" cy="3006090"/>
          </a:xfrm>
          <a:prstGeom prst="rect">
            <a:avLst/>
          </a:prstGeom>
        </p:spPr>
      </p:pic>
    </p:spTree>
    <p:extLst>
      <p:ext uri="{BB962C8B-B14F-4D97-AF65-F5344CB8AC3E}">
        <p14:creationId xmlns:p14="http://schemas.microsoft.com/office/powerpoint/2010/main" val="92793817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Form 20C changes</a:t>
            </a:r>
            <a:endParaRPr lang="en-US" dirty="0"/>
          </a:p>
        </p:txBody>
      </p:sp>
      <p:sp>
        <p:nvSpPr>
          <p:cNvPr id="3" name="Content Placeholder 2"/>
          <p:cNvSpPr>
            <a:spLocks noGrp="1"/>
          </p:cNvSpPr>
          <p:nvPr>
            <p:ph idx="1"/>
          </p:nvPr>
        </p:nvSpPr>
        <p:spPr>
          <a:xfrm>
            <a:off x="902970" y="2556932"/>
            <a:ext cx="10561320" cy="872068"/>
          </a:xfrm>
        </p:spPr>
        <p:txBody>
          <a:bodyPr>
            <a:normAutofit lnSpcReduction="10000"/>
          </a:bodyPr>
          <a:lstStyle/>
          <a:p>
            <a:r>
              <a:rPr lang="en-US" b="1" dirty="0"/>
              <a:t>Schedule B of Form 20C has new Column 6 to indicate if taxpayer acquired any net operating loss from another entity previously filing in Alabama. </a:t>
            </a:r>
          </a:p>
          <a:p>
            <a:endParaRPr lang="en-US" b="1" dirty="0"/>
          </a:p>
        </p:txBody>
      </p:sp>
      <p:pic>
        <p:nvPicPr>
          <p:cNvPr id="4" name="Picture 3">
            <a:extLst>
              <a:ext uri="{FF2B5EF4-FFF2-40B4-BE49-F238E27FC236}">
                <a16:creationId xmlns:a16="http://schemas.microsoft.com/office/drawing/2014/main" id="{10E61CED-6E16-4D7F-B0ED-3128A27B5BC8}"/>
              </a:ext>
            </a:extLst>
          </p:cNvPr>
          <p:cNvPicPr>
            <a:picLocks noChangeAspect="1"/>
          </p:cNvPicPr>
          <p:nvPr/>
        </p:nvPicPr>
        <p:blipFill>
          <a:blip r:embed="rId3"/>
          <a:stretch>
            <a:fillRect/>
          </a:stretch>
        </p:blipFill>
        <p:spPr>
          <a:xfrm>
            <a:off x="1108710" y="3429000"/>
            <a:ext cx="9681210" cy="3169497"/>
          </a:xfrm>
          <a:prstGeom prst="rect">
            <a:avLst/>
          </a:prstGeom>
        </p:spPr>
      </p:pic>
    </p:spTree>
    <p:extLst>
      <p:ext uri="{BB962C8B-B14F-4D97-AF65-F5344CB8AC3E}">
        <p14:creationId xmlns:p14="http://schemas.microsoft.com/office/powerpoint/2010/main" val="290590062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477205-F28F-4CF7-B6E4-AD3505BFBC6C}"/>
              </a:ext>
            </a:extLst>
          </p:cNvPr>
          <p:cNvSpPr>
            <a:spLocks noGrp="1"/>
          </p:cNvSpPr>
          <p:nvPr>
            <p:ph type="title"/>
          </p:nvPr>
        </p:nvSpPr>
        <p:spPr/>
        <p:txBody>
          <a:bodyPr/>
          <a:lstStyle/>
          <a:p>
            <a:r>
              <a:rPr lang="en-US" dirty="0"/>
              <a:t>Form 20C changes</a:t>
            </a:r>
          </a:p>
        </p:txBody>
      </p:sp>
      <p:sp>
        <p:nvSpPr>
          <p:cNvPr id="6" name="Content Placeholder 5">
            <a:extLst>
              <a:ext uri="{FF2B5EF4-FFF2-40B4-BE49-F238E27FC236}">
                <a16:creationId xmlns:a16="http://schemas.microsoft.com/office/drawing/2014/main" id="{0512C5EF-6B02-4571-AD27-22298F272385}"/>
              </a:ext>
            </a:extLst>
          </p:cNvPr>
          <p:cNvSpPr>
            <a:spLocks noGrp="1"/>
          </p:cNvSpPr>
          <p:nvPr>
            <p:ph idx="1"/>
          </p:nvPr>
        </p:nvSpPr>
        <p:spPr/>
        <p:txBody>
          <a:bodyPr/>
          <a:lstStyle/>
          <a:p>
            <a:r>
              <a:rPr lang="en-US" dirty="0"/>
              <a:t>Removed Alternative Minimum Tax (AMT) paid </a:t>
            </a:r>
          </a:p>
          <a:p>
            <a:endParaRPr lang="en-US" dirty="0"/>
          </a:p>
          <a:p>
            <a:endParaRPr lang="en-US" dirty="0"/>
          </a:p>
        </p:txBody>
      </p:sp>
      <p:pic>
        <p:nvPicPr>
          <p:cNvPr id="7" name="Picture 6">
            <a:extLst>
              <a:ext uri="{FF2B5EF4-FFF2-40B4-BE49-F238E27FC236}">
                <a16:creationId xmlns:a16="http://schemas.microsoft.com/office/drawing/2014/main" id="{E9DD81EC-6DC5-49D7-ADD9-C55C27A18856}"/>
              </a:ext>
            </a:extLst>
          </p:cNvPr>
          <p:cNvPicPr>
            <a:picLocks noChangeAspect="1"/>
          </p:cNvPicPr>
          <p:nvPr/>
        </p:nvPicPr>
        <p:blipFill>
          <a:blip r:embed="rId2"/>
          <a:stretch>
            <a:fillRect/>
          </a:stretch>
        </p:blipFill>
        <p:spPr>
          <a:xfrm>
            <a:off x="1295401" y="3027203"/>
            <a:ext cx="9601196" cy="2848665"/>
          </a:xfrm>
          <a:prstGeom prst="rect">
            <a:avLst/>
          </a:prstGeom>
        </p:spPr>
      </p:pic>
    </p:spTree>
    <p:extLst>
      <p:ext uri="{BB962C8B-B14F-4D97-AF65-F5344CB8AC3E}">
        <p14:creationId xmlns:p14="http://schemas.microsoft.com/office/powerpoint/2010/main" val="385688602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Form 20C-C changes</a:t>
            </a:r>
            <a:endParaRPr lang="en-US" dirty="0"/>
          </a:p>
        </p:txBody>
      </p:sp>
      <p:sp>
        <p:nvSpPr>
          <p:cNvPr id="4" name="Content Placeholder 3">
            <a:extLst>
              <a:ext uri="{FF2B5EF4-FFF2-40B4-BE49-F238E27FC236}">
                <a16:creationId xmlns:a16="http://schemas.microsoft.com/office/drawing/2014/main" id="{6661A411-F0C3-479F-82B7-5653B35CAE02}"/>
              </a:ext>
            </a:extLst>
          </p:cNvPr>
          <p:cNvSpPr>
            <a:spLocks noGrp="1"/>
          </p:cNvSpPr>
          <p:nvPr>
            <p:ph idx="1"/>
          </p:nvPr>
        </p:nvSpPr>
        <p:spPr>
          <a:xfrm>
            <a:off x="679508" y="2374085"/>
            <a:ext cx="11383861" cy="3934436"/>
          </a:xfrm>
        </p:spPr>
        <p:txBody>
          <a:bodyPr>
            <a:noAutofit/>
          </a:bodyPr>
          <a:lstStyle/>
          <a:p>
            <a:r>
              <a:rPr lang="en-US" sz="2000" b="1" dirty="0"/>
              <a:t>New Line 4 subtotal and line reference updates.</a:t>
            </a:r>
          </a:p>
          <a:p>
            <a:endParaRPr lang="en-US" sz="2000" dirty="0"/>
          </a:p>
          <a:p>
            <a:pPr marL="0" indent="0">
              <a:buNone/>
            </a:pPr>
            <a:r>
              <a:rPr lang="en-US" sz="2000" dirty="0"/>
              <a:t> </a:t>
            </a:r>
          </a:p>
        </p:txBody>
      </p:sp>
      <p:pic>
        <p:nvPicPr>
          <p:cNvPr id="5" name="Picture 4">
            <a:extLst>
              <a:ext uri="{FF2B5EF4-FFF2-40B4-BE49-F238E27FC236}">
                <a16:creationId xmlns:a16="http://schemas.microsoft.com/office/drawing/2014/main" id="{FA637B05-1D72-4D98-90E9-A067453AC2F3}"/>
              </a:ext>
            </a:extLst>
          </p:cNvPr>
          <p:cNvPicPr>
            <a:picLocks noChangeAspect="1"/>
          </p:cNvPicPr>
          <p:nvPr/>
        </p:nvPicPr>
        <p:blipFill>
          <a:blip r:embed="rId3"/>
          <a:stretch>
            <a:fillRect/>
          </a:stretch>
        </p:blipFill>
        <p:spPr>
          <a:xfrm>
            <a:off x="914400" y="2794976"/>
            <a:ext cx="9744364" cy="3934436"/>
          </a:xfrm>
          <a:prstGeom prst="rect">
            <a:avLst/>
          </a:prstGeom>
        </p:spPr>
      </p:pic>
    </p:spTree>
    <p:extLst>
      <p:ext uri="{BB962C8B-B14F-4D97-AF65-F5344CB8AC3E}">
        <p14:creationId xmlns:p14="http://schemas.microsoft.com/office/powerpoint/2010/main" val="251998029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1927CE-DA08-4844-BFC6-89EF08406A84}"/>
              </a:ext>
            </a:extLst>
          </p:cNvPr>
          <p:cNvSpPr>
            <a:spLocks noGrp="1"/>
          </p:cNvSpPr>
          <p:nvPr>
            <p:ph type="title"/>
          </p:nvPr>
        </p:nvSpPr>
        <p:spPr/>
        <p:txBody>
          <a:bodyPr/>
          <a:lstStyle/>
          <a:p>
            <a:r>
              <a:rPr lang="en-US" dirty="0"/>
              <a:t>Schedule BC changes</a:t>
            </a:r>
          </a:p>
        </p:txBody>
      </p:sp>
      <p:sp>
        <p:nvSpPr>
          <p:cNvPr id="3" name="Content Placeholder 2">
            <a:extLst>
              <a:ext uri="{FF2B5EF4-FFF2-40B4-BE49-F238E27FC236}">
                <a16:creationId xmlns:a16="http://schemas.microsoft.com/office/drawing/2014/main" id="{A326EFAF-5923-4DA1-BCB0-825F0DCAB174}"/>
              </a:ext>
            </a:extLst>
          </p:cNvPr>
          <p:cNvSpPr>
            <a:spLocks noGrp="1"/>
          </p:cNvSpPr>
          <p:nvPr>
            <p:ph idx="1"/>
          </p:nvPr>
        </p:nvSpPr>
        <p:spPr/>
        <p:txBody>
          <a:bodyPr/>
          <a:lstStyle/>
          <a:p>
            <a:r>
              <a:rPr lang="en-US" dirty="0"/>
              <a:t>Added information to inform taxpayer which credits are required to be filed through My Alabama Taxes (MAT)</a:t>
            </a:r>
          </a:p>
          <a:p>
            <a:r>
              <a:rPr lang="en-US" dirty="0"/>
              <a:t>Updated Section A, line number reference</a:t>
            </a:r>
          </a:p>
          <a:p>
            <a:endParaRPr lang="en-US" dirty="0"/>
          </a:p>
          <a:p>
            <a:r>
              <a:rPr lang="en-US" dirty="0"/>
              <a:t>Updated Section A line reference </a:t>
            </a:r>
          </a:p>
          <a:p>
            <a:endParaRPr lang="en-US" dirty="0"/>
          </a:p>
        </p:txBody>
      </p:sp>
      <p:pic>
        <p:nvPicPr>
          <p:cNvPr id="5" name="Picture 4">
            <a:extLst>
              <a:ext uri="{FF2B5EF4-FFF2-40B4-BE49-F238E27FC236}">
                <a16:creationId xmlns:a16="http://schemas.microsoft.com/office/drawing/2014/main" id="{E56BC173-10F7-46C3-9FC2-3924E5417F2E}"/>
              </a:ext>
            </a:extLst>
          </p:cNvPr>
          <p:cNvPicPr>
            <a:picLocks noChangeAspect="1"/>
          </p:cNvPicPr>
          <p:nvPr/>
        </p:nvPicPr>
        <p:blipFill>
          <a:blip r:embed="rId2"/>
          <a:stretch>
            <a:fillRect/>
          </a:stretch>
        </p:blipFill>
        <p:spPr>
          <a:xfrm>
            <a:off x="1295401" y="3934691"/>
            <a:ext cx="9601196" cy="1862427"/>
          </a:xfrm>
          <a:prstGeom prst="rect">
            <a:avLst/>
          </a:prstGeom>
        </p:spPr>
      </p:pic>
    </p:spTree>
    <p:extLst>
      <p:ext uri="{BB962C8B-B14F-4D97-AF65-F5344CB8AC3E}">
        <p14:creationId xmlns:p14="http://schemas.microsoft.com/office/powerpoint/2010/main" val="7081187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605790"/>
            <a:ext cx="9601196" cy="2937510"/>
          </a:xfrm>
        </p:spPr>
        <p:txBody>
          <a:bodyPr>
            <a:normAutofit fontScale="90000"/>
          </a:bodyPr>
          <a:lstStyle/>
          <a:p>
            <a:r>
              <a:rPr lang="en-US" dirty="0">
                <a:latin typeface="Times New Roman" panose="02020603050405020304" pitchFamily="18" charset="0"/>
                <a:cs typeface="Times New Roman" panose="02020603050405020304" pitchFamily="18" charset="0"/>
              </a:rPr>
              <a:t>Act 2019-284 (HB419)</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Financial Institution Excise Tax Reform Act of 2019</a:t>
            </a:r>
            <a:br>
              <a:rPr lang="en-US" b="1" dirty="0">
                <a:latin typeface="Times New Roman" panose="02020603050405020304" pitchFamily="18" charset="0"/>
                <a:cs typeface="Times New Roman" panose="02020603050405020304" pitchFamily="18" charset="0"/>
              </a:rPr>
            </a:br>
            <a:br>
              <a:rPr lang="en-US" b="1" dirty="0">
                <a:latin typeface="Times New Roman" panose="02020603050405020304" pitchFamily="18" charset="0"/>
                <a:cs typeface="Times New Roman" panose="02020603050405020304" pitchFamily="18" charset="0"/>
              </a:rPr>
            </a:br>
            <a:endParaRPr lang="en-US" dirty="0"/>
          </a:p>
        </p:txBody>
      </p:sp>
      <p:sp>
        <p:nvSpPr>
          <p:cNvPr id="3" name="Content Placeholder 2"/>
          <p:cNvSpPr>
            <a:spLocks noGrp="1"/>
          </p:cNvSpPr>
          <p:nvPr>
            <p:ph idx="1"/>
          </p:nvPr>
        </p:nvSpPr>
        <p:spPr>
          <a:xfrm>
            <a:off x="160020" y="2593026"/>
            <a:ext cx="11327130" cy="3819805"/>
          </a:xfrm>
        </p:spPr>
        <p:txBody>
          <a:bodyPr>
            <a:normAutofit/>
          </a:bodyPr>
          <a:lstStyle/>
          <a:p>
            <a:pPr marL="1143000" indent="-342900">
              <a:buFont typeface="Wingdings" panose="05000000000000000000" pitchFamily="2" charset="2"/>
              <a:buChar char="Ø"/>
            </a:pPr>
            <a:r>
              <a:rPr lang="en-US" sz="2200" dirty="0">
                <a:latin typeface="Times New Roman" panose="02020603050405020304" pitchFamily="18" charset="0"/>
                <a:cs typeface="Times New Roman" panose="02020603050405020304" pitchFamily="18" charset="0"/>
              </a:rPr>
              <a:t>For credit unions only, net income means financial statement income, which is the final net income amount calculated for financial statement purposes. Credit unions are afforded certain subtractions from net income in accordance with Section 40-16-1.3.</a:t>
            </a:r>
          </a:p>
          <a:p>
            <a:pPr marL="1143000" indent="-342900">
              <a:buFont typeface="Wingdings" panose="05000000000000000000" pitchFamily="2" charset="2"/>
              <a:buChar char="Ø"/>
            </a:pPr>
            <a:r>
              <a:rPr lang="en-US" sz="2200" dirty="0">
                <a:latin typeface="Times New Roman" panose="02020603050405020304" pitchFamily="18" charset="0"/>
                <a:cs typeface="Times New Roman" panose="02020603050405020304" pitchFamily="18" charset="0"/>
              </a:rPr>
              <a:t>The act extends the net operating loss (NOL) carryforward period to fifteen years, while eliminating the ability to carry back NOLs to the prior two tax years in accordance with Section 40-16-10. </a:t>
            </a:r>
          </a:p>
          <a:p>
            <a:pPr marL="1143000" indent="-342900">
              <a:buFont typeface="Wingdings" panose="05000000000000000000" pitchFamily="2" charset="2"/>
              <a:buChar char="Ø"/>
            </a:pPr>
            <a:r>
              <a:rPr lang="en-US" sz="2200" dirty="0">
                <a:latin typeface="Times New Roman" panose="02020603050405020304" pitchFamily="18" charset="0"/>
                <a:cs typeface="Times New Roman" panose="02020603050405020304" pitchFamily="18" charset="0"/>
              </a:rPr>
              <a:t>The Act implements an estimated payment system that will transition us from a post-payment to a pre-payment system allowing distributions to counties and municipalities on a quarterly basis as opposed to the current annual basis.</a:t>
            </a:r>
          </a:p>
          <a:p>
            <a:pPr marL="349250" indent="0">
              <a:buNone/>
            </a:pPr>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034338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Schedule BC (Form 20C) changes</a:t>
            </a:r>
            <a:endParaRPr lang="en-US" dirty="0"/>
          </a:p>
        </p:txBody>
      </p:sp>
      <p:sp>
        <p:nvSpPr>
          <p:cNvPr id="4" name="Content Placeholder 3">
            <a:extLst>
              <a:ext uri="{FF2B5EF4-FFF2-40B4-BE49-F238E27FC236}">
                <a16:creationId xmlns:a16="http://schemas.microsoft.com/office/drawing/2014/main" id="{3ACC1559-92E6-4436-BE20-87D23300DEC5}"/>
              </a:ext>
            </a:extLst>
          </p:cNvPr>
          <p:cNvSpPr>
            <a:spLocks noGrp="1"/>
          </p:cNvSpPr>
          <p:nvPr>
            <p:ph idx="1"/>
          </p:nvPr>
        </p:nvSpPr>
        <p:spPr>
          <a:xfrm>
            <a:off x="838156" y="2399250"/>
            <a:ext cx="10629593" cy="3476617"/>
          </a:xfrm>
        </p:spPr>
        <p:txBody>
          <a:bodyPr/>
          <a:lstStyle/>
          <a:p>
            <a:r>
              <a:rPr lang="en-US" b="1" dirty="0"/>
              <a:t>Instructions updated for parts E and F of Section B </a:t>
            </a:r>
          </a:p>
          <a:p>
            <a:r>
              <a:rPr lang="en-US" b="1" dirty="0"/>
              <a:t>Amount increased from $1,000 to $2,000 for Veterans Employment Act-Employee Credit</a:t>
            </a:r>
          </a:p>
          <a:p>
            <a:endParaRPr lang="en-US" b="1" dirty="0"/>
          </a:p>
          <a:p>
            <a:endParaRPr lang="en-US" b="1" dirty="0"/>
          </a:p>
          <a:p>
            <a:endParaRPr lang="en-US" dirty="0"/>
          </a:p>
        </p:txBody>
      </p:sp>
      <p:pic>
        <p:nvPicPr>
          <p:cNvPr id="5" name="Picture 4">
            <a:extLst>
              <a:ext uri="{FF2B5EF4-FFF2-40B4-BE49-F238E27FC236}">
                <a16:creationId xmlns:a16="http://schemas.microsoft.com/office/drawing/2014/main" id="{CACF4407-9E27-4D31-A8D3-EFB2D355FB38}"/>
              </a:ext>
            </a:extLst>
          </p:cNvPr>
          <p:cNvPicPr>
            <a:picLocks noChangeAspect="1"/>
          </p:cNvPicPr>
          <p:nvPr/>
        </p:nvPicPr>
        <p:blipFill>
          <a:blip r:embed="rId3"/>
          <a:stretch>
            <a:fillRect/>
          </a:stretch>
        </p:blipFill>
        <p:spPr>
          <a:xfrm>
            <a:off x="1130679" y="3731491"/>
            <a:ext cx="8991600" cy="2761673"/>
          </a:xfrm>
          <a:prstGeom prst="rect">
            <a:avLst/>
          </a:prstGeom>
        </p:spPr>
      </p:pic>
    </p:spTree>
    <p:extLst>
      <p:ext uri="{BB962C8B-B14F-4D97-AF65-F5344CB8AC3E}">
        <p14:creationId xmlns:p14="http://schemas.microsoft.com/office/powerpoint/2010/main" val="53441926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7875F9-8A1F-4DE1-8173-E6AF6E567CC1}"/>
              </a:ext>
            </a:extLst>
          </p:cNvPr>
          <p:cNvSpPr>
            <a:spLocks noGrp="1"/>
          </p:cNvSpPr>
          <p:nvPr>
            <p:ph type="title"/>
          </p:nvPr>
        </p:nvSpPr>
        <p:spPr/>
        <p:txBody>
          <a:bodyPr>
            <a:noAutofit/>
          </a:bodyPr>
          <a:lstStyle/>
          <a:p>
            <a:r>
              <a:rPr lang="en-US" sz="3200" dirty="0"/>
              <a:t>Schedule BC</a:t>
            </a:r>
            <a:br>
              <a:rPr lang="en-US" sz="3200" dirty="0"/>
            </a:br>
            <a:r>
              <a:rPr lang="en-US" sz="3200" dirty="0"/>
              <a:t>Rehabilitation, Preservation and Development of Historic Structures Credit of 2013</a:t>
            </a:r>
          </a:p>
        </p:txBody>
      </p:sp>
      <p:sp>
        <p:nvSpPr>
          <p:cNvPr id="3" name="Content Placeholder 2">
            <a:extLst>
              <a:ext uri="{FF2B5EF4-FFF2-40B4-BE49-F238E27FC236}">
                <a16:creationId xmlns:a16="http://schemas.microsoft.com/office/drawing/2014/main" id="{59926828-0072-4E07-9741-0B8D228F09D9}"/>
              </a:ext>
            </a:extLst>
          </p:cNvPr>
          <p:cNvSpPr>
            <a:spLocks noGrp="1"/>
          </p:cNvSpPr>
          <p:nvPr>
            <p:ph idx="1"/>
          </p:nvPr>
        </p:nvSpPr>
        <p:spPr/>
        <p:txBody>
          <a:bodyPr/>
          <a:lstStyle/>
          <a:p>
            <a:r>
              <a:rPr lang="en-US" dirty="0"/>
              <a:t>Updated Part K to include project number, date placed in service, and amount of credit.</a:t>
            </a:r>
          </a:p>
          <a:p>
            <a:endParaRPr lang="en-US" dirty="0"/>
          </a:p>
        </p:txBody>
      </p:sp>
      <p:pic>
        <p:nvPicPr>
          <p:cNvPr id="4" name="Picture 3">
            <a:extLst>
              <a:ext uri="{FF2B5EF4-FFF2-40B4-BE49-F238E27FC236}">
                <a16:creationId xmlns:a16="http://schemas.microsoft.com/office/drawing/2014/main" id="{54C837ED-252B-4355-AD58-8182A84934B9}"/>
              </a:ext>
            </a:extLst>
          </p:cNvPr>
          <p:cNvPicPr>
            <a:picLocks noChangeAspect="1"/>
          </p:cNvPicPr>
          <p:nvPr/>
        </p:nvPicPr>
        <p:blipFill>
          <a:blip r:embed="rId2"/>
          <a:stretch>
            <a:fillRect/>
          </a:stretch>
        </p:blipFill>
        <p:spPr>
          <a:xfrm>
            <a:off x="1295401" y="3429000"/>
            <a:ext cx="9601196" cy="1747839"/>
          </a:xfrm>
          <a:prstGeom prst="rect">
            <a:avLst/>
          </a:prstGeom>
        </p:spPr>
      </p:pic>
    </p:spTree>
    <p:extLst>
      <p:ext uri="{BB962C8B-B14F-4D97-AF65-F5344CB8AC3E}">
        <p14:creationId xmlns:p14="http://schemas.microsoft.com/office/powerpoint/2010/main" val="423625241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8ED56-9DD0-4218-BC5E-9A3D21478C4D}"/>
              </a:ext>
            </a:extLst>
          </p:cNvPr>
          <p:cNvSpPr>
            <a:spLocks noGrp="1"/>
          </p:cNvSpPr>
          <p:nvPr>
            <p:ph type="title"/>
          </p:nvPr>
        </p:nvSpPr>
        <p:spPr/>
        <p:txBody>
          <a:bodyPr>
            <a:noAutofit/>
          </a:bodyPr>
          <a:lstStyle/>
          <a:p>
            <a:r>
              <a:rPr lang="en-US" sz="3200" dirty="0"/>
              <a:t>Schedule BC</a:t>
            </a:r>
            <a:br>
              <a:rPr lang="en-US" sz="3200" dirty="0"/>
            </a:br>
            <a:r>
              <a:rPr lang="en-US" sz="3200" dirty="0"/>
              <a:t>Rehabilitation, Preservation and Development of Historic Structures Credit of 2017 (Refundable Credit)</a:t>
            </a:r>
          </a:p>
        </p:txBody>
      </p:sp>
      <p:sp>
        <p:nvSpPr>
          <p:cNvPr id="3" name="Content Placeholder 2">
            <a:extLst>
              <a:ext uri="{FF2B5EF4-FFF2-40B4-BE49-F238E27FC236}">
                <a16:creationId xmlns:a16="http://schemas.microsoft.com/office/drawing/2014/main" id="{3FB32A03-598A-4B1A-8074-D3B0A198296B}"/>
              </a:ext>
            </a:extLst>
          </p:cNvPr>
          <p:cNvSpPr>
            <a:spLocks noGrp="1"/>
          </p:cNvSpPr>
          <p:nvPr>
            <p:ph idx="1"/>
          </p:nvPr>
        </p:nvSpPr>
        <p:spPr/>
        <p:txBody>
          <a:bodyPr/>
          <a:lstStyle/>
          <a:p>
            <a:r>
              <a:rPr lang="en-US" dirty="0"/>
              <a:t>Updated Part R to include project number, date placed in service, and amount of credit</a:t>
            </a:r>
          </a:p>
          <a:p>
            <a:endParaRPr lang="en-US" dirty="0"/>
          </a:p>
        </p:txBody>
      </p:sp>
      <p:pic>
        <p:nvPicPr>
          <p:cNvPr id="4" name="Picture 3">
            <a:extLst>
              <a:ext uri="{FF2B5EF4-FFF2-40B4-BE49-F238E27FC236}">
                <a16:creationId xmlns:a16="http://schemas.microsoft.com/office/drawing/2014/main" id="{6F144645-9EC3-4DF2-BF60-8237E8D2940E}"/>
              </a:ext>
            </a:extLst>
          </p:cNvPr>
          <p:cNvPicPr>
            <a:picLocks noChangeAspect="1"/>
          </p:cNvPicPr>
          <p:nvPr/>
        </p:nvPicPr>
        <p:blipFill>
          <a:blip r:embed="rId2"/>
          <a:stretch>
            <a:fillRect/>
          </a:stretch>
        </p:blipFill>
        <p:spPr>
          <a:xfrm>
            <a:off x="1295400" y="3428999"/>
            <a:ext cx="9601197" cy="2085109"/>
          </a:xfrm>
          <a:prstGeom prst="rect">
            <a:avLst/>
          </a:prstGeom>
        </p:spPr>
      </p:pic>
    </p:spTree>
    <p:extLst>
      <p:ext uri="{BB962C8B-B14F-4D97-AF65-F5344CB8AC3E}">
        <p14:creationId xmlns:p14="http://schemas.microsoft.com/office/powerpoint/2010/main" val="410193961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Schedule BC (Form 20C) changes</a:t>
            </a:r>
            <a:endParaRPr lang="en-US" dirty="0"/>
          </a:p>
        </p:txBody>
      </p:sp>
      <p:sp>
        <p:nvSpPr>
          <p:cNvPr id="4" name="Content Placeholder 3">
            <a:extLst>
              <a:ext uri="{FF2B5EF4-FFF2-40B4-BE49-F238E27FC236}">
                <a16:creationId xmlns:a16="http://schemas.microsoft.com/office/drawing/2014/main" id="{3ACC1559-92E6-4436-BE20-87D23300DEC5}"/>
              </a:ext>
            </a:extLst>
          </p:cNvPr>
          <p:cNvSpPr>
            <a:spLocks noGrp="1"/>
          </p:cNvSpPr>
          <p:nvPr>
            <p:ph idx="1"/>
          </p:nvPr>
        </p:nvSpPr>
        <p:spPr>
          <a:xfrm>
            <a:off x="838156" y="2399250"/>
            <a:ext cx="10629593" cy="3476617"/>
          </a:xfrm>
        </p:spPr>
        <p:txBody>
          <a:bodyPr/>
          <a:lstStyle/>
          <a:p>
            <a:r>
              <a:rPr lang="en-US" b="1" dirty="0"/>
              <a:t>New check box added to Section B, Part S for corporations that received Form KRCC.</a:t>
            </a:r>
          </a:p>
          <a:p>
            <a:endParaRPr lang="en-US" b="1" dirty="0"/>
          </a:p>
          <a:p>
            <a:endParaRPr lang="en-US" b="1" dirty="0"/>
          </a:p>
          <a:p>
            <a:endParaRPr lang="en-US" b="1" dirty="0"/>
          </a:p>
          <a:p>
            <a:endParaRPr lang="en-US" b="1" dirty="0"/>
          </a:p>
          <a:p>
            <a:endParaRPr lang="en-US" b="1" dirty="0"/>
          </a:p>
          <a:p>
            <a:endParaRPr lang="en-US" dirty="0"/>
          </a:p>
        </p:txBody>
      </p:sp>
      <p:pic>
        <p:nvPicPr>
          <p:cNvPr id="5" name="Picture 4">
            <a:extLst>
              <a:ext uri="{FF2B5EF4-FFF2-40B4-BE49-F238E27FC236}">
                <a16:creationId xmlns:a16="http://schemas.microsoft.com/office/drawing/2014/main" id="{D95D2D4B-2AA9-498D-9608-01371FC37E2B}"/>
              </a:ext>
            </a:extLst>
          </p:cNvPr>
          <p:cNvPicPr>
            <a:picLocks noChangeAspect="1"/>
          </p:cNvPicPr>
          <p:nvPr/>
        </p:nvPicPr>
        <p:blipFill>
          <a:blip r:embed="rId3"/>
          <a:stretch>
            <a:fillRect/>
          </a:stretch>
        </p:blipFill>
        <p:spPr>
          <a:xfrm>
            <a:off x="969817" y="3186545"/>
            <a:ext cx="10123055" cy="2689322"/>
          </a:xfrm>
          <a:prstGeom prst="rect">
            <a:avLst/>
          </a:prstGeom>
        </p:spPr>
      </p:pic>
    </p:spTree>
    <p:extLst>
      <p:ext uri="{BB962C8B-B14F-4D97-AF65-F5344CB8AC3E}">
        <p14:creationId xmlns:p14="http://schemas.microsoft.com/office/powerpoint/2010/main" val="281424464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Schedule BC (Form 20C) changes</a:t>
            </a:r>
            <a:endParaRPr lang="en-US" dirty="0"/>
          </a:p>
        </p:txBody>
      </p:sp>
      <p:sp>
        <p:nvSpPr>
          <p:cNvPr id="4" name="Content Placeholder 3">
            <a:extLst>
              <a:ext uri="{FF2B5EF4-FFF2-40B4-BE49-F238E27FC236}">
                <a16:creationId xmlns:a16="http://schemas.microsoft.com/office/drawing/2014/main" id="{3ACC1559-92E6-4436-BE20-87D23300DEC5}"/>
              </a:ext>
            </a:extLst>
          </p:cNvPr>
          <p:cNvSpPr>
            <a:spLocks noGrp="1"/>
          </p:cNvSpPr>
          <p:nvPr>
            <p:ph idx="1"/>
          </p:nvPr>
        </p:nvSpPr>
        <p:spPr>
          <a:xfrm>
            <a:off x="838156" y="2399250"/>
            <a:ext cx="10629593" cy="3476617"/>
          </a:xfrm>
        </p:spPr>
        <p:txBody>
          <a:bodyPr/>
          <a:lstStyle/>
          <a:p>
            <a:r>
              <a:rPr lang="en-US" b="1" dirty="0"/>
              <a:t>Additional line reference updates in Sections E and F due to Schedule 20C changes. </a:t>
            </a:r>
          </a:p>
          <a:p>
            <a:endParaRPr lang="en-US" b="1" dirty="0"/>
          </a:p>
          <a:p>
            <a:endParaRPr lang="en-US" b="1" dirty="0"/>
          </a:p>
          <a:p>
            <a:endParaRPr lang="en-US" b="1" dirty="0"/>
          </a:p>
          <a:p>
            <a:endParaRPr lang="en-US" dirty="0"/>
          </a:p>
        </p:txBody>
      </p:sp>
      <p:pic>
        <p:nvPicPr>
          <p:cNvPr id="3" name="Picture 2">
            <a:extLst>
              <a:ext uri="{FF2B5EF4-FFF2-40B4-BE49-F238E27FC236}">
                <a16:creationId xmlns:a16="http://schemas.microsoft.com/office/drawing/2014/main" id="{AB1358FC-4AED-49B6-83D1-3339D6D0DBB3}"/>
              </a:ext>
            </a:extLst>
          </p:cNvPr>
          <p:cNvPicPr>
            <a:picLocks noChangeAspect="1"/>
          </p:cNvPicPr>
          <p:nvPr/>
        </p:nvPicPr>
        <p:blipFill>
          <a:blip r:embed="rId3"/>
          <a:stretch>
            <a:fillRect/>
          </a:stretch>
        </p:blipFill>
        <p:spPr>
          <a:xfrm>
            <a:off x="914400" y="3500582"/>
            <a:ext cx="10058400" cy="1694251"/>
          </a:xfrm>
          <a:prstGeom prst="rect">
            <a:avLst/>
          </a:prstGeom>
        </p:spPr>
      </p:pic>
    </p:spTree>
    <p:extLst>
      <p:ext uri="{BB962C8B-B14F-4D97-AF65-F5344CB8AC3E}">
        <p14:creationId xmlns:p14="http://schemas.microsoft.com/office/powerpoint/2010/main" val="245512047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a:latin typeface="Times New Roman" panose="02020603050405020304" pitchFamily="18" charset="0"/>
                <a:cs typeface="Times New Roman" panose="02020603050405020304" pitchFamily="18" charset="0"/>
              </a:rPr>
              <a:t>FIET Tax Form Changes</a:t>
            </a:r>
          </a:p>
        </p:txBody>
      </p:sp>
      <p:sp>
        <p:nvSpPr>
          <p:cNvPr id="3" name="Content Placeholder 2"/>
          <p:cNvSpPr>
            <a:spLocks noGrp="1"/>
          </p:cNvSpPr>
          <p:nvPr>
            <p:ph sz="half" idx="1"/>
          </p:nvPr>
        </p:nvSpPr>
        <p:spPr/>
        <p:txBody>
          <a:bodyPr>
            <a:normAutofit/>
          </a:bodyPr>
          <a:lstStyle/>
          <a:p>
            <a:pPr marL="457200" indent="-457200">
              <a:buFont typeface="Arial" panose="020B0604020202020204" pitchFamily="34" charset="0"/>
              <a:buChar char="•"/>
            </a:pPr>
            <a:r>
              <a:rPr lang="en-US" sz="2800" b="1" dirty="0"/>
              <a:t>Form ET-1</a:t>
            </a:r>
          </a:p>
          <a:p>
            <a:pPr marL="457200" indent="-457200">
              <a:buFont typeface="Arial" panose="020B0604020202020204" pitchFamily="34" charset="0"/>
              <a:buChar char="•"/>
            </a:pPr>
            <a:r>
              <a:rPr lang="en-US" sz="2800" b="1" dirty="0"/>
              <a:t>Form ET-1C</a:t>
            </a:r>
          </a:p>
          <a:p>
            <a:pPr marL="457200" indent="-457200">
              <a:buFont typeface="Arial" panose="020B0604020202020204" pitchFamily="34" charset="0"/>
              <a:buChar char="•"/>
            </a:pPr>
            <a:r>
              <a:rPr lang="en-US" sz="2800" b="1" dirty="0"/>
              <a:t>Schedule EC </a:t>
            </a:r>
          </a:p>
          <a:p>
            <a:pPr marL="0" indent="0">
              <a:buNone/>
            </a:pPr>
            <a:endParaRPr lang="en-US" sz="2800" b="1" dirty="0"/>
          </a:p>
          <a:p>
            <a:endParaRPr lang="en-US" dirty="0"/>
          </a:p>
        </p:txBody>
      </p:sp>
      <p:sp>
        <p:nvSpPr>
          <p:cNvPr id="4" name="Content Placeholder 3">
            <a:extLst>
              <a:ext uri="{FF2B5EF4-FFF2-40B4-BE49-F238E27FC236}">
                <a16:creationId xmlns:a16="http://schemas.microsoft.com/office/drawing/2014/main" id="{7CD2E36E-894E-49D2-91A2-A9EAE27011FA}"/>
              </a:ext>
            </a:extLst>
          </p:cNvPr>
          <p:cNvSpPr>
            <a:spLocks noGrp="1"/>
          </p:cNvSpPr>
          <p:nvPr>
            <p:ph sz="half" idx="2"/>
          </p:nvPr>
        </p:nvSpPr>
        <p:spPr/>
        <p:txBody>
          <a:bodyPr>
            <a:normAutofit/>
          </a:bodyPr>
          <a:lstStyle/>
          <a:p>
            <a:pPr marL="0" indent="0">
              <a:buNone/>
            </a:pPr>
            <a:endParaRPr lang="en-US" sz="2800" b="1" dirty="0"/>
          </a:p>
          <a:p>
            <a:endParaRPr lang="en-US" dirty="0"/>
          </a:p>
          <a:p>
            <a:endParaRPr lang="en-US" dirty="0"/>
          </a:p>
        </p:txBody>
      </p:sp>
    </p:spTree>
    <p:extLst>
      <p:ext uri="{BB962C8B-B14F-4D97-AF65-F5344CB8AC3E}">
        <p14:creationId xmlns:p14="http://schemas.microsoft.com/office/powerpoint/2010/main" val="249712793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477FC-8D29-4191-BB74-588DCBA367C7}"/>
              </a:ext>
            </a:extLst>
          </p:cNvPr>
          <p:cNvSpPr>
            <a:spLocks noGrp="1"/>
          </p:cNvSpPr>
          <p:nvPr>
            <p:ph type="title"/>
          </p:nvPr>
        </p:nvSpPr>
        <p:spPr/>
        <p:txBody>
          <a:bodyPr/>
          <a:lstStyle/>
          <a:p>
            <a:r>
              <a:rPr lang="en-US" dirty="0"/>
              <a:t>Form ET-1 changes</a:t>
            </a:r>
          </a:p>
        </p:txBody>
      </p:sp>
      <p:sp>
        <p:nvSpPr>
          <p:cNvPr id="7" name="Content Placeholder 6">
            <a:extLst>
              <a:ext uri="{FF2B5EF4-FFF2-40B4-BE49-F238E27FC236}">
                <a16:creationId xmlns:a16="http://schemas.microsoft.com/office/drawing/2014/main" id="{55A6ED04-5D21-40DF-9623-E52724EE6032}"/>
              </a:ext>
            </a:extLst>
          </p:cNvPr>
          <p:cNvSpPr>
            <a:spLocks noGrp="1"/>
          </p:cNvSpPr>
          <p:nvPr>
            <p:ph idx="1"/>
          </p:nvPr>
        </p:nvSpPr>
        <p:spPr/>
        <p:txBody>
          <a:bodyPr/>
          <a:lstStyle/>
          <a:p>
            <a:r>
              <a:rPr lang="en-US" dirty="0"/>
              <a:t>Added line 4b and 4c to report amount of gains invested in qualified opportunity zone funds reported on the Schedule OZ</a:t>
            </a:r>
          </a:p>
          <a:p>
            <a:r>
              <a:rPr lang="en-US" dirty="0"/>
              <a:t>Added line 19a to report amount of gain from Section 40-18-8.1</a:t>
            </a:r>
          </a:p>
          <a:p>
            <a:endParaRPr lang="en-US" dirty="0"/>
          </a:p>
        </p:txBody>
      </p:sp>
      <p:pic>
        <p:nvPicPr>
          <p:cNvPr id="8" name="Content Placeholder 4">
            <a:extLst>
              <a:ext uri="{FF2B5EF4-FFF2-40B4-BE49-F238E27FC236}">
                <a16:creationId xmlns:a16="http://schemas.microsoft.com/office/drawing/2014/main" id="{C94F73CB-8953-496E-88D3-035DFCBE96A5}"/>
              </a:ext>
            </a:extLst>
          </p:cNvPr>
          <p:cNvPicPr>
            <a:picLocks noChangeAspect="1"/>
          </p:cNvPicPr>
          <p:nvPr/>
        </p:nvPicPr>
        <p:blipFill>
          <a:blip r:embed="rId2"/>
          <a:stretch>
            <a:fillRect/>
          </a:stretch>
        </p:blipFill>
        <p:spPr>
          <a:xfrm>
            <a:off x="1295401" y="3929528"/>
            <a:ext cx="9474199" cy="2619053"/>
          </a:xfrm>
          <a:prstGeom prst="rect">
            <a:avLst/>
          </a:prstGeom>
        </p:spPr>
      </p:pic>
    </p:spTree>
    <p:extLst>
      <p:ext uri="{BB962C8B-B14F-4D97-AF65-F5344CB8AC3E}">
        <p14:creationId xmlns:p14="http://schemas.microsoft.com/office/powerpoint/2010/main" val="409053103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FC1341-75BD-4440-BE4D-FD92BFEE4FE4}"/>
              </a:ext>
            </a:extLst>
          </p:cNvPr>
          <p:cNvSpPr>
            <a:spLocks noGrp="1"/>
          </p:cNvSpPr>
          <p:nvPr>
            <p:ph type="title"/>
          </p:nvPr>
        </p:nvSpPr>
        <p:spPr/>
        <p:txBody>
          <a:bodyPr/>
          <a:lstStyle/>
          <a:p>
            <a:r>
              <a:rPr lang="en-US" dirty="0"/>
              <a:t>Form ET-1 changes</a:t>
            </a:r>
          </a:p>
        </p:txBody>
      </p:sp>
      <p:pic>
        <p:nvPicPr>
          <p:cNvPr id="7" name="Content Placeholder 6">
            <a:extLst>
              <a:ext uri="{FF2B5EF4-FFF2-40B4-BE49-F238E27FC236}">
                <a16:creationId xmlns:a16="http://schemas.microsoft.com/office/drawing/2014/main" id="{8EB21470-2279-40B4-B8D1-68308A8E6B03}"/>
              </a:ext>
            </a:extLst>
          </p:cNvPr>
          <p:cNvPicPr>
            <a:picLocks noGrp="1" noChangeAspect="1"/>
          </p:cNvPicPr>
          <p:nvPr>
            <p:ph idx="1"/>
          </p:nvPr>
        </p:nvPicPr>
        <p:blipFill>
          <a:blip r:embed="rId2"/>
          <a:stretch>
            <a:fillRect/>
          </a:stretch>
        </p:blipFill>
        <p:spPr>
          <a:xfrm>
            <a:off x="1295402" y="2557463"/>
            <a:ext cx="9601196" cy="3317875"/>
          </a:xfrm>
          <a:prstGeom prst="rect">
            <a:avLst/>
          </a:prstGeom>
        </p:spPr>
      </p:pic>
    </p:spTree>
    <p:extLst>
      <p:ext uri="{BB962C8B-B14F-4D97-AF65-F5344CB8AC3E}">
        <p14:creationId xmlns:p14="http://schemas.microsoft.com/office/powerpoint/2010/main" val="339659695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6B10F-D47C-4172-9EF9-F6AED82AA037}"/>
              </a:ext>
            </a:extLst>
          </p:cNvPr>
          <p:cNvSpPr>
            <a:spLocks noGrp="1"/>
          </p:cNvSpPr>
          <p:nvPr>
            <p:ph type="title"/>
          </p:nvPr>
        </p:nvSpPr>
        <p:spPr/>
        <p:txBody>
          <a:bodyPr/>
          <a:lstStyle/>
          <a:p>
            <a:r>
              <a:rPr lang="en-US" b="1" dirty="0"/>
              <a:t>Form ET-1 Changes</a:t>
            </a:r>
          </a:p>
        </p:txBody>
      </p:sp>
      <p:sp>
        <p:nvSpPr>
          <p:cNvPr id="3" name="Content Placeholder 2">
            <a:extLst>
              <a:ext uri="{FF2B5EF4-FFF2-40B4-BE49-F238E27FC236}">
                <a16:creationId xmlns:a16="http://schemas.microsoft.com/office/drawing/2014/main" id="{52A255A0-CD49-4098-B2D8-8626774D3FE2}"/>
              </a:ext>
            </a:extLst>
          </p:cNvPr>
          <p:cNvSpPr>
            <a:spLocks noGrp="1"/>
          </p:cNvSpPr>
          <p:nvPr>
            <p:ph idx="1"/>
          </p:nvPr>
        </p:nvSpPr>
        <p:spPr>
          <a:xfrm>
            <a:off x="897622" y="2533475"/>
            <a:ext cx="10192624" cy="3342393"/>
          </a:xfrm>
        </p:spPr>
        <p:txBody>
          <a:bodyPr/>
          <a:lstStyle/>
          <a:p>
            <a:r>
              <a:rPr lang="en-US" b="1" dirty="0"/>
              <a:t>Column 6 was added to Schedule B of the ET-1 to report NOL’s acquired from another entity previously filing in Alabama.</a:t>
            </a:r>
          </a:p>
        </p:txBody>
      </p:sp>
      <p:pic>
        <p:nvPicPr>
          <p:cNvPr id="5" name="Picture 4">
            <a:extLst>
              <a:ext uri="{FF2B5EF4-FFF2-40B4-BE49-F238E27FC236}">
                <a16:creationId xmlns:a16="http://schemas.microsoft.com/office/drawing/2014/main" id="{8073E38C-A5CA-47D5-BA7E-37A22E8C20D0}"/>
              </a:ext>
            </a:extLst>
          </p:cNvPr>
          <p:cNvPicPr>
            <a:picLocks noChangeAspect="1"/>
          </p:cNvPicPr>
          <p:nvPr/>
        </p:nvPicPr>
        <p:blipFill>
          <a:blip r:embed="rId2"/>
          <a:stretch>
            <a:fillRect/>
          </a:stretch>
        </p:blipFill>
        <p:spPr>
          <a:xfrm>
            <a:off x="1101754" y="3429000"/>
            <a:ext cx="9794844" cy="2729204"/>
          </a:xfrm>
          <a:prstGeom prst="rect">
            <a:avLst/>
          </a:prstGeom>
        </p:spPr>
      </p:pic>
    </p:spTree>
    <p:extLst>
      <p:ext uri="{BB962C8B-B14F-4D97-AF65-F5344CB8AC3E}">
        <p14:creationId xmlns:p14="http://schemas.microsoft.com/office/powerpoint/2010/main" val="66278130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AC0A20-4F82-4E06-A03B-1DC5649D7B46}"/>
              </a:ext>
            </a:extLst>
          </p:cNvPr>
          <p:cNvSpPr>
            <a:spLocks noGrp="1"/>
          </p:cNvSpPr>
          <p:nvPr>
            <p:ph type="title"/>
          </p:nvPr>
        </p:nvSpPr>
        <p:spPr/>
        <p:txBody>
          <a:bodyPr>
            <a:noAutofit/>
          </a:bodyPr>
          <a:lstStyle/>
          <a:p>
            <a:pPr algn="ctr"/>
            <a:r>
              <a:rPr lang="en-US" sz="3600" b="1" dirty="0"/>
              <a:t>Form ET-1</a:t>
            </a:r>
            <a:br>
              <a:rPr lang="en-US" sz="3600" b="1" dirty="0"/>
            </a:br>
            <a:r>
              <a:rPr lang="en-US" sz="3600" b="1" dirty="0"/>
              <a:t>Schedule M- Federal Income Tax (FIT) Deduction/(Refund)</a:t>
            </a:r>
          </a:p>
        </p:txBody>
      </p:sp>
      <p:sp>
        <p:nvSpPr>
          <p:cNvPr id="3" name="Content Placeholder 2">
            <a:extLst>
              <a:ext uri="{FF2B5EF4-FFF2-40B4-BE49-F238E27FC236}">
                <a16:creationId xmlns:a16="http://schemas.microsoft.com/office/drawing/2014/main" id="{7750AC5E-11D5-4413-A68D-FB8BFD9217E5}"/>
              </a:ext>
            </a:extLst>
          </p:cNvPr>
          <p:cNvSpPr>
            <a:spLocks noGrp="1"/>
          </p:cNvSpPr>
          <p:nvPr>
            <p:ph idx="1"/>
          </p:nvPr>
        </p:nvSpPr>
        <p:spPr/>
        <p:txBody>
          <a:bodyPr/>
          <a:lstStyle/>
          <a:p>
            <a:r>
              <a:rPr lang="en-US" dirty="0"/>
              <a:t>Alternative Minimum Tax (AMT) information removed</a:t>
            </a:r>
          </a:p>
          <a:p>
            <a:endParaRPr lang="en-US" dirty="0"/>
          </a:p>
        </p:txBody>
      </p:sp>
      <p:pic>
        <p:nvPicPr>
          <p:cNvPr id="5" name="Picture 4">
            <a:extLst>
              <a:ext uri="{FF2B5EF4-FFF2-40B4-BE49-F238E27FC236}">
                <a16:creationId xmlns:a16="http://schemas.microsoft.com/office/drawing/2014/main" id="{A2423DF2-DDF4-4D5A-81A6-D3A8E27E1D41}"/>
              </a:ext>
            </a:extLst>
          </p:cNvPr>
          <p:cNvPicPr>
            <a:picLocks noChangeAspect="1"/>
          </p:cNvPicPr>
          <p:nvPr/>
        </p:nvPicPr>
        <p:blipFill>
          <a:blip r:embed="rId2"/>
          <a:stretch>
            <a:fillRect/>
          </a:stretch>
        </p:blipFill>
        <p:spPr>
          <a:xfrm>
            <a:off x="1228436" y="3325092"/>
            <a:ext cx="9668161" cy="2821710"/>
          </a:xfrm>
          <a:prstGeom prst="rect">
            <a:avLst/>
          </a:prstGeom>
        </p:spPr>
      </p:pic>
    </p:spTree>
    <p:extLst>
      <p:ext uri="{BB962C8B-B14F-4D97-AF65-F5344CB8AC3E}">
        <p14:creationId xmlns:p14="http://schemas.microsoft.com/office/powerpoint/2010/main" val="38056364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605790"/>
            <a:ext cx="9601196" cy="2937510"/>
          </a:xfrm>
        </p:spPr>
        <p:txBody>
          <a:bodyPr>
            <a:normAutofit fontScale="90000"/>
          </a:bodyPr>
          <a:lstStyle/>
          <a:p>
            <a:r>
              <a:rPr lang="en-US" dirty="0">
                <a:latin typeface="Times New Roman" panose="02020603050405020304" pitchFamily="18" charset="0"/>
                <a:cs typeface="Times New Roman" panose="02020603050405020304" pitchFamily="18" charset="0"/>
              </a:rPr>
              <a:t>Act 2019-284 (HB419)</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Financial Institution Excise Tax Reform Act of 2019</a:t>
            </a:r>
            <a:br>
              <a:rPr lang="en-US" b="1" dirty="0">
                <a:latin typeface="Times New Roman" panose="02020603050405020304" pitchFamily="18" charset="0"/>
                <a:cs typeface="Times New Roman" panose="02020603050405020304" pitchFamily="18" charset="0"/>
              </a:rPr>
            </a:br>
            <a:br>
              <a:rPr lang="en-US" b="1" dirty="0">
                <a:latin typeface="Times New Roman" panose="02020603050405020304" pitchFamily="18" charset="0"/>
                <a:cs typeface="Times New Roman" panose="02020603050405020304" pitchFamily="18" charset="0"/>
              </a:rPr>
            </a:br>
            <a:endParaRPr lang="en-US" dirty="0"/>
          </a:p>
        </p:txBody>
      </p:sp>
      <p:sp>
        <p:nvSpPr>
          <p:cNvPr id="3" name="Content Placeholder 2"/>
          <p:cNvSpPr>
            <a:spLocks noGrp="1"/>
          </p:cNvSpPr>
          <p:nvPr>
            <p:ph idx="1"/>
          </p:nvPr>
        </p:nvSpPr>
        <p:spPr>
          <a:xfrm>
            <a:off x="868680" y="2593026"/>
            <a:ext cx="10458450" cy="3819805"/>
          </a:xfrm>
        </p:spPr>
        <p:txBody>
          <a:bodyPr>
            <a:normAutofit/>
          </a:bodyPr>
          <a:lstStyle/>
          <a:p>
            <a:pPr marL="742950" indent="-342900">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Section 40-16-3 was amended to change the FIET due date to make it   correspond to the federal income tax or federal information return due date. </a:t>
            </a:r>
          </a:p>
          <a:p>
            <a:pPr marL="742950" indent="-342900">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Consolidated FIET return elections are now binding for 10 years unless there has been a termination or revoke of the federal consolidated return election.</a:t>
            </a:r>
          </a:p>
          <a:p>
            <a:pPr marL="742950" indent="-342900">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The act phases out the (DRD) dividends received deduction over a five year  period with no further deduction after 12-31-2024.</a:t>
            </a:r>
          </a:p>
          <a:p>
            <a:pPr marL="742950" indent="-342900">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Eliminates the reporting of the financial institutions “location” beginning                                                                                                                      with the 2020 return.          </a:t>
            </a:r>
          </a:p>
          <a:p>
            <a:pPr marL="107950" indent="0">
              <a:buNone/>
              <a:tabLst>
                <a:tab pos="742950" algn="l"/>
              </a:tabLst>
            </a:pPr>
            <a:endParaRPr lang="en-US" dirty="0">
              <a:latin typeface="Times New Roman" panose="02020603050405020304" pitchFamily="18" charset="0"/>
              <a:cs typeface="Times New Roman" panose="02020603050405020304" pitchFamily="18" charset="0"/>
            </a:endParaRPr>
          </a:p>
          <a:p>
            <a:pPr marL="692150" indent="-34290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349250" indent="0">
              <a:buNone/>
            </a:pPr>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3047674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545FD-D126-4E2C-A3AF-2CC514E197E8}"/>
              </a:ext>
            </a:extLst>
          </p:cNvPr>
          <p:cNvSpPr>
            <a:spLocks noGrp="1"/>
          </p:cNvSpPr>
          <p:nvPr>
            <p:ph type="title"/>
          </p:nvPr>
        </p:nvSpPr>
        <p:spPr/>
        <p:txBody>
          <a:bodyPr>
            <a:normAutofit fontScale="90000"/>
          </a:bodyPr>
          <a:lstStyle/>
          <a:p>
            <a:pPr algn="ctr"/>
            <a:r>
              <a:rPr lang="en-US" b="1" dirty="0"/>
              <a:t>ET-1C</a:t>
            </a:r>
            <a:br>
              <a:rPr lang="en-US" b="1" dirty="0"/>
            </a:br>
            <a:r>
              <a:rPr lang="en-US" b="1" dirty="0"/>
              <a:t>Consolidated Financial Institution Excise Tax Return</a:t>
            </a:r>
          </a:p>
        </p:txBody>
      </p:sp>
      <p:pic>
        <p:nvPicPr>
          <p:cNvPr id="4" name="Content Placeholder 3">
            <a:extLst>
              <a:ext uri="{FF2B5EF4-FFF2-40B4-BE49-F238E27FC236}">
                <a16:creationId xmlns:a16="http://schemas.microsoft.com/office/drawing/2014/main" id="{A6B476F7-F72D-4341-9CFF-318F4899258F}"/>
              </a:ext>
            </a:extLst>
          </p:cNvPr>
          <p:cNvPicPr>
            <a:picLocks noGrp="1" noChangeAspect="1"/>
          </p:cNvPicPr>
          <p:nvPr>
            <p:ph idx="1"/>
          </p:nvPr>
        </p:nvPicPr>
        <p:blipFill>
          <a:blip r:embed="rId2"/>
          <a:stretch>
            <a:fillRect/>
          </a:stretch>
        </p:blipFill>
        <p:spPr>
          <a:xfrm>
            <a:off x="884382" y="3088338"/>
            <a:ext cx="10638453" cy="3553272"/>
          </a:xfrm>
          <a:prstGeom prst="rect">
            <a:avLst/>
          </a:prstGeom>
        </p:spPr>
      </p:pic>
    </p:spTree>
    <p:extLst>
      <p:ext uri="{BB962C8B-B14F-4D97-AF65-F5344CB8AC3E}">
        <p14:creationId xmlns:p14="http://schemas.microsoft.com/office/powerpoint/2010/main" val="273667599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CE84A-0F13-4C26-8FD8-61321E75767F}"/>
              </a:ext>
            </a:extLst>
          </p:cNvPr>
          <p:cNvSpPr>
            <a:spLocks noGrp="1"/>
          </p:cNvSpPr>
          <p:nvPr>
            <p:ph type="title"/>
          </p:nvPr>
        </p:nvSpPr>
        <p:spPr/>
        <p:txBody>
          <a:bodyPr/>
          <a:lstStyle/>
          <a:p>
            <a:r>
              <a:rPr lang="en-US" dirty="0"/>
              <a:t>Schedule EC changes</a:t>
            </a:r>
          </a:p>
        </p:txBody>
      </p:sp>
      <p:sp>
        <p:nvSpPr>
          <p:cNvPr id="3" name="Content Placeholder 2">
            <a:extLst>
              <a:ext uri="{FF2B5EF4-FFF2-40B4-BE49-F238E27FC236}">
                <a16:creationId xmlns:a16="http://schemas.microsoft.com/office/drawing/2014/main" id="{C5561A3B-3677-4B88-9F47-66F72CCDF22F}"/>
              </a:ext>
            </a:extLst>
          </p:cNvPr>
          <p:cNvSpPr>
            <a:spLocks noGrp="1"/>
          </p:cNvSpPr>
          <p:nvPr>
            <p:ph idx="1"/>
          </p:nvPr>
        </p:nvSpPr>
        <p:spPr/>
        <p:txBody>
          <a:bodyPr/>
          <a:lstStyle/>
          <a:p>
            <a:r>
              <a:rPr lang="en-US" dirty="0"/>
              <a:t>Added information to inform taxpayer which credits are required to be filed through My Alabama Taxes (MAT)</a:t>
            </a:r>
          </a:p>
          <a:p>
            <a:r>
              <a:rPr lang="en-US" dirty="0"/>
              <a:t>Updated Section A, line number reference</a:t>
            </a:r>
          </a:p>
          <a:p>
            <a:endParaRPr lang="en-US" dirty="0"/>
          </a:p>
        </p:txBody>
      </p:sp>
      <p:pic>
        <p:nvPicPr>
          <p:cNvPr id="4" name="Picture 3">
            <a:extLst>
              <a:ext uri="{FF2B5EF4-FFF2-40B4-BE49-F238E27FC236}">
                <a16:creationId xmlns:a16="http://schemas.microsoft.com/office/drawing/2014/main" id="{4B593C68-165F-45CF-8C3A-F4ADC217F2B3}"/>
              </a:ext>
            </a:extLst>
          </p:cNvPr>
          <p:cNvPicPr>
            <a:picLocks noChangeAspect="1"/>
          </p:cNvPicPr>
          <p:nvPr/>
        </p:nvPicPr>
        <p:blipFill>
          <a:blip r:embed="rId2"/>
          <a:stretch>
            <a:fillRect/>
          </a:stretch>
        </p:blipFill>
        <p:spPr>
          <a:xfrm>
            <a:off x="1295400" y="3997771"/>
            <a:ext cx="9601197" cy="1419225"/>
          </a:xfrm>
          <a:prstGeom prst="rect">
            <a:avLst/>
          </a:prstGeom>
        </p:spPr>
      </p:pic>
    </p:spTree>
    <p:extLst>
      <p:ext uri="{BB962C8B-B14F-4D97-AF65-F5344CB8AC3E}">
        <p14:creationId xmlns:p14="http://schemas.microsoft.com/office/powerpoint/2010/main" val="346028568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Schedule EC (Form ET-1) </a:t>
            </a:r>
            <a:r>
              <a:rPr lang="en-US" b="1" dirty="0">
                <a:latin typeface="Times New Roman" panose="02020603050405020304" pitchFamily="18" charset="0"/>
                <a:cs typeface="Times New Roman" panose="02020603050405020304" pitchFamily="18" charset="0"/>
              </a:rPr>
              <a:t>changes</a:t>
            </a:r>
            <a:endParaRPr lang="en-US" dirty="0"/>
          </a:p>
        </p:txBody>
      </p:sp>
      <p:sp>
        <p:nvSpPr>
          <p:cNvPr id="4" name="Content Placeholder 3">
            <a:extLst>
              <a:ext uri="{FF2B5EF4-FFF2-40B4-BE49-F238E27FC236}">
                <a16:creationId xmlns:a16="http://schemas.microsoft.com/office/drawing/2014/main" id="{3ACC1559-92E6-4436-BE20-87D23300DEC5}"/>
              </a:ext>
            </a:extLst>
          </p:cNvPr>
          <p:cNvSpPr>
            <a:spLocks noGrp="1"/>
          </p:cNvSpPr>
          <p:nvPr>
            <p:ph idx="1"/>
          </p:nvPr>
        </p:nvSpPr>
        <p:spPr>
          <a:xfrm>
            <a:off x="838156" y="2399250"/>
            <a:ext cx="10629593" cy="3476617"/>
          </a:xfrm>
        </p:spPr>
        <p:txBody>
          <a:bodyPr/>
          <a:lstStyle/>
          <a:p>
            <a:r>
              <a:rPr lang="en-US" b="1" dirty="0"/>
              <a:t>Instructions updated for part E of Section B for the Full Employment Act of 2011 Credit.</a:t>
            </a:r>
          </a:p>
          <a:p>
            <a:endParaRPr lang="en-US" b="1" dirty="0"/>
          </a:p>
          <a:p>
            <a:endParaRPr lang="en-US" b="1" dirty="0"/>
          </a:p>
          <a:p>
            <a:endParaRPr lang="en-US" b="1" dirty="0"/>
          </a:p>
          <a:p>
            <a:endParaRPr lang="en-US" dirty="0"/>
          </a:p>
        </p:txBody>
      </p:sp>
      <p:pic>
        <p:nvPicPr>
          <p:cNvPr id="5" name="Picture 4">
            <a:extLst>
              <a:ext uri="{FF2B5EF4-FFF2-40B4-BE49-F238E27FC236}">
                <a16:creationId xmlns:a16="http://schemas.microsoft.com/office/drawing/2014/main" id="{D016D95F-446D-4731-81DF-86CD7D0E454E}"/>
              </a:ext>
            </a:extLst>
          </p:cNvPr>
          <p:cNvPicPr>
            <a:picLocks noChangeAspect="1"/>
          </p:cNvPicPr>
          <p:nvPr/>
        </p:nvPicPr>
        <p:blipFill>
          <a:blip r:embed="rId3"/>
          <a:stretch>
            <a:fillRect/>
          </a:stretch>
        </p:blipFill>
        <p:spPr>
          <a:xfrm>
            <a:off x="1053403" y="3288145"/>
            <a:ext cx="9658350" cy="2382948"/>
          </a:xfrm>
          <a:prstGeom prst="rect">
            <a:avLst/>
          </a:prstGeom>
        </p:spPr>
      </p:pic>
    </p:spTree>
    <p:extLst>
      <p:ext uri="{BB962C8B-B14F-4D97-AF65-F5344CB8AC3E}">
        <p14:creationId xmlns:p14="http://schemas.microsoft.com/office/powerpoint/2010/main" val="9775079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1862B-D827-4575-91E4-675D0ADF5049}"/>
              </a:ext>
            </a:extLst>
          </p:cNvPr>
          <p:cNvSpPr>
            <a:spLocks noGrp="1"/>
          </p:cNvSpPr>
          <p:nvPr>
            <p:ph type="title"/>
          </p:nvPr>
        </p:nvSpPr>
        <p:spPr/>
        <p:txBody>
          <a:bodyPr/>
          <a:lstStyle/>
          <a:p>
            <a:r>
              <a:rPr lang="en-US" dirty="0"/>
              <a:t>Schedule EC changes</a:t>
            </a:r>
          </a:p>
        </p:txBody>
      </p:sp>
      <p:pic>
        <p:nvPicPr>
          <p:cNvPr id="3" name="Picture 2">
            <a:extLst>
              <a:ext uri="{FF2B5EF4-FFF2-40B4-BE49-F238E27FC236}">
                <a16:creationId xmlns:a16="http://schemas.microsoft.com/office/drawing/2014/main" id="{75D38EE3-5BE3-4C91-BB64-F264737548CF}"/>
              </a:ext>
            </a:extLst>
          </p:cNvPr>
          <p:cNvPicPr>
            <a:picLocks noChangeAspect="1"/>
          </p:cNvPicPr>
          <p:nvPr/>
        </p:nvPicPr>
        <p:blipFill>
          <a:blip r:embed="rId3"/>
          <a:stretch>
            <a:fillRect/>
          </a:stretch>
        </p:blipFill>
        <p:spPr>
          <a:xfrm>
            <a:off x="1295401" y="3881425"/>
            <a:ext cx="9601196" cy="1563752"/>
          </a:xfrm>
          <a:prstGeom prst="rect">
            <a:avLst/>
          </a:prstGeom>
        </p:spPr>
      </p:pic>
      <p:sp>
        <p:nvSpPr>
          <p:cNvPr id="6" name="Content Placeholder 5">
            <a:extLst>
              <a:ext uri="{FF2B5EF4-FFF2-40B4-BE49-F238E27FC236}">
                <a16:creationId xmlns:a16="http://schemas.microsoft.com/office/drawing/2014/main" id="{5BE07A27-EEF8-4345-955D-5FA92C139324}"/>
              </a:ext>
            </a:extLst>
          </p:cNvPr>
          <p:cNvSpPr>
            <a:spLocks noGrp="1"/>
          </p:cNvSpPr>
          <p:nvPr>
            <p:ph idx="1"/>
          </p:nvPr>
        </p:nvSpPr>
        <p:spPr/>
        <p:txBody>
          <a:bodyPr/>
          <a:lstStyle/>
          <a:p>
            <a:r>
              <a:rPr lang="en-US" dirty="0"/>
              <a:t>Updated General fund calculation</a:t>
            </a:r>
          </a:p>
        </p:txBody>
      </p:sp>
    </p:spTree>
    <p:extLst>
      <p:ext uri="{BB962C8B-B14F-4D97-AF65-F5344CB8AC3E}">
        <p14:creationId xmlns:p14="http://schemas.microsoft.com/office/powerpoint/2010/main" val="46832005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E60BA1-FB20-48F0-A773-3A5D79D60482}"/>
              </a:ext>
            </a:extLst>
          </p:cNvPr>
          <p:cNvSpPr>
            <a:spLocks noGrp="1"/>
          </p:cNvSpPr>
          <p:nvPr>
            <p:ph type="title"/>
          </p:nvPr>
        </p:nvSpPr>
        <p:spPr/>
        <p:txBody>
          <a:bodyPr>
            <a:normAutofit fontScale="90000"/>
          </a:bodyPr>
          <a:lstStyle/>
          <a:p>
            <a:r>
              <a:rPr lang="en-US" dirty="0"/>
              <a:t>Schedule EC </a:t>
            </a:r>
            <a:br>
              <a:rPr lang="en-US" dirty="0"/>
            </a:br>
            <a:r>
              <a:rPr lang="en-US" dirty="0"/>
              <a:t>Veterans Employment Act. Employee Credit</a:t>
            </a:r>
          </a:p>
        </p:txBody>
      </p:sp>
      <p:pic>
        <p:nvPicPr>
          <p:cNvPr id="4" name="Content Placeholder 3">
            <a:extLst>
              <a:ext uri="{FF2B5EF4-FFF2-40B4-BE49-F238E27FC236}">
                <a16:creationId xmlns:a16="http://schemas.microsoft.com/office/drawing/2014/main" id="{79372A49-C1F3-4645-8E85-835FCC4DC0B5}"/>
              </a:ext>
            </a:extLst>
          </p:cNvPr>
          <p:cNvPicPr>
            <a:picLocks noGrp="1" noChangeAspect="1"/>
          </p:cNvPicPr>
          <p:nvPr>
            <p:ph idx="1"/>
          </p:nvPr>
        </p:nvPicPr>
        <p:blipFill>
          <a:blip r:embed="rId2"/>
          <a:stretch>
            <a:fillRect/>
          </a:stretch>
        </p:blipFill>
        <p:spPr>
          <a:xfrm>
            <a:off x="1581150" y="3179233"/>
            <a:ext cx="9029700" cy="1568258"/>
          </a:xfrm>
          <a:prstGeom prst="rect">
            <a:avLst/>
          </a:prstGeom>
        </p:spPr>
      </p:pic>
    </p:spTree>
    <p:extLst>
      <p:ext uri="{BB962C8B-B14F-4D97-AF65-F5344CB8AC3E}">
        <p14:creationId xmlns:p14="http://schemas.microsoft.com/office/powerpoint/2010/main" val="385830071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AE144D-CEF1-4309-A70E-278813FAF6CE}"/>
              </a:ext>
            </a:extLst>
          </p:cNvPr>
          <p:cNvSpPr>
            <a:spLocks noGrp="1"/>
          </p:cNvSpPr>
          <p:nvPr>
            <p:ph type="title"/>
          </p:nvPr>
        </p:nvSpPr>
        <p:spPr/>
        <p:txBody>
          <a:bodyPr>
            <a:noAutofit/>
          </a:bodyPr>
          <a:lstStyle/>
          <a:p>
            <a:r>
              <a:rPr lang="en-US" sz="3200" dirty="0"/>
              <a:t>Schedule EC</a:t>
            </a:r>
            <a:br>
              <a:rPr lang="en-US" sz="3200" dirty="0"/>
            </a:br>
            <a:r>
              <a:rPr lang="en-US" sz="3200" dirty="0"/>
              <a:t>Rehabilitation, Preservation and Development of Historic Structures Credit</a:t>
            </a:r>
          </a:p>
        </p:txBody>
      </p:sp>
      <p:sp>
        <p:nvSpPr>
          <p:cNvPr id="3" name="Content Placeholder 2">
            <a:extLst>
              <a:ext uri="{FF2B5EF4-FFF2-40B4-BE49-F238E27FC236}">
                <a16:creationId xmlns:a16="http://schemas.microsoft.com/office/drawing/2014/main" id="{313808B3-6D96-4276-BBA6-60D976E6FAF7}"/>
              </a:ext>
            </a:extLst>
          </p:cNvPr>
          <p:cNvSpPr>
            <a:spLocks noGrp="1"/>
          </p:cNvSpPr>
          <p:nvPr>
            <p:ph idx="1"/>
          </p:nvPr>
        </p:nvSpPr>
        <p:spPr/>
        <p:txBody>
          <a:bodyPr/>
          <a:lstStyle/>
          <a:p>
            <a:r>
              <a:rPr lang="en-US" dirty="0"/>
              <a:t>Updated Part E to include project number, date placed in service, and amount of credit. </a:t>
            </a:r>
          </a:p>
        </p:txBody>
      </p:sp>
      <p:pic>
        <p:nvPicPr>
          <p:cNvPr id="4" name="Content Placeholder 3">
            <a:extLst>
              <a:ext uri="{FF2B5EF4-FFF2-40B4-BE49-F238E27FC236}">
                <a16:creationId xmlns:a16="http://schemas.microsoft.com/office/drawing/2014/main" id="{91D3965A-7C93-4959-9F90-84B63406999F}"/>
              </a:ext>
            </a:extLst>
          </p:cNvPr>
          <p:cNvPicPr>
            <a:picLocks noChangeAspect="1"/>
          </p:cNvPicPr>
          <p:nvPr/>
        </p:nvPicPr>
        <p:blipFill>
          <a:blip r:embed="rId3"/>
          <a:stretch>
            <a:fillRect/>
          </a:stretch>
        </p:blipFill>
        <p:spPr>
          <a:xfrm>
            <a:off x="1295401" y="3429000"/>
            <a:ext cx="9601197" cy="2574651"/>
          </a:xfrm>
          <a:prstGeom prst="rect">
            <a:avLst/>
          </a:prstGeom>
        </p:spPr>
      </p:pic>
    </p:spTree>
    <p:extLst>
      <p:ext uri="{BB962C8B-B14F-4D97-AF65-F5344CB8AC3E}">
        <p14:creationId xmlns:p14="http://schemas.microsoft.com/office/powerpoint/2010/main" val="28810172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56D197-6034-40A2-B757-C3400C19ADE1}"/>
              </a:ext>
            </a:extLst>
          </p:cNvPr>
          <p:cNvSpPr>
            <a:spLocks noGrp="1"/>
          </p:cNvSpPr>
          <p:nvPr>
            <p:ph type="title"/>
          </p:nvPr>
        </p:nvSpPr>
        <p:spPr/>
        <p:txBody>
          <a:bodyPr/>
          <a:lstStyle/>
          <a:p>
            <a:r>
              <a:rPr lang="en-US" dirty="0"/>
              <a:t>Distribution Schedule</a:t>
            </a:r>
          </a:p>
        </p:txBody>
      </p:sp>
      <p:sp>
        <p:nvSpPr>
          <p:cNvPr id="3" name="Content Placeholder 2">
            <a:extLst>
              <a:ext uri="{FF2B5EF4-FFF2-40B4-BE49-F238E27FC236}">
                <a16:creationId xmlns:a16="http://schemas.microsoft.com/office/drawing/2014/main" id="{360F5FB9-1E62-4B9B-AA7B-971C65020053}"/>
              </a:ext>
            </a:extLst>
          </p:cNvPr>
          <p:cNvSpPr>
            <a:spLocks noGrp="1"/>
          </p:cNvSpPr>
          <p:nvPr>
            <p:ph idx="1"/>
          </p:nvPr>
        </p:nvSpPr>
        <p:spPr/>
        <p:txBody>
          <a:bodyPr/>
          <a:lstStyle/>
          <a:p>
            <a:r>
              <a:rPr lang="en-US" dirty="0"/>
              <a:t>Removed Schedule A from ET-1 and ET-1C</a:t>
            </a:r>
          </a:p>
          <a:p>
            <a:r>
              <a:rPr lang="en-US" dirty="0"/>
              <a:t>Removed Section H- Distribution Schedule from Schedule EC (pgs. 4-6)</a:t>
            </a:r>
          </a:p>
          <a:p>
            <a:endParaRPr lang="en-US" dirty="0"/>
          </a:p>
        </p:txBody>
      </p:sp>
      <p:pic>
        <p:nvPicPr>
          <p:cNvPr id="4" name="Picture 3">
            <a:extLst>
              <a:ext uri="{FF2B5EF4-FFF2-40B4-BE49-F238E27FC236}">
                <a16:creationId xmlns:a16="http://schemas.microsoft.com/office/drawing/2014/main" id="{98399496-5BD8-4574-B65E-43CDF2A2F83D}"/>
              </a:ext>
            </a:extLst>
          </p:cNvPr>
          <p:cNvPicPr>
            <a:picLocks noChangeAspect="1"/>
          </p:cNvPicPr>
          <p:nvPr/>
        </p:nvPicPr>
        <p:blipFill>
          <a:blip r:embed="rId3"/>
          <a:stretch>
            <a:fillRect/>
          </a:stretch>
        </p:blipFill>
        <p:spPr>
          <a:xfrm>
            <a:off x="1167412" y="3759200"/>
            <a:ext cx="9851569" cy="3098800"/>
          </a:xfrm>
          <a:prstGeom prst="rect">
            <a:avLst/>
          </a:prstGeom>
        </p:spPr>
      </p:pic>
    </p:spTree>
    <p:extLst>
      <p:ext uri="{BB962C8B-B14F-4D97-AF65-F5344CB8AC3E}">
        <p14:creationId xmlns:p14="http://schemas.microsoft.com/office/powerpoint/2010/main" val="44132750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24690" y="724277"/>
            <a:ext cx="8510258" cy="1561722"/>
          </a:xfrm>
        </p:spPr>
        <p:txBody>
          <a:bodyPr>
            <a:normAutofit/>
          </a:bodyPr>
          <a:lstStyle/>
          <a:p>
            <a:pPr>
              <a:tabLst>
                <a:tab pos="2398713" algn="l"/>
              </a:tabLst>
            </a:pPr>
            <a:r>
              <a:rPr lang="en-US" sz="7200" dirty="0"/>
              <a:t>             </a:t>
            </a:r>
            <a:r>
              <a:rPr lang="en-US" sz="7200" b="1" u="sng" dirty="0">
                <a:latin typeface="Times New Roman" panose="02020603050405020304" pitchFamily="18" charset="0"/>
                <a:cs typeface="Times New Roman" panose="02020603050405020304" pitchFamily="18" charset="0"/>
              </a:rPr>
              <a:t>Refund Calls</a:t>
            </a:r>
          </a:p>
        </p:txBody>
      </p:sp>
      <p:sp>
        <p:nvSpPr>
          <p:cNvPr id="3" name="Text Placeholder 2"/>
          <p:cNvSpPr>
            <a:spLocks noGrp="1"/>
          </p:cNvSpPr>
          <p:nvPr>
            <p:ph sz="half" idx="1"/>
          </p:nvPr>
        </p:nvSpPr>
        <p:spPr/>
        <p:txBody>
          <a:bodyPr>
            <a:normAutofit/>
          </a:bodyPr>
          <a:lstStyle/>
          <a:p>
            <a:pPr>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ADOR Website: “Where’s My Refund”</a:t>
            </a:r>
          </a:p>
          <a:p>
            <a:pPr>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 Phone: 1-855-894-7391      (voice/ keyed response ) </a:t>
            </a:r>
          </a:p>
          <a:p>
            <a:pPr>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 Call Center: (334)353-0944 or 1-800-535-9410</a:t>
            </a:r>
          </a:p>
          <a:p>
            <a:endParaRPr lang="en-US" sz="2800" dirty="0"/>
          </a:p>
          <a:p>
            <a:endParaRPr lang="en-US" dirty="0"/>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922006" y="3627342"/>
            <a:ext cx="1237488" cy="1176528"/>
          </a:xfrm>
        </p:spPr>
      </p:pic>
    </p:spTree>
    <p:extLst>
      <p:ext uri="{BB962C8B-B14F-4D97-AF65-F5344CB8AC3E}">
        <p14:creationId xmlns:p14="http://schemas.microsoft.com/office/powerpoint/2010/main" val="183272127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a:defRPr/>
            </a:pPr>
            <a:br>
              <a:rPr lang="en-US" b="1" u="sng" dirty="0">
                <a:solidFill>
                  <a:schemeClr val="tx1"/>
                </a:solidFill>
              </a:rPr>
            </a:br>
            <a:r>
              <a:rPr lang="en-US" sz="6000" b="1" u="sng" dirty="0">
                <a:solidFill>
                  <a:schemeClr val="tx1"/>
                </a:solidFill>
                <a:latin typeface="Times New Roman" panose="02020603050405020304" pitchFamily="18" charset="0"/>
                <a:cs typeface="Times New Roman" panose="02020603050405020304" pitchFamily="18" charset="0"/>
              </a:rPr>
              <a:t>QUESTIONS</a:t>
            </a:r>
            <a:br>
              <a:rPr lang="en-US" sz="6000" b="1" u="sng" dirty="0">
                <a:solidFill>
                  <a:schemeClr val="tx1"/>
                </a:solidFill>
                <a:latin typeface="Times New Roman" panose="02020603050405020304" pitchFamily="18" charset="0"/>
                <a:cs typeface="Times New Roman" panose="02020603050405020304" pitchFamily="18" charset="0"/>
              </a:rPr>
            </a:br>
            <a:endParaRPr lang="en-US" sz="6000" b="1" u="sng" dirty="0">
              <a:solidFill>
                <a:schemeClr val="tx1"/>
              </a:solidFill>
              <a:latin typeface="Times New Roman" panose="02020603050405020304" pitchFamily="18" charset="0"/>
              <a:cs typeface="Times New Roman" panose="02020603050405020304" pitchFamily="18" charset="0"/>
            </a:endParaRPr>
          </a:p>
        </p:txBody>
      </p:sp>
      <p:sp>
        <p:nvSpPr>
          <p:cNvPr id="53250" name="Content Placeholder 2"/>
          <p:cNvSpPr>
            <a:spLocks noGrp="1"/>
          </p:cNvSpPr>
          <p:nvPr>
            <p:ph sz="half" idx="1"/>
          </p:nvPr>
        </p:nvSpPr>
        <p:spPr>
          <a:xfrm>
            <a:off x="1412341" y="2204185"/>
            <a:ext cx="5214796" cy="4042611"/>
          </a:xfrm>
        </p:spPr>
        <p:txBody>
          <a:bodyPr>
            <a:normAutofit fontScale="77500" lnSpcReduction="20000"/>
          </a:bodyPr>
          <a:lstStyle/>
          <a:p>
            <a:pPr eaLnBrk="1" hangingPunct="1">
              <a:defRPr/>
            </a:pPr>
            <a:endParaRPr lang="en-US" sz="2000" b="1" dirty="0">
              <a:solidFill>
                <a:schemeClr val="tx1"/>
              </a:solidFill>
            </a:endParaRPr>
          </a:p>
          <a:p>
            <a:pPr eaLnBrk="1" hangingPunct="1">
              <a:defRPr/>
            </a:pPr>
            <a:r>
              <a:rPr lang="en-US" sz="2000" b="1" dirty="0">
                <a:solidFill>
                  <a:schemeClr val="tx1"/>
                </a:solidFill>
                <a:latin typeface="Times New Roman" panose="02020603050405020304" pitchFamily="18" charset="0"/>
                <a:cs typeface="Times New Roman" panose="02020603050405020304" pitchFamily="18" charset="0"/>
              </a:rPr>
              <a:t>Business Privilege Tax 334-353-7923</a:t>
            </a:r>
          </a:p>
          <a:p>
            <a:pPr eaLnBrk="1" hangingPunct="1">
              <a:defRPr/>
            </a:pPr>
            <a:r>
              <a:rPr lang="en-US" sz="2000" b="1" dirty="0">
                <a:solidFill>
                  <a:schemeClr val="tx1"/>
                </a:solidFill>
                <a:latin typeface="Times New Roman" panose="02020603050405020304" pitchFamily="18" charset="0"/>
                <a:cs typeface="Times New Roman" panose="02020603050405020304" pitchFamily="18" charset="0"/>
              </a:rPr>
              <a:t>Certificate of Compliance 334 -242-1189</a:t>
            </a:r>
          </a:p>
          <a:p>
            <a:pPr eaLnBrk="1" hangingPunct="1">
              <a:defRPr/>
            </a:pPr>
            <a:r>
              <a:rPr lang="en-US" sz="2000" b="1" dirty="0">
                <a:solidFill>
                  <a:schemeClr val="tx1"/>
                </a:solidFill>
                <a:latin typeface="Times New Roman" panose="02020603050405020304" pitchFamily="18" charset="0"/>
                <a:cs typeface="Times New Roman" panose="02020603050405020304" pitchFamily="18" charset="0"/>
              </a:rPr>
              <a:t>Corporate Income Tax 334-353-7943</a:t>
            </a:r>
          </a:p>
          <a:p>
            <a:pPr eaLnBrk="1" hangingPunct="1">
              <a:defRPr/>
            </a:pPr>
            <a:r>
              <a:rPr lang="en-US" sz="2000" b="1" dirty="0">
                <a:solidFill>
                  <a:schemeClr val="tx1"/>
                </a:solidFill>
                <a:latin typeface="Times New Roman" panose="02020603050405020304" pitchFamily="18" charset="0"/>
                <a:cs typeface="Times New Roman" panose="02020603050405020304" pitchFamily="18" charset="0"/>
              </a:rPr>
              <a:t>Individual Income Tax:</a:t>
            </a:r>
          </a:p>
          <a:p>
            <a:pPr marL="628650" eaLnBrk="1" hangingPunct="1">
              <a:buFont typeface="Wingdings" panose="05000000000000000000" pitchFamily="2" charset="2"/>
              <a:buChar char="Ø"/>
              <a:defRPr/>
            </a:pPr>
            <a:r>
              <a:rPr lang="en-US" sz="2000" b="1" dirty="0">
                <a:solidFill>
                  <a:schemeClr val="tx1"/>
                </a:solidFill>
                <a:latin typeface="Times New Roman" panose="02020603050405020304" pitchFamily="18" charset="0"/>
                <a:cs typeface="Times New Roman" panose="02020603050405020304" pitchFamily="18" charset="0"/>
              </a:rPr>
              <a:t>Examination Unit 334-353-0602</a:t>
            </a:r>
          </a:p>
          <a:p>
            <a:pPr marL="628650" eaLnBrk="1" hangingPunct="1">
              <a:buFont typeface="Wingdings" panose="05000000000000000000" pitchFamily="2" charset="2"/>
              <a:buChar char="Ø"/>
              <a:defRPr/>
            </a:pPr>
            <a:r>
              <a:rPr lang="en-US" sz="2000" b="1" dirty="0">
                <a:solidFill>
                  <a:schemeClr val="tx1"/>
                </a:solidFill>
                <a:latin typeface="Times New Roman" panose="02020603050405020304" pitchFamily="18" charset="0"/>
                <a:cs typeface="Times New Roman" panose="02020603050405020304" pitchFamily="18" charset="0"/>
              </a:rPr>
              <a:t>Compliance Unit   334-353-9770</a:t>
            </a:r>
          </a:p>
          <a:p>
            <a:pPr eaLnBrk="1" hangingPunct="1">
              <a:defRPr/>
            </a:pPr>
            <a:r>
              <a:rPr lang="en-US" sz="2000" b="1" dirty="0">
                <a:solidFill>
                  <a:schemeClr val="tx1"/>
                </a:solidFill>
                <a:latin typeface="Times New Roman" panose="02020603050405020304" pitchFamily="18" charset="0"/>
                <a:cs typeface="Times New Roman" panose="02020603050405020304" pitchFamily="18" charset="0"/>
              </a:rPr>
              <a:t>Pass Through Entity 334-242-1033</a:t>
            </a:r>
          </a:p>
          <a:p>
            <a:pPr eaLnBrk="1" hangingPunct="1">
              <a:defRPr/>
            </a:pPr>
            <a:r>
              <a:rPr lang="en-US" sz="2000" b="1" dirty="0">
                <a:solidFill>
                  <a:schemeClr val="tx1"/>
                </a:solidFill>
                <a:latin typeface="Times New Roman" panose="02020603050405020304" pitchFamily="18" charset="0"/>
                <a:cs typeface="Times New Roman" panose="02020603050405020304" pitchFamily="18" charset="0"/>
              </a:rPr>
              <a:t>Special Audit and Compliance:</a:t>
            </a:r>
          </a:p>
          <a:p>
            <a:pPr marL="628650" eaLnBrk="1" hangingPunct="1">
              <a:buFont typeface="Wingdings" panose="05000000000000000000" pitchFamily="2" charset="2"/>
              <a:buChar char="Ø"/>
              <a:defRPr/>
            </a:pPr>
            <a:r>
              <a:rPr lang="en-US" sz="2000" b="1" dirty="0">
                <a:solidFill>
                  <a:schemeClr val="tx1"/>
                </a:solidFill>
                <a:latin typeface="Times New Roman" panose="02020603050405020304" pitchFamily="18" charset="0"/>
                <a:cs typeface="Times New Roman" panose="02020603050405020304" pitchFamily="18" charset="0"/>
              </a:rPr>
              <a:t>Non-Filer Group 334-242-1511</a:t>
            </a:r>
          </a:p>
          <a:p>
            <a:pPr marL="628650" eaLnBrk="1" hangingPunct="1">
              <a:buFont typeface="Wingdings" panose="05000000000000000000" pitchFamily="2" charset="2"/>
              <a:buChar char="Ø"/>
              <a:defRPr/>
            </a:pPr>
            <a:r>
              <a:rPr lang="en-US" sz="2000" b="1" dirty="0">
                <a:solidFill>
                  <a:schemeClr val="tx1"/>
                </a:solidFill>
                <a:latin typeface="Times New Roman" panose="02020603050405020304" pitchFamily="18" charset="0"/>
                <a:cs typeface="Times New Roman" panose="02020603050405020304" pitchFamily="18" charset="0"/>
              </a:rPr>
              <a:t>CP 2000 334-242-1940</a:t>
            </a:r>
          </a:p>
          <a:p>
            <a:pPr eaLnBrk="1" hangingPunct="1">
              <a:defRPr/>
            </a:pPr>
            <a:r>
              <a:rPr lang="en-US" sz="2000" b="1" dirty="0">
                <a:solidFill>
                  <a:schemeClr val="tx1"/>
                </a:solidFill>
                <a:latin typeface="Times New Roman" panose="02020603050405020304" pitchFamily="18" charset="0"/>
                <a:cs typeface="Times New Roman" panose="02020603050405020304" pitchFamily="18" charset="0"/>
              </a:rPr>
              <a:t>Withholding Tax  334-242-1300</a:t>
            </a:r>
          </a:p>
          <a:p>
            <a:pPr eaLnBrk="1" hangingPunct="1">
              <a:defRPr/>
            </a:pPr>
            <a:endParaRPr lang="en-US" sz="1800" dirty="0">
              <a:solidFill>
                <a:schemeClr val="tx1"/>
              </a:solidFill>
            </a:endParaRPr>
          </a:p>
          <a:p>
            <a:pPr marL="0" indent="0">
              <a:buNone/>
              <a:defRPr/>
            </a:pPr>
            <a:endParaRPr lang="en-US" sz="1800" dirty="0">
              <a:solidFill>
                <a:schemeClr val="tx1"/>
              </a:solidFill>
            </a:endParaRPr>
          </a:p>
          <a:p>
            <a:pPr marL="0" indent="0">
              <a:buNone/>
              <a:defRPr/>
            </a:pPr>
            <a:endParaRPr lang="en-US" dirty="0"/>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098632" y="2466474"/>
            <a:ext cx="2875547" cy="3780322"/>
          </a:xfrm>
        </p:spPr>
      </p:pic>
    </p:spTree>
    <p:extLst>
      <p:ext uri="{BB962C8B-B14F-4D97-AF65-F5344CB8AC3E}">
        <p14:creationId xmlns:p14="http://schemas.microsoft.com/office/powerpoint/2010/main" val="90282063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Content Placeholder 2"/>
          <p:cNvPicPr>
            <a:picLocks noGrp="1" noChangeAspect="1"/>
          </p:cNvPicPr>
          <p:nvPr>
            <p:ph type="pic" idx="4294967295"/>
          </p:nvPr>
        </p:nvPicPr>
        <p:blipFill>
          <a:blip r:embed="rId3">
            <a:extLst>
              <a:ext uri="{837473B0-CC2E-450A-ABE3-18F120FF3D39}">
                <a1611:picAttrSrcUrl xmlns:a1611="http://schemas.microsoft.com/office/drawing/2016/11/main" r:id="rId4"/>
              </a:ext>
            </a:extLst>
          </a:blip>
          <a:stretch>
            <a:fillRect/>
          </a:stretch>
        </p:blipFill>
        <p:spPr>
          <a:xfrm>
            <a:off x="2412036" y="600076"/>
            <a:ext cx="7740650" cy="5275262"/>
          </a:xfrm>
          <a:prstGeom prst="rect">
            <a:avLst/>
          </a:prstGeom>
          <a:effectLst>
            <a:outerShdw blurRad="50800" dist="50800" dir="5400000" algn="ctr" rotWithShape="0">
              <a:schemeClr val="accent1">
                <a:lumMod val="50000"/>
              </a:schemeClr>
            </a:outerShdw>
          </a:effectLst>
        </p:spPr>
      </p:pic>
      <p:sp>
        <p:nvSpPr>
          <p:cNvPr id="53250" name="Content Placeholder 2"/>
          <p:cNvSpPr>
            <a:spLocks noGrp="1"/>
          </p:cNvSpPr>
          <p:nvPr>
            <p:ph type="body" sz="half" idx="4294967295"/>
          </p:nvPr>
        </p:nvSpPr>
        <p:spPr>
          <a:xfrm>
            <a:off x="2582863" y="5381625"/>
            <a:ext cx="9609137" cy="493713"/>
          </a:xfrm>
        </p:spPr>
        <p:txBody>
          <a:bodyPr>
            <a:normAutofit/>
          </a:bodyPr>
          <a:lstStyle/>
          <a:p>
            <a:pPr>
              <a:lnSpc>
                <a:spcPct val="90000"/>
              </a:lnSpc>
            </a:pPr>
            <a:endParaRPr lang="en-US" sz="2200"/>
          </a:p>
          <a:p>
            <a:pPr>
              <a:lnSpc>
                <a:spcPct val="90000"/>
              </a:lnSpc>
            </a:pPr>
            <a:endParaRPr lang="en-US" sz="2200"/>
          </a:p>
          <a:p>
            <a:pPr>
              <a:lnSpc>
                <a:spcPct val="90000"/>
              </a:lnSpc>
            </a:pPr>
            <a:endParaRPr lang="en-US" sz="2200"/>
          </a:p>
        </p:txBody>
      </p:sp>
    </p:spTree>
    <p:extLst>
      <p:ext uri="{BB962C8B-B14F-4D97-AF65-F5344CB8AC3E}">
        <p14:creationId xmlns:p14="http://schemas.microsoft.com/office/powerpoint/2010/main" val="86532354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A2BEDC8B-F191-493B-BA33-0F4F800A89D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217</TotalTime>
  <Words>4590</Words>
  <Application>Microsoft Office PowerPoint</Application>
  <PresentationFormat>Widescreen</PresentationFormat>
  <Paragraphs>469</Paragraphs>
  <Slides>99</Slides>
  <Notes>70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99</vt:i4>
      </vt:variant>
    </vt:vector>
  </HeadingPairs>
  <TitlesOfParts>
    <vt:vector size="107" baseType="lpstr">
      <vt:lpstr>Arial</vt:lpstr>
      <vt:lpstr>Book Antiqua</vt:lpstr>
      <vt:lpstr>Calibri</vt:lpstr>
      <vt:lpstr>Franklin Gothic Book</vt:lpstr>
      <vt:lpstr>Franklin Gothic Medium</vt:lpstr>
      <vt:lpstr>Times New Roman</vt:lpstr>
      <vt:lpstr>Wingdings</vt:lpstr>
      <vt:lpstr>Organic</vt:lpstr>
      <vt:lpstr>      2019 CPE Training </vt:lpstr>
      <vt:lpstr>What’s New in I.D. Theft Prevention</vt:lpstr>
      <vt:lpstr>What’s New in I.D. Theft Prevention</vt:lpstr>
      <vt:lpstr>What’s New in I.D. Theft Prevention</vt:lpstr>
      <vt:lpstr>What’s New from the 2019 Regular Session of the Alabama Legislature?</vt:lpstr>
      <vt:lpstr>Act 2019-284 (HB419)</vt:lpstr>
      <vt:lpstr>Act 2019-284 (HB419) Financial Institution Excise Tax Reform Act of 2019  </vt:lpstr>
      <vt:lpstr>Act 2019-284 (HB419) Financial Institution Excise Tax Reform Act of 2019  </vt:lpstr>
      <vt:lpstr>Act 2019-284 (HB419) Financial Institution Excise Tax Reform Act of 2019  </vt:lpstr>
      <vt:lpstr>Act 2019-361 (HB360)</vt:lpstr>
      <vt:lpstr>Act 2019-361 (HB360) Firefighter Exempt Benefits and Premium Deductions </vt:lpstr>
      <vt:lpstr> Act 2019-392 (HB540)  Alabama Incentives  Modernization Act</vt:lpstr>
      <vt:lpstr>Act 2019-392 (HB540) Alabama Incentives Modernization Act </vt:lpstr>
      <vt:lpstr>Act 2019-392 (HB540) Alabama Incentives Modernization Act </vt:lpstr>
      <vt:lpstr>Act 2019-392 (HB540) Alabama Incentives Modernization Act </vt:lpstr>
      <vt:lpstr>Act 2019-392 (HB540) Alabama Incentives Modernization Act </vt:lpstr>
      <vt:lpstr>Act 2019-392 (HB540) Alabama Incentives Modernization Act </vt:lpstr>
      <vt:lpstr>Act 2019-392 (HB540) Alabama Incentives Modernization Act </vt:lpstr>
      <vt:lpstr>Act 2019-392 (HB540) Alabama Incentives Modernization Act </vt:lpstr>
      <vt:lpstr>Act 2019-392 (HB540) Alabama Incentives Modernization Act </vt:lpstr>
      <vt:lpstr>Act 2019-392 (HB540) Alabama Incentives Modernization Act </vt:lpstr>
      <vt:lpstr>Act 2019-392 (HB540) Alabama Incentives Modernization Act </vt:lpstr>
      <vt:lpstr>Act 2019-392 (HB540) Alabama Incentives Modernization Act </vt:lpstr>
      <vt:lpstr>Act 2019-392 (HB540) Alabama Incentives Modernization Act </vt:lpstr>
      <vt:lpstr>Act 2019-392 (HB540) Alabama Incentives Modernization Act </vt:lpstr>
      <vt:lpstr>PowerPoint Presentation</vt:lpstr>
      <vt:lpstr>Act 2019-392 (HB540) Alabama Incentives Modernization Act </vt:lpstr>
      <vt:lpstr> Act 2019-459 (HB457)  The Railroad Modernization  Act of 2019</vt:lpstr>
      <vt:lpstr>Act 2019-459 (HB457) The Railroad Modernization Act of 2019</vt:lpstr>
      <vt:lpstr>Act 2019-459 (HB457) The Railroad Modernization Act of 2019</vt:lpstr>
      <vt:lpstr>Act 2019-459 (HB457) The Railroad Modernization Act of 2019</vt:lpstr>
      <vt:lpstr>   Act 2019-506 (SB295)  Alabama Industry Recognized and  Registered Apprenticeship  Program Act</vt:lpstr>
      <vt:lpstr>Act 2019-506 (SB295) Alabama Industry Recognized and Registered Apprenticeship Program Act </vt:lpstr>
      <vt:lpstr>Act 2019-506 (SB295) Alabama Industry Recognized and Registered Apprenticeship Program Act </vt:lpstr>
      <vt:lpstr>PowerPoint Presentation</vt:lpstr>
      <vt:lpstr>PowerPoint Presentation</vt:lpstr>
      <vt:lpstr>PowerPoint Presentation</vt:lpstr>
      <vt:lpstr>PowerPoint Presentation</vt:lpstr>
      <vt:lpstr>Prior Year Credits Affecting 2019 Returns</vt:lpstr>
      <vt:lpstr>Prior Year Credits Affecting 2019 Returns</vt:lpstr>
      <vt:lpstr>Prior Year Acts Affecting 2019 Returns</vt:lpstr>
      <vt:lpstr>Prior Year Acts Affecting 2019 Returns</vt:lpstr>
      <vt:lpstr>CPE on the Website</vt:lpstr>
      <vt:lpstr>CPE on the Website</vt:lpstr>
      <vt:lpstr>  Electronic Filing Information </vt:lpstr>
      <vt:lpstr>My Alabama Taxes</vt:lpstr>
      <vt:lpstr>Modernized Electronic Filing (MeF) Contacts</vt:lpstr>
      <vt:lpstr>Forms</vt:lpstr>
      <vt:lpstr>Mailed Forms</vt:lpstr>
      <vt:lpstr>New Forms for 2019</vt:lpstr>
      <vt:lpstr>New Forms for 2019</vt:lpstr>
      <vt:lpstr>New Forms for 2019</vt:lpstr>
      <vt:lpstr>New Forms for 2019</vt:lpstr>
      <vt:lpstr>New Forms for 2020</vt:lpstr>
      <vt:lpstr>2019 IIT Form Changes</vt:lpstr>
      <vt:lpstr>2019 IIT Form Changes</vt:lpstr>
      <vt:lpstr>Schedule DEC Dual Enrollment Credit</vt:lpstr>
      <vt:lpstr>Fiduciary Form changes</vt:lpstr>
      <vt:lpstr>Form 41 changes</vt:lpstr>
      <vt:lpstr>Schedule D (Form 41) changes</vt:lpstr>
      <vt:lpstr>Schedule FC (Form 41) changes</vt:lpstr>
      <vt:lpstr>Schedule FC (Form 41) changes</vt:lpstr>
      <vt:lpstr>Form FDT-V (Form 41) changes </vt:lpstr>
      <vt:lpstr>Schedule G (Form 41) changes</vt:lpstr>
      <vt:lpstr>Schedule K-1 (Form 41) changes</vt:lpstr>
      <vt:lpstr>Pass Through Form changes</vt:lpstr>
      <vt:lpstr>Schedule PC changes Form 20S or 65</vt:lpstr>
      <vt:lpstr>Schedule PC changes Form 20S or 65</vt:lpstr>
      <vt:lpstr>Form PTE-V</vt:lpstr>
      <vt:lpstr>Schedule K-1 changes Form 20S or 65</vt:lpstr>
      <vt:lpstr>Corporate Income Tax Form Changes</vt:lpstr>
      <vt:lpstr>Form 20C changes</vt:lpstr>
      <vt:lpstr>Form 20C changes</vt:lpstr>
      <vt:lpstr>Form 20C changes</vt:lpstr>
      <vt:lpstr>Form 20C changes</vt:lpstr>
      <vt:lpstr>Form 20C changes</vt:lpstr>
      <vt:lpstr>Form 20C changes</vt:lpstr>
      <vt:lpstr>Form 20C-C changes</vt:lpstr>
      <vt:lpstr>Schedule BC changes</vt:lpstr>
      <vt:lpstr>Schedule BC (Form 20C) changes</vt:lpstr>
      <vt:lpstr>Schedule BC Rehabilitation, Preservation and Development of Historic Structures Credit of 2013</vt:lpstr>
      <vt:lpstr>Schedule BC Rehabilitation, Preservation and Development of Historic Structures Credit of 2017 (Refundable Credit)</vt:lpstr>
      <vt:lpstr>Schedule BC (Form 20C) changes</vt:lpstr>
      <vt:lpstr>Schedule BC (Form 20C) changes</vt:lpstr>
      <vt:lpstr>FIET Tax Form Changes</vt:lpstr>
      <vt:lpstr>Form ET-1 changes</vt:lpstr>
      <vt:lpstr>Form ET-1 changes</vt:lpstr>
      <vt:lpstr>Form ET-1 Changes</vt:lpstr>
      <vt:lpstr>Form ET-1 Schedule M- Federal Income Tax (FIT) Deduction/(Refund)</vt:lpstr>
      <vt:lpstr>ET-1C Consolidated Financial Institution Excise Tax Return</vt:lpstr>
      <vt:lpstr>Schedule EC changes</vt:lpstr>
      <vt:lpstr>Schedule EC (Form ET-1) changes</vt:lpstr>
      <vt:lpstr>Schedule EC changes</vt:lpstr>
      <vt:lpstr>Schedule EC  Veterans Employment Act. Employee Credit</vt:lpstr>
      <vt:lpstr>Schedule EC Rehabilitation, Preservation and Development of Historic Structures Credit</vt:lpstr>
      <vt:lpstr>Distribution Schedule</vt:lpstr>
      <vt:lpstr>             Refund Calls</vt:lpstr>
      <vt:lpstr> QUESTIONS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Alabama Department of Revenue  Individual &amp; Corporate Tax Division</dc:title>
  <dc:creator>Wyatt, Andrea</dc:creator>
  <cp:lastModifiedBy>Wyatt, Andrea</cp:lastModifiedBy>
  <cp:revision>55</cp:revision>
  <dcterms:created xsi:type="dcterms:W3CDTF">2020-02-07T22:24:29Z</dcterms:created>
  <dcterms:modified xsi:type="dcterms:W3CDTF">2022-02-04T18:15:06Z</dcterms:modified>
</cp:coreProperties>
</file>