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68"/>
  </p:notesMasterIdLst>
  <p:handoutMasterIdLst>
    <p:handoutMasterId r:id="rId69"/>
  </p:handoutMasterIdLst>
  <p:sldIdLst>
    <p:sldId id="313" r:id="rId2"/>
    <p:sldId id="670" r:id="rId3"/>
    <p:sldId id="543" r:id="rId4"/>
    <p:sldId id="383" r:id="rId5"/>
    <p:sldId id="680" r:id="rId6"/>
    <p:sldId id="644" r:id="rId7"/>
    <p:sldId id="645" r:id="rId8"/>
    <p:sldId id="646" r:id="rId9"/>
    <p:sldId id="721" r:id="rId10"/>
    <p:sldId id="847" r:id="rId11"/>
    <p:sldId id="848" r:id="rId12"/>
    <p:sldId id="722" r:id="rId13"/>
    <p:sldId id="650" r:id="rId14"/>
    <p:sldId id="651" r:id="rId15"/>
    <p:sldId id="710" r:id="rId16"/>
    <p:sldId id="672" r:id="rId17"/>
    <p:sldId id="667" r:id="rId18"/>
    <p:sldId id="668" r:id="rId19"/>
    <p:sldId id="723" r:id="rId20"/>
    <p:sldId id="498" r:id="rId21"/>
    <p:sldId id="500" r:id="rId22"/>
    <p:sldId id="501" r:id="rId23"/>
    <p:sldId id="503" r:id="rId24"/>
    <p:sldId id="504" r:id="rId25"/>
    <p:sldId id="849" r:id="rId26"/>
    <p:sldId id="804" r:id="rId27"/>
    <p:sldId id="805" r:id="rId28"/>
    <p:sldId id="806" r:id="rId29"/>
    <p:sldId id="850" r:id="rId30"/>
    <p:sldId id="808" r:id="rId31"/>
    <p:sldId id="809" r:id="rId32"/>
    <p:sldId id="810" r:id="rId33"/>
    <p:sldId id="811" r:id="rId34"/>
    <p:sldId id="813" r:id="rId35"/>
    <p:sldId id="812" r:id="rId36"/>
    <p:sldId id="815" r:id="rId37"/>
    <p:sldId id="846" r:id="rId38"/>
    <p:sldId id="816" r:id="rId39"/>
    <p:sldId id="818" r:id="rId40"/>
    <p:sldId id="819" r:id="rId41"/>
    <p:sldId id="817" r:id="rId42"/>
    <p:sldId id="820" r:id="rId43"/>
    <p:sldId id="821" r:id="rId44"/>
    <p:sldId id="822" r:id="rId45"/>
    <p:sldId id="823" r:id="rId46"/>
    <p:sldId id="824" r:id="rId47"/>
    <p:sldId id="825" r:id="rId48"/>
    <p:sldId id="826" r:id="rId49"/>
    <p:sldId id="827" r:id="rId50"/>
    <p:sldId id="828" r:id="rId51"/>
    <p:sldId id="830" r:id="rId52"/>
    <p:sldId id="831" r:id="rId53"/>
    <p:sldId id="837" r:id="rId54"/>
    <p:sldId id="838" r:id="rId55"/>
    <p:sldId id="839" r:id="rId56"/>
    <p:sldId id="840" r:id="rId57"/>
    <p:sldId id="841" r:id="rId58"/>
    <p:sldId id="851" r:id="rId59"/>
    <p:sldId id="832" r:id="rId60"/>
    <p:sldId id="833" r:id="rId61"/>
    <p:sldId id="835" r:id="rId62"/>
    <p:sldId id="836" r:id="rId63"/>
    <p:sldId id="842" r:id="rId64"/>
    <p:sldId id="843" r:id="rId65"/>
    <p:sldId id="844" r:id="rId66"/>
    <p:sldId id="845" r:id="rId6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rn, Neal" initials="HN" lastIdx="3" clrIdx="0">
    <p:extLst>
      <p:ext uri="{19B8F6BF-5375-455C-9EA6-DF929625EA0E}">
        <p15:presenceInfo xmlns:p15="http://schemas.microsoft.com/office/powerpoint/2012/main" userId="S-1-5-21-368915917-1123417505-1381137336-6072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699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5226" autoAdjust="0"/>
  </p:normalViewPr>
  <p:slideViewPr>
    <p:cSldViewPr snapToGrid="0">
      <p:cViewPr varScale="1">
        <p:scale>
          <a:sx n="108" d="100"/>
          <a:sy n="108" d="100"/>
        </p:scale>
        <p:origin x="7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5774"/>
          </a:xfrm>
          <a:prstGeom prst="rect">
            <a:avLst/>
          </a:prstGeom>
        </p:spPr>
        <p:txBody>
          <a:bodyPr vert="horz" lIns="91640" tIns="45820" rIns="91640" bIns="45820" rtlCol="0"/>
          <a:lstStyle>
            <a:lvl1pPr algn="l">
              <a:defRPr sz="1200"/>
            </a:lvl1pPr>
          </a:lstStyle>
          <a:p>
            <a:endParaRPr lang="en-US" dirty="0"/>
          </a:p>
        </p:txBody>
      </p:sp>
      <p:sp>
        <p:nvSpPr>
          <p:cNvPr id="3" name="Date Placeholder 2"/>
          <p:cNvSpPr>
            <a:spLocks noGrp="1"/>
          </p:cNvSpPr>
          <p:nvPr>
            <p:ph type="dt" sz="quarter" idx="1"/>
          </p:nvPr>
        </p:nvSpPr>
        <p:spPr>
          <a:xfrm>
            <a:off x="3970437" y="0"/>
            <a:ext cx="3038372" cy="465774"/>
          </a:xfrm>
          <a:prstGeom prst="rect">
            <a:avLst/>
          </a:prstGeom>
        </p:spPr>
        <p:txBody>
          <a:bodyPr vert="horz" lIns="91640" tIns="45820" rIns="91640" bIns="45820" rtlCol="0"/>
          <a:lstStyle>
            <a:lvl1pPr algn="r">
              <a:defRPr sz="1200"/>
            </a:lvl1pPr>
          </a:lstStyle>
          <a:p>
            <a:fld id="{ABF95871-EB76-4567-ABF5-8EC99173343E}" type="datetimeFigureOut">
              <a:rPr lang="en-US" smtClean="0"/>
              <a:t>2/4/2022</a:t>
            </a:fld>
            <a:endParaRPr lang="en-US" dirty="0"/>
          </a:p>
        </p:txBody>
      </p:sp>
      <p:sp>
        <p:nvSpPr>
          <p:cNvPr id="4" name="Footer Placeholder 3"/>
          <p:cNvSpPr>
            <a:spLocks noGrp="1"/>
          </p:cNvSpPr>
          <p:nvPr>
            <p:ph type="ftr" sz="quarter" idx="2"/>
          </p:nvPr>
        </p:nvSpPr>
        <p:spPr>
          <a:xfrm>
            <a:off x="0" y="8830628"/>
            <a:ext cx="3038372" cy="465773"/>
          </a:xfrm>
          <a:prstGeom prst="rect">
            <a:avLst/>
          </a:prstGeom>
        </p:spPr>
        <p:txBody>
          <a:bodyPr vert="horz" lIns="91640" tIns="45820" rIns="91640" bIns="458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437" y="8830628"/>
            <a:ext cx="3038372" cy="465773"/>
          </a:xfrm>
          <a:prstGeom prst="rect">
            <a:avLst/>
          </a:prstGeom>
        </p:spPr>
        <p:txBody>
          <a:bodyPr vert="horz" lIns="91640" tIns="45820" rIns="91640" bIns="45820" rtlCol="0" anchor="b"/>
          <a:lstStyle>
            <a:lvl1pPr algn="r">
              <a:defRPr sz="1200"/>
            </a:lvl1pPr>
          </a:lstStyle>
          <a:p>
            <a:fld id="{2E390D9B-82F5-481F-B0FE-E0DC43426F74}" type="slidenum">
              <a:rPr lang="en-US" smtClean="0"/>
              <a:t>‹#›</a:t>
            </a:fld>
            <a:endParaRPr lang="en-US" dirty="0"/>
          </a:p>
        </p:txBody>
      </p:sp>
    </p:spTree>
    <p:extLst>
      <p:ext uri="{BB962C8B-B14F-4D97-AF65-F5344CB8AC3E}">
        <p14:creationId xmlns:p14="http://schemas.microsoft.com/office/powerpoint/2010/main" val="724909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62" tIns="46581" rIns="93162" bIns="46581" rtlCol="0"/>
          <a:lstStyle>
            <a:lvl1pPr algn="l">
              <a:defRPr sz="1200"/>
            </a:lvl1pPr>
          </a:lstStyle>
          <a:p>
            <a:endParaRPr lang="en-US" dirty="0"/>
          </a:p>
        </p:txBody>
      </p:sp>
      <p:sp>
        <p:nvSpPr>
          <p:cNvPr id="3" name="Date Placeholder 2"/>
          <p:cNvSpPr>
            <a:spLocks noGrp="1"/>
          </p:cNvSpPr>
          <p:nvPr>
            <p:ph type="dt" idx="1"/>
          </p:nvPr>
        </p:nvSpPr>
        <p:spPr>
          <a:xfrm>
            <a:off x="3970939" y="2"/>
            <a:ext cx="3037840" cy="466434"/>
          </a:xfrm>
          <a:prstGeom prst="rect">
            <a:avLst/>
          </a:prstGeom>
        </p:spPr>
        <p:txBody>
          <a:bodyPr vert="horz" lIns="93162" tIns="46581" rIns="93162" bIns="46581" rtlCol="0"/>
          <a:lstStyle>
            <a:lvl1pPr algn="r">
              <a:defRPr sz="1200"/>
            </a:lvl1pPr>
          </a:lstStyle>
          <a:p>
            <a:fld id="{B54CF053-72DB-44E0-8A5B-7FCA6CFF736C}" type="datetimeFigureOut">
              <a:rPr lang="en-US" smtClean="0"/>
              <a:t>2/4/2022</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62" tIns="46581" rIns="93162" bIns="46581"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2" tIns="46581" rIns="93162"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2" tIns="46581" rIns="93162"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2" tIns="46581" rIns="93162" bIns="46581" rtlCol="0" anchor="b"/>
          <a:lstStyle>
            <a:lvl1pPr algn="r">
              <a:defRPr sz="1200"/>
            </a:lvl1pPr>
          </a:lstStyle>
          <a:p>
            <a:fld id="{F5B31629-F365-49C0-A4EC-CCC81691B1E0}" type="slidenum">
              <a:rPr lang="en-US" smtClean="0"/>
              <a:t>‹#›</a:t>
            </a:fld>
            <a:endParaRPr lang="en-US" dirty="0"/>
          </a:p>
        </p:txBody>
      </p:sp>
    </p:spTree>
    <p:extLst>
      <p:ext uri="{BB962C8B-B14F-4D97-AF65-F5344CB8AC3E}">
        <p14:creationId xmlns:p14="http://schemas.microsoft.com/office/powerpoint/2010/main" val="2306847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98740" y="8700274"/>
            <a:ext cx="2982607" cy="45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92" tIns="45198" rIns="90392" bIns="45198" anchor="b"/>
          <a:lstStyle>
            <a:lvl1pPr defTabSz="915988" eaLnBrk="0" hangingPunct="0">
              <a:defRPr>
                <a:solidFill>
                  <a:schemeClr val="tx1"/>
                </a:solidFill>
                <a:latin typeface="Garamond" panose="02020404030301010803" pitchFamily="18" charset="0"/>
                <a:cs typeface="Arial" panose="020B0604020202020204" pitchFamily="34" charset="0"/>
              </a:defRPr>
            </a:lvl1pPr>
            <a:lvl2pPr marL="742950" indent="-285750" defTabSz="915988" eaLnBrk="0" hangingPunct="0">
              <a:defRPr>
                <a:solidFill>
                  <a:schemeClr val="tx1"/>
                </a:solidFill>
                <a:latin typeface="Garamond" panose="02020404030301010803" pitchFamily="18" charset="0"/>
                <a:cs typeface="Arial" panose="020B0604020202020204" pitchFamily="34" charset="0"/>
              </a:defRPr>
            </a:lvl2pPr>
            <a:lvl3pPr marL="1143000" indent="-228600" defTabSz="915988" eaLnBrk="0" hangingPunct="0">
              <a:defRPr>
                <a:solidFill>
                  <a:schemeClr val="tx1"/>
                </a:solidFill>
                <a:latin typeface="Garamond" panose="02020404030301010803" pitchFamily="18" charset="0"/>
                <a:cs typeface="Arial" panose="020B0604020202020204" pitchFamily="34" charset="0"/>
              </a:defRPr>
            </a:lvl3pPr>
            <a:lvl4pPr marL="1600200" indent="-228600" defTabSz="915988" eaLnBrk="0" hangingPunct="0">
              <a:defRPr>
                <a:solidFill>
                  <a:schemeClr val="tx1"/>
                </a:solidFill>
                <a:latin typeface="Garamond" panose="02020404030301010803" pitchFamily="18" charset="0"/>
                <a:cs typeface="Arial" panose="020B0604020202020204" pitchFamily="34" charset="0"/>
              </a:defRPr>
            </a:lvl4pPr>
            <a:lvl5pPr marL="2057400" indent="-228600" defTabSz="915988" eaLnBrk="0" hangingPunct="0">
              <a:defRPr>
                <a:solidFill>
                  <a:schemeClr val="tx1"/>
                </a:solidFill>
                <a:latin typeface="Garamond" panose="02020404030301010803" pitchFamily="18" charset="0"/>
                <a:cs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eaLnBrk="1" hangingPunct="1"/>
            <a:fld id="{6A5081F6-4737-42C4-BD36-2257CF47B757}" type="slidenum">
              <a:rPr lang="en-US" altLang="en-US" sz="1200">
                <a:solidFill>
                  <a:srgbClr val="000000"/>
                </a:solidFill>
                <a:latin typeface="Arial" panose="020B0604020202020204" pitchFamily="34" charset="0"/>
              </a:rPr>
              <a:pPr algn="r" eaLnBrk="1" hangingPunct="1"/>
              <a:t>1</a:t>
            </a:fld>
            <a:endParaRPr lang="en-US" altLang="en-US" sz="1200" dirty="0">
              <a:solidFill>
                <a:srgbClr val="000000"/>
              </a:solidFill>
              <a:latin typeface="Arial" panose="020B0604020202020204"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75365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lvl1pPr defTabSz="904779" eaLnBrk="0" hangingPunct="0">
              <a:defRPr>
                <a:solidFill>
                  <a:schemeClr val="tx1"/>
                </a:solidFill>
                <a:latin typeface="Garamond" panose="02020404030301010803" pitchFamily="18" charset="0"/>
                <a:cs typeface="Arial" panose="020B0604020202020204" pitchFamily="34" charset="0"/>
              </a:defRPr>
            </a:lvl1pPr>
            <a:lvl2pPr marL="742872" indent="-285720" defTabSz="904779" eaLnBrk="0" hangingPunct="0">
              <a:defRPr>
                <a:solidFill>
                  <a:schemeClr val="tx1"/>
                </a:solidFill>
                <a:latin typeface="Garamond" panose="02020404030301010803" pitchFamily="18" charset="0"/>
                <a:cs typeface="Arial" panose="020B0604020202020204" pitchFamily="34" charset="0"/>
              </a:defRPr>
            </a:lvl2pPr>
            <a:lvl3pPr marL="1142880" indent="-228576" defTabSz="904779" eaLnBrk="0" hangingPunct="0">
              <a:defRPr>
                <a:solidFill>
                  <a:schemeClr val="tx1"/>
                </a:solidFill>
                <a:latin typeface="Garamond" panose="02020404030301010803" pitchFamily="18" charset="0"/>
                <a:cs typeface="Arial" panose="020B0604020202020204" pitchFamily="34" charset="0"/>
              </a:defRPr>
            </a:lvl3pPr>
            <a:lvl4pPr marL="1600032" indent="-228576" defTabSz="904779" eaLnBrk="0" hangingPunct="0">
              <a:defRPr>
                <a:solidFill>
                  <a:schemeClr val="tx1"/>
                </a:solidFill>
                <a:latin typeface="Garamond" panose="02020404030301010803" pitchFamily="18" charset="0"/>
                <a:cs typeface="Arial" panose="020B0604020202020204" pitchFamily="34" charset="0"/>
              </a:defRPr>
            </a:lvl4pPr>
            <a:lvl5pPr marL="2057183" indent="-228576" defTabSz="904779" eaLnBrk="0" hangingPunct="0">
              <a:defRPr>
                <a:solidFill>
                  <a:schemeClr val="tx1"/>
                </a:solidFill>
                <a:latin typeface="Garamond" panose="02020404030301010803" pitchFamily="18" charset="0"/>
                <a:cs typeface="Arial" panose="020B0604020202020204" pitchFamily="34" charset="0"/>
              </a:defRPr>
            </a:lvl5pPr>
            <a:lvl6pPr marL="2514335" indent="-228576" defTabSz="90477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487" indent="-228576" defTabSz="90477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8638" indent="-228576" defTabSz="90477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5790" indent="-228576" defTabSz="90477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4AB9E1BC-5F09-414B-A636-A3D4637A1C52}" type="slidenum">
              <a:rPr lang="en-US" altLang="en-US">
                <a:latin typeface="Arial" panose="020B0604020202020204" pitchFamily="34" charset="0"/>
              </a:rPr>
              <a:pPr eaLnBrk="1" hangingPunct="1"/>
              <a:t>22</a:t>
            </a:fld>
            <a:endParaRPr lang="en-US" altLang="en-US" dirty="0">
              <a:latin typeface="Arial" panose="020B0604020202020204" pitchFamily="34" charset="0"/>
            </a:endParaRPr>
          </a:p>
        </p:txBody>
      </p:sp>
    </p:spTree>
    <p:extLst>
      <p:ext uri="{BB962C8B-B14F-4D97-AF65-F5344CB8AC3E}">
        <p14:creationId xmlns:p14="http://schemas.microsoft.com/office/powerpoint/2010/main" val="932426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23</a:t>
            </a:fld>
            <a:endParaRPr lang="en-US" dirty="0"/>
          </a:p>
        </p:txBody>
      </p:sp>
    </p:spTree>
    <p:extLst>
      <p:ext uri="{BB962C8B-B14F-4D97-AF65-F5344CB8AC3E}">
        <p14:creationId xmlns:p14="http://schemas.microsoft.com/office/powerpoint/2010/main" val="721477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24</a:t>
            </a:fld>
            <a:endParaRPr lang="en-US" dirty="0"/>
          </a:p>
        </p:txBody>
      </p:sp>
    </p:spTree>
    <p:extLst>
      <p:ext uri="{BB962C8B-B14F-4D97-AF65-F5344CB8AC3E}">
        <p14:creationId xmlns:p14="http://schemas.microsoft.com/office/powerpoint/2010/main" val="1365693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31629-F365-49C0-A4EC-CCC81691B1E0}" type="slidenum">
              <a:rPr lang="en-US" smtClean="0"/>
              <a:t>25</a:t>
            </a:fld>
            <a:endParaRPr lang="en-US" dirty="0"/>
          </a:p>
        </p:txBody>
      </p:sp>
    </p:spTree>
    <p:extLst>
      <p:ext uri="{BB962C8B-B14F-4D97-AF65-F5344CB8AC3E}">
        <p14:creationId xmlns:p14="http://schemas.microsoft.com/office/powerpoint/2010/main" val="1092938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26</a:t>
            </a:fld>
            <a:endParaRPr lang="en-US" dirty="0"/>
          </a:p>
        </p:txBody>
      </p:sp>
    </p:spTree>
    <p:extLst>
      <p:ext uri="{BB962C8B-B14F-4D97-AF65-F5344CB8AC3E}">
        <p14:creationId xmlns:p14="http://schemas.microsoft.com/office/powerpoint/2010/main" val="346653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31629-F365-49C0-A4EC-CCC81691B1E0}" type="slidenum">
              <a:rPr lang="en-US" smtClean="0"/>
              <a:t>27</a:t>
            </a:fld>
            <a:endParaRPr lang="en-US" dirty="0"/>
          </a:p>
        </p:txBody>
      </p:sp>
    </p:spTree>
    <p:extLst>
      <p:ext uri="{BB962C8B-B14F-4D97-AF65-F5344CB8AC3E}">
        <p14:creationId xmlns:p14="http://schemas.microsoft.com/office/powerpoint/2010/main" val="304940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31629-F365-49C0-A4EC-CCC81691B1E0}" type="slidenum">
              <a:rPr lang="en-US" smtClean="0"/>
              <a:t>28</a:t>
            </a:fld>
            <a:endParaRPr lang="en-US" dirty="0"/>
          </a:p>
        </p:txBody>
      </p:sp>
    </p:spTree>
    <p:extLst>
      <p:ext uri="{BB962C8B-B14F-4D97-AF65-F5344CB8AC3E}">
        <p14:creationId xmlns:p14="http://schemas.microsoft.com/office/powerpoint/2010/main" val="3130080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29</a:t>
            </a:fld>
            <a:endParaRPr lang="en-US" dirty="0"/>
          </a:p>
        </p:txBody>
      </p:sp>
    </p:spTree>
    <p:extLst>
      <p:ext uri="{BB962C8B-B14F-4D97-AF65-F5344CB8AC3E}">
        <p14:creationId xmlns:p14="http://schemas.microsoft.com/office/powerpoint/2010/main" val="2089614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30</a:t>
            </a:fld>
            <a:endParaRPr lang="en-US" dirty="0"/>
          </a:p>
        </p:txBody>
      </p:sp>
    </p:spTree>
    <p:extLst>
      <p:ext uri="{BB962C8B-B14F-4D97-AF65-F5344CB8AC3E}">
        <p14:creationId xmlns:p14="http://schemas.microsoft.com/office/powerpoint/2010/main" val="2768805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31</a:t>
            </a:fld>
            <a:endParaRPr lang="en-US" dirty="0"/>
          </a:p>
        </p:txBody>
      </p:sp>
    </p:spTree>
    <p:extLst>
      <p:ext uri="{BB962C8B-B14F-4D97-AF65-F5344CB8AC3E}">
        <p14:creationId xmlns:p14="http://schemas.microsoft.com/office/powerpoint/2010/main" val="207445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3</a:t>
            </a:fld>
            <a:endParaRPr lang="en-US" dirty="0"/>
          </a:p>
        </p:txBody>
      </p:sp>
    </p:spTree>
    <p:extLst>
      <p:ext uri="{BB962C8B-B14F-4D97-AF65-F5344CB8AC3E}">
        <p14:creationId xmlns:p14="http://schemas.microsoft.com/office/powerpoint/2010/main" val="1920978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32</a:t>
            </a:fld>
            <a:endParaRPr lang="en-US" dirty="0"/>
          </a:p>
        </p:txBody>
      </p:sp>
    </p:spTree>
    <p:extLst>
      <p:ext uri="{BB962C8B-B14F-4D97-AF65-F5344CB8AC3E}">
        <p14:creationId xmlns:p14="http://schemas.microsoft.com/office/powerpoint/2010/main" val="2854255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33</a:t>
            </a:fld>
            <a:endParaRPr lang="en-US" dirty="0"/>
          </a:p>
        </p:txBody>
      </p:sp>
    </p:spTree>
    <p:extLst>
      <p:ext uri="{BB962C8B-B14F-4D97-AF65-F5344CB8AC3E}">
        <p14:creationId xmlns:p14="http://schemas.microsoft.com/office/powerpoint/2010/main" val="861929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35</a:t>
            </a:fld>
            <a:endParaRPr lang="en-US" dirty="0"/>
          </a:p>
        </p:txBody>
      </p:sp>
    </p:spTree>
    <p:extLst>
      <p:ext uri="{BB962C8B-B14F-4D97-AF65-F5344CB8AC3E}">
        <p14:creationId xmlns:p14="http://schemas.microsoft.com/office/powerpoint/2010/main" val="1051440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31629-F365-49C0-A4EC-CCC81691B1E0}" type="slidenum">
              <a:rPr lang="en-US" smtClean="0"/>
              <a:t>37</a:t>
            </a:fld>
            <a:endParaRPr lang="en-US" dirty="0"/>
          </a:p>
        </p:txBody>
      </p:sp>
    </p:spTree>
    <p:extLst>
      <p:ext uri="{BB962C8B-B14F-4D97-AF65-F5344CB8AC3E}">
        <p14:creationId xmlns:p14="http://schemas.microsoft.com/office/powerpoint/2010/main" val="1749372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31629-F365-49C0-A4EC-CCC81691B1E0}" type="slidenum">
              <a:rPr lang="en-US" smtClean="0"/>
              <a:t>38</a:t>
            </a:fld>
            <a:endParaRPr lang="en-US" dirty="0"/>
          </a:p>
        </p:txBody>
      </p:sp>
    </p:spTree>
    <p:extLst>
      <p:ext uri="{BB962C8B-B14F-4D97-AF65-F5344CB8AC3E}">
        <p14:creationId xmlns:p14="http://schemas.microsoft.com/office/powerpoint/2010/main" val="3997481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39</a:t>
            </a:fld>
            <a:endParaRPr lang="en-US" dirty="0"/>
          </a:p>
        </p:txBody>
      </p:sp>
    </p:spTree>
    <p:extLst>
      <p:ext uri="{BB962C8B-B14F-4D97-AF65-F5344CB8AC3E}">
        <p14:creationId xmlns:p14="http://schemas.microsoft.com/office/powerpoint/2010/main" val="3627221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40</a:t>
            </a:fld>
            <a:endParaRPr lang="en-US" dirty="0"/>
          </a:p>
        </p:txBody>
      </p:sp>
    </p:spTree>
    <p:extLst>
      <p:ext uri="{BB962C8B-B14F-4D97-AF65-F5344CB8AC3E}">
        <p14:creationId xmlns:p14="http://schemas.microsoft.com/office/powerpoint/2010/main" val="2882793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41</a:t>
            </a:fld>
            <a:endParaRPr lang="en-US" dirty="0"/>
          </a:p>
        </p:txBody>
      </p:sp>
    </p:spTree>
    <p:extLst>
      <p:ext uri="{BB962C8B-B14F-4D97-AF65-F5344CB8AC3E}">
        <p14:creationId xmlns:p14="http://schemas.microsoft.com/office/powerpoint/2010/main" val="1887102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51</a:t>
            </a:fld>
            <a:endParaRPr lang="en-US" dirty="0"/>
          </a:p>
        </p:txBody>
      </p:sp>
    </p:spTree>
    <p:extLst>
      <p:ext uri="{BB962C8B-B14F-4D97-AF65-F5344CB8AC3E}">
        <p14:creationId xmlns:p14="http://schemas.microsoft.com/office/powerpoint/2010/main" val="159106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lvl1pPr defTabSz="904779" eaLnBrk="0" hangingPunct="0">
              <a:defRPr>
                <a:solidFill>
                  <a:schemeClr val="tx1"/>
                </a:solidFill>
                <a:latin typeface="Garamond" panose="02020404030301010803" pitchFamily="18" charset="0"/>
                <a:cs typeface="Arial" panose="020B0604020202020204" pitchFamily="34" charset="0"/>
              </a:defRPr>
            </a:lvl1pPr>
            <a:lvl2pPr marL="742872" indent="-285720" defTabSz="904779" eaLnBrk="0" hangingPunct="0">
              <a:defRPr>
                <a:solidFill>
                  <a:schemeClr val="tx1"/>
                </a:solidFill>
                <a:latin typeface="Garamond" panose="02020404030301010803" pitchFamily="18" charset="0"/>
                <a:cs typeface="Arial" panose="020B0604020202020204" pitchFamily="34" charset="0"/>
              </a:defRPr>
            </a:lvl2pPr>
            <a:lvl3pPr marL="1142880" indent="-228576" defTabSz="904779" eaLnBrk="0" hangingPunct="0">
              <a:defRPr>
                <a:solidFill>
                  <a:schemeClr val="tx1"/>
                </a:solidFill>
                <a:latin typeface="Garamond" panose="02020404030301010803" pitchFamily="18" charset="0"/>
                <a:cs typeface="Arial" panose="020B0604020202020204" pitchFamily="34" charset="0"/>
              </a:defRPr>
            </a:lvl3pPr>
            <a:lvl4pPr marL="1600032" indent="-228576" defTabSz="904779" eaLnBrk="0" hangingPunct="0">
              <a:defRPr>
                <a:solidFill>
                  <a:schemeClr val="tx1"/>
                </a:solidFill>
                <a:latin typeface="Garamond" panose="02020404030301010803" pitchFamily="18" charset="0"/>
                <a:cs typeface="Arial" panose="020B0604020202020204" pitchFamily="34" charset="0"/>
              </a:defRPr>
            </a:lvl4pPr>
            <a:lvl5pPr marL="2057183" indent="-228576" defTabSz="904779" eaLnBrk="0" hangingPunct="0">
              <a:defRPr>
                <a:solidFill>
                  <a:schemeClr val="tx1"/>
                </a:solidFill>
                <a:latin typeface="Garamond" panose="02020404030301010803" pitchFamily="18" charset="0"/>
                <a:cs typeface="Arial" panose="020B0604020202020204" pitchFamily="34" charset="0"/>
              </a:defRPr>
            </a:lvl5pPr>
            <a:lvl6pPr marL="2514335" indent="-228576" defTabSz="90477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487" indent="-228576" defTabSz="90477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8638" indent="-228576" defTabSz="90477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5790" indent="-228576" defTabSz="90477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E53837F7-E5CE-413D-9891-78C3560CDEAA}" type="slidenum">
              <a:rPr lang="en-US" altLang="en-US">
                <a:latin typeface="Arial" panose="020B0604020202020204" pitchFamily="34" charset="0"/>
              </a:rPr>
              <a:pPr eaLnBrk="1" hangingPunct="1"/>
              <a:t>52</a:t>
            </a:fld>
            <a:endParaRPr lang="en-US" altLang="en-US" dirty="0">
              <a:latin typeface="Arial" panose="020B0604020202020204" pitchFamily="34" charset="0"/>
            </a:endParaRPr>
          </a:p>
        </p:txBody>
      </p:sp>
    </p:spTree>
    <p:extLst>
      <p:ext uri="{BB962C8B-B14F-4D97-AF65-F5344CB8AC3E}">
        <p14:creationId xmlns:p14="http://schemas.microsoft.com/office/powerpoint/2010/main" val="4160210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14</a:t>
            </a:fld>
            <a:endParaRPr lang="en-US" dirty="0"/>
          </a:p>
        </p:txBody>
      </p:sp>
    </p:spTree>
    <p:extLst>
      <p:ext uri="{BB962C8B-B14F-4D97-AF65-F5344CB8AC3E}">
        <p14:creationId xmlns:p14="http://schemas.microsoft.com/office/powerpoint/2010/main" val="1808576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53</a:t>
            </a:fld>
            <a:endParaRPr lang="en-US" dirty="0"/>
          </a:p>
        </p:txBody>
      </p:sp>
    </p:spTree>
    <p:extLst>
      <p:ext uri="{BB962C8B-B14F-4D97-AF65-F5344CB8AC3E}">
        <p14:creationId xmlns:p14="http://schemas.microsoft.com/office/powerpoint/2010/main" val="1416610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54</a:t>
            </a:fld>
            <a:endParaRPr lang="en-US" dirty="0"/>
          </a:p>
        </p:txBody>
      </p:sp>
    </p:spTree>
    <p:extLst>
      <p:ext uri="{BB962C8B-B14F-4D97-AF65-F5344CB8AC3E}">
        <p14:creationId xmlns:p14="http://schemas.microsoft.com/office/powerpoint/2010/main" val="4161615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55</a:t>
            </a:fld>
            <a:endParaRPr lang="en-US" dirty="0"/>
          </a:p>
        </p:txBody>
      </p:sp>
    </p:spTree>
    <p:extLst>
      <p:ext uri="{BB962C8B-B14F-4D97-AF65-F5344CB8AC3E}">
        <p14:creationId xmlns:p14="http://schemas.microsoft.com/office/powerpoint/2010/main" val="1203701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56</a:t>
            </a:fld>
            <a:endParaRPr lang="en-US" dirty="0"/>
          </a:p>
        </p:txBody>
      </p:sp>
    </p:spTree>
    <p:extLst>
      <p:ext uri="{BB962C8B-B14F-4D97-AF65-F5344CB8AC3E}">
        <p14:creationId xmlns:p14="http://schemas.microsoft.com/office/powerpoint/2010/main" val="3788046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137220" name="Slide Number Placeholder 3"/>
          <p:cNvSpPr>
            <a:spLocks noGrp="1"/>
          </p:cNvSpPr>
          <p:nvPr>
            <p:ph type="sldNum" sz="quarter" idx="5"/>
          </p:nvPr>
        </p:nvSpPr>
        <p:spPr>
          <a:noFill/>
        </p:spPr>
        <p:txBody>
          <a:bodyPr/>
          <a:lstStyle>
            <a:lvl1pPr defTabSz="911129">
              <a:spcBef>
                <a:spcPct val="30000"/>
              </a:spcBef>
              <a:defRPr sz="1200">
                <a:solidFill>
                  <a:schemeClr val="tx1"/>
                </a:solidFill>
                <a:latin typeface="Arial" panose="020B0604020202020204" pitchFamily="34" charset="0"/>
              </a:defRPr>
            </a:lvl1pPr>
            <a:lvl2pPr marL="742872" indent="-285720" defTabSz="911129">
              <a:spcBef>
                <a:spcPct val="30000"/>
              </a:spcBef>
              <a:defRPr sz="1200">
                <a:solidFill>
                  <a:schemeClr val="tx1"/>
                </a:solidFill>
                <a:latin typeface="Arial" panose="020B0604020202020204" pitchFamily="34" charset="0"/>
              </a:defRPr>
            </a:lvl2pPr>
            <a:lvl3pPr marL="1142880" indent="-228576" defTabSz="911129">
              <a:spcBef>
                <a:spcPct val="30000"/>
              </a:spcBef>
              <a:defRPr sz="1200">
                <a:solidFill>
                  <a:schemeClr val="tx1"/>
                </a:solidFill>
                <a:latin typeface="Arial" panose="020B0604020202020204" pitchFamily="34" charset="0"/>
              </a:defRPr>
            </a:lvl3pPr>
            <a:lvl4pPr marL="1600032" indent="-228576" defTabSz="911129">
              <a:spcBef>
                <a:spcPct val="30000"/>
              </a:spcBef>
              <a:defRPr sz="1200">
                <a:solidFill>
                  <a:schemeClr val="tx1"/>
                </a:solidFill>
                <a:latin typeface="Arial" panose="020B0604020202020204" pitchFamily="34" charset="0"/>
              </a:defRPr>
            </a:lvl4pPr>
            <a:lvl5pPr marL="2057183" indent="-228576" defTabSz="911129">
              <a:spcBef>
                <a:spcPct val="30000"/>
              </a:spcBef>
              <a:defRPr sz="1200">
                <a:solidFill>
                  <a:schemeClr val="tx1"/>
                </a:solidFill>
                <a:latin typeface="Arial" panose="020B0604020202020204" pitchFamily="34" charset="0"/>
              </a:defRPr>
            </a:lvl5pPr>
            <a:lvl6pPr marL="2514335" indent="-228576" defTabSz="911129" eaLnBrk="0" fontAlgn="base" hangingPunct="0">
              <a:spcBef>
                <a:spcPct val="30000"/>
              </a:spcBef>
              <a:spcAft>
                <a:spcPct val="0"/>
              </a:spcAft>
              <a:defRPr sz="1200">
                <a:solidFill>
                  <a:schemeClr val="tx1"/>
                </a:solidFill>
                <a:latin typeface="Arial" panose="020B0604020202020204" pitchFamily="34" charset="0"/>
              </a:defRPr>
            </a:lvl6pPr>
            <a:lvl7pPr marL="2971487" indent="-228576" defTabSz="911129" eaLnBrk="0" fontAlgn="base" hangingPunct="0">
              <a:spcBef>
                <a:spcPct val="30000"/>
              </a:spcBef>
              <a:spcAft>
                <a:spcPct val="0"/>
              </a:spcAft>
              <a:defRPr sz="1200">
                <a:solidFill>
                  <a:schemeClr val="tx1"/>
                </a:solidFill>
                <a:latin typeface="Arial" panose="020B0604020202020204" pitchFamily="34" charset="0"/>
              </a:defRPr>
            </a:lvl7pPr>
            <a:lvl8pPr marL="3428638" indent="-228576" defTabSz="911129" eaLnBrk="0" fontAlgn="base" hangingPunct="0">
              <a:spcBef>
                <a:spcPct val="30000"/>
              </a:spcBef>
              <a:spcAft>
                <a:spcPct val="0"/>
              </a:spcAft>
              <a:defRPr sz="1200">
                <a:solidFill>
                  <a:schemeClr val="tx1"/>
                </a:solidFill>
                <a:latin typeface="Arial" panose="020B0604020202020204" pitchFamily="34" charset="0"/>
              </a:defRPr>
            </a:lvl8pPr>
            <a:lvl9pPr marL="3885790" indent="-228576" defTabSz="91112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6D334B-5ABD-4C73-B584-1DE07A6D5FB5}" type="slidenum">
              <a:rPr lang="en-US" altLang="en-US"/>
              <a:pPr>
                <a:spcBef>
                  <a:spcPct val="0"/>
                </a:spcBef>
              </a:pPr>
              <a:t>65</a:t>
            </a:fld>
            <a:endParaRPr lang="en-US" altLang="en-US" dirty="0"/>
          </a:p>
        </p:txBody>
      </p:sp>
    </p:spTree>
    <p:extLst>
      <p:ext uri="{BB962C8B-B14F-4D97-AF65-F5344CB8AC3E}">
        <p14:creationId xmlns:p14="http://schemas.microsoft.com/office/powerpoint/2010/main" val="958605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lvl1pPr defTabSz="904779" eaLnBrk="0" hangingPunct="0">
              <a:defRPr>
                <a:solidFill>
                  <a:schemeClr val="tx1"/>
                </a:solidFill>
                <a:latin typeface="Garamond" panose="02020404030301010803" pitchFamily="18" charset="0"/>
                <a:cs typeface="Arial" panose="020B0604020202020204" pitchFamily="34" charset="0"/>
              </a:defRPr>
            </a:lvl1pPr>
            <a:lvl2pPr marL="742872" indent="-285720" defTabSz="904779" eaLnBrk="0" hangingPunct="0">
              <a:defRPr>
                <a:solidFill>
                  <a:schemeClr val="tx1"/>
                </a:solidFill>
                <a:latin typeface="Garamond" panose="02020404030301010803" pitchFamily="18" charset="0"/>
                <a:cs typeface="Arial" panose="020B0604020202020204" pitchFamily="34" charset="0"/>
              </a:defRPr>
            </a:lvl2pPr>
            <a:lvl3pPr marL="1142880" indent="-228576" defTabSz="904779" eaLnBrk="0" hangingPunct="0">
              <a:defRPr>
                <a:solidFill>
                  <a:schemeClr val="tx1"/>
                </a:solidFill>
                <a:latin typeface="Garamond" panose="02020404030301010803" pitchFamily="18" charset="0"/>
                <a:cs typeface="Arial" panose="020B0604020202020204" pitchFamily="34" charset="0"/>
              </a:defRPr>
            </a:lvl3pPr>
            <a:lvl4pPr marL="1600032" indent="-228576" defTabSz="904779" eaLnBrk="0" hangingPunct="0">
              <a:defRPr>
                <a:solidFill>
                  <a:schemeClr val="tx1"/>
                </a:solidFill>
                <a:latin typeface="Garamond" panose="02020404030301010803" pitchFamily="18" charset="0"/>
                <a:cs typeface="Arial" panose="020B0604020202020204" pitchFamily="34" charset="0"/>
              </a:defRPr>
            </a:lvl4pPr>
            <a:lvl5pPr marL="2057183" indent="-228576" defTabSz="904779" eaLnBrk="0" hangingPunct="0">
              <a:defRPr>
                <a:solidFill>
                  <a:schemeClr val="tx1"/>
                </a:solidFill>
                <a:latin typeface="Garamond" panose="02020404030301010803" pitchFamily="18" charset="0"/>
                <a:cs typeface="Arial" panose="020B0604020202020204" pitchFamily="34" charset="0"/>
              </a:defRPr>
            </a:lvl5pPr>
            <a:lvl6pPr marL="2514335" indent="-228576" defTabSz="90477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487" indent="-228576" defTabSz="90477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8638" indent="-228576" defTabSz="90477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5790" indent="-228576" defTabSz="90477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0DFBF865-59A5-4295-A228-D847862222D5}" type="slidenum">
              <a:rPr lang="en-US" altLang="en-US">
                <a:latin typeface="Arial" panose="020B0604020202020204" pitchFamily="34" charset="0"/>
              </a:rPr>
              <a:pPr eaLnBrk="1" hangingPunct="1"/>
              <a:t>66</a:t>
            </a:fld>
            <a:endParaRPr lang="en-US" altLang="en-US" dirty="0">
              <a:latin typeface="Arial" panose="020B0604020202020204" pitchFamily="34" charset="0"/>
            </a:endParaRPr>
          </a:p>
        </p:txBody>
      </p:sp>
    </p:spTree>
    <p:extLst>
      <p:ext uri="{BB962C8B-B14F-4D97-AF65-F5344CB8AC3E}">
        <p14:creationId xmlns:p14="http://schemas.microsoft.com/office/powerpoint/2010/main" val="3652412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31629-F365-49C0-A4EC-CCC81691B1E0}" type="slidenum">
              <a:rPr lang="en-US" smtClean="0"/>
              <a:t>15</a:t>
            </a:fld>
            <a:endParaRPr lang="en-US" dirty="0"/>
          </a:p>
        </p:txBody>
      </p:sp>
    </p:spTree>
    <p:extLst>
      <p:ext uri="{BB962C8B-B14F-4D97-AF65-F5344CB8AC3E}">
        <p14:creationId xmlns:p14="http://schemas.microsoft.com/office/powerpoint/2010/main" val="3498946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17</a:t>
            </a:fld>
            <a:endParaRPr lang="en-US" dirty="0"/>
          </a:p>
        </p:txBody>
      </p:sp>
    </p:spTree>
    <p:extLst>
      <p:ext uri="{BB962C8B-B14F-4D97-AF65-F5344CB8AC3E}">
        <p14:creationId xmlns:p14="http://schemas.microsoft.com/office/powerpoint/2010/main" val="2671244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18</a:t>
            </a:fld>
            <a:endParaRPr lang="en-US" dirty="0"/>
          </a:p>
        </p:txBody>
      </p:sp>
    </p:spTree>
    <p:extLst>
      <p:ext uri="{BB962C8B-B14F-4D97-AF65-F5344CB8AC3E}">
        <p14:creationId xmlns:p14="http://schemas.microsoft.com/office/powerpoint/2010/main" val="2359621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19</a:t>
            </a:fld>
            <a:endParaRPr lang="en-US" dirty="0"/>
          </a:p>
        </p:txBody>
      </p:sp>
    </p:spTree>
    <p:extLst>
      <p:ext uri="{BB962C8B-B14F-4D97-AF65-F5344CB8AC3E}">
        <p14:creationId xmlns:p14="http://schemas.microsoft.com/office/powerpoint/2010/main" val="2616120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33796" name="Slide Number Placeholder 3"/>
          <p:cNvSpPr>
            <a:spLocks noGrp="1"/>
          </p:cNvSpPr>
          <p:nvPr>
            <p:ph type="sldNum" sz="quarter" idx="5"/>
          </p:nvPr>
        </p:nvSpPr>
        <p:spPr/>
        <p:txBody>
          <a:bodyPr/>
          <a:lstStyle>
            <a:lvl1pPr defTabSz="919066" eaLnBrk="0" hangingPunct="0">
              <a:defRPr>
                <a:solidFill>
                  <a:schemeClr val="tx1"/>
                </a:solidFill>
                <a:latin typeface="Garamond" panose="02020404030301010803" pitchFamily="18" charset="0"/>
                <a:cs typeface="Arial" panose="020B0604020202020204" pitchFamily="34" charset="0"/>
              </a:defRPr>
            </a:lvl1pPr>
            <a:lvl2pPr marL="742872" indent="-285720" defTabSz="919066" eaLnBrk="0" hangingPunct="0">
              <a:defRPr>
                <a:solidFill>
                  <a:schemeClr val="tx1"/>
                </a:solidFill>
                <a:latin typeface="Garamond" panose="02020404030301010803" pitchFamily="18" charset="0"/>
                <a:cs typeface="Arial" panose="020B0604020202020204" pitchFamily="34" charset="0"/>
              </a:defRPr>
            </a:lvl2pPr>
            <a:lvl3pPr marL="1142880" indent="-228576" defTabSz="919066" eaLnBrk="0" hangingPunct="0">
              <a:defRPr>
                <a:solidFill>
                  <a:schemeClr val="tx1"/>
                </a:solidFill>
                <a:latin typeface="Garamond" panose="02020404030301010803" pitchFamily="18" charset="0"/>
                <a:cs typeface="Arial" panose="020B0604020202020204" pitchFamily="34" charset="0"/>
              </a:defRPr>
            </a:lvl3pPr>
            <a:lvl4pPr marL="1600032" indent="-228576" defTabSz="919066" eaLnBrk="0" hangingPunct="0">
              <a:defRPr>
                <a:solidFill>
                  <a:schemeClr val="tx1"/>
                </a:solidFill>
                <a:latin typeface="Garamond" panose="02020404030301010803" pitchFamily="18" charset="0"/>
                <a:cs typeface="Arial" panose="020B0604020202020204" pitchFamily="34" charset="0"/>
              </a:defRPr>
            </a:lvl4pPr>
            <a:lvl5pPr marL="2057183" indent="-228576" defTabSz="919066" eaLnBrk="0" hangingPunct="0">
              <a:defRPr>
                <a:solidFill>
                  <a:schemeClr val="tx1"/>
                </a:solidFill>
                <a:latin typeface="Garamond" panose="02020404030301010803" pitchFamily="18" charset="0"/>
                <a:cs typeface="Arial" panose="020B0604020202020204" pitchFamily="34" charset="0"/>
              </a:defRPr>
            </a:lvl5pPr>
            <a:lvl6pPr marL="2514335" indent="-228576" defTabSz="919066"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487" indent="-228576" defTabSz="919066"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8638" indent="-228576" defTabSz="919066"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5790" indent="-228576" defTabSz="919066"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F356EA2C-56B2-4A2A-899B-28D53D125F35}" type="slidenum">
              <a:rPr lang="en-US" altLang="en-US">
                <a:latin typeface="Arial" panose="020B0604020202020204" pitchFamily="34" charset="0"/>
              </a:rPr>
              <a:pPr eaLnBrk="1" hangingPunct="1"/>
              <a:t>20</a:t>
            </a:fld>
            <a:endParaRPr lang="en-US" altLang="en-US" dirty="0">
              <a:latin typeface="Arial" panose="020B0604020202020204" pitchFamily="34" charset="0"/>
            </a:endParaRPr>
          </a:p>
        </p:txBody>
      </p:sp>
    </p:spTree>
    <p:extLst>
      <p:ext uri="{BB962C8B-B14F-4D97-AF65-F5344CB8AC3E}">
        <p14:creationId xmlns:p14="http://schemas.microsoft.com/office/powerpoint/2010/main" val="402100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104452" name="Slide Number Placeholder 3"/>
          <p:cNvSpPr txBox="1">
            <a:spLocks noGrp="1"/>
          </p:cNvSpPr>
          <p:nvPr/>
        </p:nvSpPr>
        <p:spPr bwMode="auto">
          <a:xfrm>
            <a:off x="3884613" y="8686801"/>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7" tIns="45600" rIns="91197" bIns="45600" anchor="b"/>
          <a:lstStyle>
            <a:lvl1pPr defTabSz="915988" eaLnBrk="0" hangingPunct="0">
              <a:defRPr>
                <a:solidFill>
                  <a:schemeClr val="tx1"/>
                </a:solidFill>
                <a:latin typeface="Garamond" panose="02020404030301010803" pitchFamily="18" charset="0"/>
                <a:cs typeface="Arial" panose="020B0604020202020204" pitchFamily="34" charset="0"/>
              </a:defRPr>
            </a:lvl1pPr>
            <a:lvl2pPr marL="742950" indent="-285750" defTabSz="915988" eaLnBrk="0" hangingPunct="0">
              <a:defRPr>
                <a:solidFill>
                  <a:schemeClr val="tx1"/>
                </a:solidFill>
                <a:latin typeface="Garamond" panose="02020404030301010803" pitchFamily="18" charset="0"/>
                <a:cs typeface="Arial" panose="020B0604020202020204" pitchFamily="34" charset="0"/>
              </a:defRPr>
            </a:lvl2pPr>
            <a:lvl3pPr marL="1143000" indent="-228600" defTabSz="915988" eaLnBrk="0" hangingPunct="0">
              <a:defRPr>
                <a:solidFill>
                  <a:schemeClr val="tx1"/>
                </a:solidFill>
                <a:latin typeface="Garamond" panose="02020404030301010803" pitchFamily="18" charset="0"/>
                <a:cs typeface="Arial" panose="020B0604020202020204" pitchFamily="34" charset="0"/>
              </a:defRPr>
            </a:lvl3pPr>
            <a:lvl4pPr marL="1600200" indent="-228600" defTabSz="915988" eaLnBrk="0" hangingPunct="0">
              <a:defRPr>
                <a:solidFill>
                  <a:schemeClr val="tx1"/>
                </a:solidFill>
                <a:latin typeface="Garamond" panose="02020404030301010803" pitchFamily="18" charset="0"/>
                <a:cs typeface="Arial" panose="020B0604020202020204" pitchFamily="34" charset="0"/>
              </a:defRPr>
            </a:lvl4pPr>
            <a:lvl5pPr marL="2057400" indent="-228600" defTabSz="915988" eaLnBrk="0" hangingPunct="0">
              <a:defRPr>
                <a:solidFill>
                  <a:schemeClr val="tx1"/>
                </a:solidFill>
                <a:latin typeface="Garamond" panose="02020404030301010803" pitchFamily="18" charset="0"/>
                <a:cs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eaLnBrk="1" hangingPunct="1"/>
            <a:fld id="{E59157C8-E7A8-4DB0-AA4B-B39220039DBE}" type="slidenum">
              <a:rPr lang="en-US" altLang="en-US" sz="1200">
                <a:latin typeface="Arial" panose="020B0604020202020204" pitchFamily="34" charset="0"/>
              </a:rPr>
              <a:pPr algn="r" eaLnBrk="1" hangingPunct="1"/>
              <a:t>21</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8693070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F7F09B6-EF5C-4DFB-8DDD-088E9EDB3AEB}" type="datetime1">
              <a:rPr lang="en-US" smtClean="0"/>
              <a:t>2/4/2022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02111984F56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05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CEB616-C0DE-4780-B3C3-FEE0F6FBFF21}" type="datetime1">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5966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B71E5-0949-4C4F-8DB2-A36A295C2AD2}" type="datetime1">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3796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5A6CED-D243-4188-A3B6-6926303222B1}" type="datetime1">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3859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CAC32D-620E-42BF-A22B-FC23EE7102E8}" type="datetime1">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87964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101596-62CE-4542-A6FD-995CC525983E}" type="datetime1">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5375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AB6BB-4999-4699-AE2B-E0B9CCCB6BA1}" type="datetime1">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1268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1E0DB3-EA33-4655-B258-D65C7200C06D}" type="datetime1">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881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2BF486-2CD3-433D-BECF-8F10D7986E9E}" type="datetime1">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334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A82B241-0EBF-4023-BB47-8EABDC9F76F4}" type="datetime1">
              <a:rPr lang="en-US" smtClean="0"/>
              <a:t>2/4/2022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E00713AD-CE13-402E-AFF6-6E0B7847FFFD}" type="slidenum">
              <a:rPr lang="en-US" altLang="en-US"/>
              <a:pPr/>
              <a:t>‹#›</a:t>
            </a:fld>
            <a:endParaRPr lang="en-US" altLang="en-US" dirty="0"/>
          </a:p>
        </p:txBody>
      </p:sp>
    </p:spTree>
    <p:extLst>
      <p:ext uri="{BB962C8B-B14F-4D97-AF65-F5344CB8AC3E}">
        <p14:creationId xmlns:p14="http://schemas.microsoft.com/office/powerpoint/2010/main" val="35967985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AFAC05-A73A-4C1A-9452-68B1BC266E32}" type="datetime1">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68979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DE79C5-8AC5-4F45-AD3F-CE9B1ABFD08F}" type="datetime1">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771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BCDAB0-C40A-4902-A19E-04F941AB921A}" type="datetime1">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1947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0BF28E-25B9-40B2-AFA7-FBAB4FD5F0E4}" type="datetime1">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3981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569718-20B1-442E-A86C-6BC4A3A0322C}" type="datetime1">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1185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575C5-E13F-49CC-B684-B8F2FC2C858A}" type="datetime1">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16109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9DB0DE-8C9A-4910-AA48-D28A52856184}" type="datetime1">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227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F3A89F-2702-40E7-9846-D304277870F4}" type="datetime1">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228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F6993"/>
        </a:soli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891225-45A1-4F0C-8D56-BCC5B6C6D690}" type="datetime1">
              <a:rPr lang="en-US" smtClean="0"/>
              <a:t>2/4/2022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23851764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revenue.alabama.gov/tax-incentive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www.myalabamataxes.alabama.g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mailto:tavares.mathews@revenue.alabama.g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veronica.jennings@revenue.alabama.gov" TargetMode="External"/><Relationship Id="rId5" Type="http://schemas.openxmlformats.org/officeDocument/2006/relationships/hyperlink" Target="mailto:nicci.adams@revenue.alabama.gov" TargetMode="External"/><Relationship Id="rId4" Type="http://schemas.openxmlformats.org/officeDocument/2006/relationships/hyperlink" Target="mailto:emetria.gordon@revenue.alabama.gov"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os.alabama.gov/alabama-votes/elected-official-map" TargetMode="External"/><Relationship Id="rId2" Type="http://schemas.openxmlformats.org/officeDocument/2006/relationships/hyperlink" Target="http://www.legislature.state.al.u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sos.alabama.gov/"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revenue.alabama.gov/"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hyperlink" Target="https://creativecommons.org/licenses/by-nc/3.0/" TargetMode="External"/><Relationship Id="rId4" Type="http://schemas.openxmlformats.org/officeDocument/2006/relationships/hyperlink" Target="http://marylousiviero.blogspot.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0" y="274638"/>
            <a:ext cx="8229600" cy="1417637"/>
          </a:xfrm>
        </p:spPr>
        <p:txBody>
          <a:bodyPr rtlCol="0">
            <a:normAutofit fontScale="90000"/>
          </a:bodyPr>
          <a:lstStyle/>
          <a:p>
            <a:pPr>
              <a:defRPr/>
            </a:pPr>
            <a:r>
              <a:rPr lang="en-US" sz="3700" dirty="0"/>
              <a:t>	</a:t>
            </a:r>
            <a:br>
              <a:rPr lang="en-US" sz="3700" dirty="0"/>
            </a:b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	  </a:t>
            </a:r>
          </a:p>
        </p:txBody>
      </p:sp>
      <p:sp>
        <p:nvSpPr>
          <p:cNvPr id="10243" name="Rectangle 3"/>
          <p:cNvSpPr>
            <a:spLocks noGrp="1" noChangeArrowheads="1"/>
          </p:cNvSpPr>
          <p:nvPr>
            <p:ph type="subTitle" idx="4294967295"/>
          </p:nvPr>
        </p:nvSpPr>
        <p:spPr>
          <a:xfrm>
            <a:off x="6553200" y="1222375"/>
            <a:ext cx="5638800" cy="5405438"/>
          </a:xfrm>
        </p:spPr>
        <p:txBody>
          <a:bodyPr>
            <a:normAutofit/>
          </a:bodyPr>
          <a:lstStyle/>
          <a:p>
            <a:pPr marL="0" indent="0" algn="ctr">
              <a:lnSpc>
                <a:spcPct val="90000"/>
              </a:lnSpc>
              <a:buNone/>
              <a:defRPr/>
            </a:pPr>
            <a:r>
              <a:rPr lang="en-US" sz="2800" b="1" dirty="0">
                <a:solidFill>
                  <a:schemeClr val="accent5"/>
                </a:solidFill>
              </a:rPr>
              <a:t>       </a:t>
            </a:r>
          </a:p>
          <a:p>
            <a:pPr marL="0" indent="0" algn="ctr">
              <a:lnSpc>
                <a:spcPct val="90000"/>
              </a:lnSpc>
              <a:buNone/>
              <a:defRPr/>
            </a:pPr>
            <a:r>
              <a:rPr lang="en-US" sz="3200" b="1" u="sng" dirty="0">
                <a:solidFill>
                  <a:schemeClr val="accent5"/>
                </a:solidFill>
                <a:latin typeface="Times New Roman" panose="02020603050405020304" pitchFamily="18" charset="0"/>
                <a:cs typeface="Times New Roman" panose="02020603050405020304" pitchFamily="18" charset="0"/>
              </a:rPr>
              <a:t>Income Tax Updates</a:t>
            </a:r>
          </a:p>
          <a:p>
            <a:pPr marL="0" indent="0" algn="ctr">
              <a:lnSpc>
                <a:spcPct val="90000"/>
              </a:lnSpc>
              <a:buNone/>
              <a:defRPr/>
            </a:pPr>
            <a:r>
              <a:rPr lang="en-US" sz="3200" b="1" u="sng" dirty="0">
                <a:solidFill>
                  <a:schemeClr val="accent5"/>
                </a:solidFill>
                <a:latin typeface="Times New Roman" panose="02020603050405020304" pitchFamily="18" charset="0"/>
                <a:cs typeface="Times New Roman" panose="02020603050405020304" pitchFamily="18" charset="0"/>
              </a:rPr>
              <a:t>2020 CPE Training</a:t>
            </a:r>
          </a:p>
          <a:p>
            <a:pPr marL="0" indent="0" algn="ctr">
              <a:lnSpc>
                <a:spcPct val="90000"/>
              </a:lnSpc>
              <a:buNone/>
              <a:defRPr/>
            </a:pPr>
            <a:r>
              <a:rPr lang="en-US" sz="1800" b="1" dirty="0">
                <a:solidFill>
                  <a:schemeClr val="accent5"/>
                </a:solidFill>
                <a:latin typeface="Times New Roman" panose="02020603050405020304" pitchFamily="18" charset="0"/>
                <a:cs typeface="Times New Roman" panose="02020603050405020304" pitchFamily="18" charset="0"/>
              </a:rPr>
              <a:t>Lynn Schoener, CPA, FAS II</a:t>
            </a:r>
          </a:p>
          <a:p>
            <a:pPr marL="0" indent="0" algn="ctr">
              <a:lnSpc>
                <a:spcPct val="90000"/>
              </a:lnSpc>
              <a:buNone/>
              <a:defRPr/>
            </a:pPr>
            <a:r>
              <a:rPr lang="en-US" sz="1800" b="1" dirty="0">
                <a:solidFill>
                  <a:schemeClr val="accent5"/>
                </a:solidFill>
                <a:latin typeface="Times New Roman" panose="02020603050405020304" pitchFamily="18" charset="0"/>
                <a:cs typeface="Times New Roman" panose="02020603050405020304" pitchFamily="18" charset="0"/>
              </a:rPr>
              <a:t>(334) 353-8045</a:t>
            </a:r>
          </a:p>
          <a:p>
            <a:pPr marL="0" indent="0" algn="ctr">
              <a:lnSpc>
                <a:spcPct val="90000"/>
              </a:lnSpc>
              <a:buNone/>
              <a:defRPr/>
            </a:pPr>
            <a:r>
              <a:rPr lang="en-US" sz="1800" b="1" dirty="0">
                <a:solidFill>
                  <a:schemeClr val="accent5"/>
                </a:solidFill>
                <a:latin typeface="Times New Roman" panose="02020603050405020304" pitchFamily="18" charset="0"/>
                <a:cs typeface="Times New Roman" panose="02020603050405020304" pitchFamily="18" charset="0"/>
              </a:rPr>
              <a:t>lynn.schoener@revenue.alabama.gov</a:t>
            </a:r>
          </a:p>
          <a:p>
            <a:pPr marL="0" indent="0" algn="ctr">
              <a:lnSpc>
                <a:spcPct val="90000"/>
              </a:lnSpc>
              <a:buNone/>
              <a:defRPr/>
            </a:pPr>
            <a:endParaRPr lang="en-US" sz="1800" b="1" dirty="0">
              <a:solidFill>
                <a:schemeClr val="accent5"/>
              </a:solidFill>
              <a:latin typeface="Times New Roman" panose="02020603050405020304" pitchFamily="18" charset="0"/>
              <a:cs typeface="Times New Roman" panose="02020603050405020304" pitchFamily="18" charset="0"/>
            </a:endParaRPr>
          </a:p>
          <a:p>
            <a:pPr marL="0" indent="0" algn="ctr">
              <a:lnSpc>
                <a:spcPct val="90000"/>
              </a:lnSpc>
              <a:buNone/>
              <a:defRPr/>
            </a:pPr>
            <a:r>
              <a:rPr lang="en-US" sz="1800" b="1" dirty="0">
                <a:solidFill>
                  <a:schemeClr val="accent5"/>
                </a:solidFill>
                <a:latin typeface="Times New Roman" panose="02020603050405020304" pitchFamily="18" charset="0"/>
                <a:cs typeface="Times New Roman" panose="02020603050405020304" pitchFamily="18" charset="0"/>
              </a:rPr>
              <a:t>Andrea Wyatt, Revenue Examiner III</a:t>
            </a:r>
          </a:p>
          <a:p>
            <a:pPr marL="0" indent="0" algn="ctr">
              <a:lnSpc>
                <a:spcPct val="90000"/>
              </a:lnSpc>
              <a:buNone/>
              <a:defRPr/>
            </a:pPr>
            <a:r>
              <a:rPr lang="en-US" sz="1800" b="1" dirty="0">
                <a:solidFill>
                  <a:schemeClr val="accent5"/>
                </a:solidFill>
                <a:latin typeface="Times New Roman" panose="02020603050405020304" pitchFamily="18" charset="0"/>
                <a:cs typeface="Times New Roman" panose="02020603050405020304" pitchFamily="18" charset="0"/>
              </a:rPr>
              <a:t>(334) 353-9447</a:t>
            </a:r>
          </a:p>
          <a:p>
            <a:pPr marL="0" indent="0" algn="ctr">
              <a:lnSpc>
                <a:spcPct val="90000"/>
              </a:lnSpc>
              <a:buNone/>
              <a:defRPr/>
            </a:pPr>
            <a:r>
              <a:rPr lang="en-US" sz="1800" b="1" dirty="0">
                <a:solidFill>
                  <a:schemeClr val="accent5"/>
                </a:solidFill>
                <a:latin typeface="Times New Roman" panose="02020603050405020304" pitchFamily="18" charset="0"/>
                <a:cs typeface="Times New Roman" panose="02020603050405020304" pitchFamily="18" charset="0"/>
              </a:rPr>
              <a:t>andrea.wyatt@revenue.alabama.gov</a:t>
            </a:r>
          </a:p>
          <a:p>
            <a:pPr marL="0" indent="0">
              <a:lnSpc>
                <a:spcPct val="90000"/>
              </a:lnSpc>
              <a:buNone/>
              <a:defRPr/>
            </a:pPr>
            <a:endParaRPr lang="en-US" sz="1600" b="1" dirty="0"/>
          </a:p>
          <a:p>
            <a:pPr marL="0" indent="0">
              <a:lnSpc>
                <a:spcPct val="90000"/>
              </a:lnSpc>
              <a:buNone/>
              <a:defRPr/>
            </a:pPr>
            <a:endParaRPr lang="en-US" sz="1800" dirty="0"/>
          </a:p>
          <a:p>
            <a:pPr marL="0" indent="0" algn="ctr">
              <a:lnSpc>
                <a:spcPct val="90000"/>
              </a:lnSpc>
              <a:buNone/>
              <a:defRPr/>
            </a:pPr>
            <a:endParaRPr lang="en-US" sz="3600" dirty="0"/>
          </a:p>
          <a:p>
            <a:pPr marL="0" indent="0">
              <a:lnSpc>
                <a:spcPct val="90000"/>
              </a:lnSpc>
              <a:buNone/>
              <a:defRPr/>
            </a:pPr>
            <a:endParaRPr lang="en-US" sz="3600" dirty="0"/>
          </a:p>
          <a:p>
            <a:pPr marL="0" indent="0" algn="ctr">
              <a:lnSpc>
                <a:spcPct val="90000"/>
              </a:lnSpc>
              <a:buNone/>
              <a:defRPr/>
            </a:pPr>
            <a:endParaRPr lang="en-US" sz="2800" dirty="0"/>
          </a:p>
          <a:p>
            <a:pPr marL="0" indent="0" algn="ctr">
              <a:lnSpc>
                <a:spcPct val="90000"/>
              </a:lnSpc>
              <a:buNone/>
              <a:defRPr/>
            </a:pPr>
            <a:endParaRPr lang="en-US" sz="3600" dirty="0"/>
          </a:p>
          <a:p>
            <a:pPr marL="0" indent="0" algn="ctr">
              <a:lnSpc>
                <a:spcPct val="90000"/>
              </a:lnSpc>
              <a:buNone/>
              <a:defRPr/>
            </a:pPr>
            <a:endParaRPr lang="en-US" sz="3600" dirty="0"/>
          </a:p>
          <a:p>
            <a:pPr marL="0" indent="0" algn="ctr">
              <a:lnSpc>
                <a:spcPct val="90000"/>
              </a:lnSpc>
              <a:buNone/>
              <a:defRPr/>
            </a:pPr>
            <a:endParaRPr lang="en-US" sz="3600" dirty="0"/>
          </a:p>
        </p:txBody>
      </p:sp>
      <p:pic>
        <p:nvPicPr>
          <p:cNvPr id="10244"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26156" y="1222375"/>
            <a:ext cx="5427044" cy="467722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298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320C0-66FD-4BF4-87CE-0EEE9041B29F}"/>
              </a:ext>
            </a:extLst>
          </p:cNvPr>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Governor’s Proclamation               December 11, 2020</a:t>
            </a:r>
            <a:endParaRPr lang="en-US" dirty="0"/>
          </a:p>
        </p:txBody>
      </p:sp>
      <p:sp>
        <p:nvSpPr>
          <p:cNvPr id="3" name="Content Placeholder 2">
            <a:extLst>
              <a:ext uri="{FF2B5EF4-FFF2-40B4-BE49-F238E27FC236}">
                <a16:creationId xmlns:a16="http://schemas.microsoft.com/office/drawing/2014/main" id="{D58C4A35-3E84-41A1-8223-758D229A2066}"/>
              </a:ext>
            </a:extLst>
          </p:cNvPr>
          <p:cNvSpPr>
            <a:spLocks noGrp="1"/>
          </p:cNvSpPr>
          <p:nvPr>
            <p:ph idx="1"/>
          </p:nvPr>
        </p:nvSpPr>
        <p:spPr/>
        <p:txBody>
          <a:bodyPr>
            <a:normAutofit fontScale="85000" lnSpcReduction="20000"/>
          </a:bodyPr>
          <a:lstStyle/>
          <a:p>
            <a:r>
              <a:rPr lang="en-US" sz="2800" dirty="0">
                <a:latin typeface="Times New Roman" panose="02020603050405020304" pitchFamily="18" charset="0"/>
                <a:cs typeface="Times New Roman" panose="02020603050405020304" pitchFamily="18" charset="0"/>
              </a:rPr>
              <a:t>CARES Act direct benefits-The Stimulus Checks are exempt from taxation at the federal level by Congress.  Additionally,</a:t>
            </a:r>
          </a:p>
          <a:p>
            <a:r>
              <a:rPr lang="en-US" sz="2800" dirty="0">
                <a:latin typeface="Times New Roman" panose="02020603050405020304" pitchFamily="18" charset="0"/>
                <a:cs typeface="Times New Roman" panose="02020603050405020304" pitchFamily="18" charset="0"/>
              </a:rPr>
              <a:t>The State of Alabama is excluding the Stimulus Checks from Alabama income taxation and from all calculations in determining the federal income-tax deduction.</a:t>
            </a:r>
          </a:p>
          <a:p>
            <a:r>
              <a:rPr lang="en-US" sz="2800" dirty="0">
                <a:latin typeface="Times New Roman" panose="02020603050405020304" pitchFamily="18" charset="0"/>
                <a:cs typeface="Times New Roman" panose="02020603050405020304" pitchFamily="18" charset="0"/>
              </a:rPr>
              <a:t>CARES Act loan forgiveness-Cancellation of indebtedness income </a:t>
            </a:r>
            <a:r>
              <a:rPr lang="en-US" sz="2800">
                <a:latin typeface="Times New Roman" panose="02020603050405020304" pitchFamily="18" charset="0"/>
                <a:cs typeface="Times New Roman" panose="02020603050405020304" pitchFamily="18" charset="0"/>
              </a:rPr>
              <a:t>resulting from loans </a:t>
            </a:r>
            <a:r>
              <a:rPr lang="en-US" sz="2800" dirty="0">
                <a:latin typeface="Times New Roman" panose="02020603050405020304" pitchFamily="18" charset="0"/>
                <a:cs typeface="Times New Roman" panose="02020603050405020304" pitchFamily="18" charset="0"/>
              </a:rPr>
              <a:t>forgiven pursuant to §1106 of the CARES Act is excluded from Alabama Income tax and Financial Institution Excise Tax to the extent that it is exempted from federal income taxes.</a:t>
            </a:r>
          </a:p>
        </p:txBody>
      </p:sp>
    </p:spTree>
    <p:extLst>
      <p:ext uri="{BB962C8B-B14F-4D97-AF65-F5344CB8AC3E}">
        <p14:creationId xmlns:p14="http://schemas.microsoft.com/office/powerpoint/2010/main" val="2560479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320C0-66FD-4BF4-87CE-0EEE9041B29F}"/>
              </a:ext>
            </a:extLst>
          </p:cNvPr>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Governor’s Proclamation               December 11, 2020</a:t>
            </a:r>
            <a:endParaRPr lang="en-US" dirty="0"/>
          </a:p>
        </p:txBody>
      </p:sp>
      <p:sp>
        <p:nvSpPr>
          <p:cNvPr id="3" name="Content Placeholder 2">
            <a:extLst>
              <a:ext uri="{FF2B5EF4-FFF2-40B4-BE49-F238E27FC236}">
                <a16:creationId xmlns:a16="http://schemas.microsoft.com/office/drawing/2014/main" id="{D58C4A35-3E84-41A1-8223-758D229A2066}"/>
              </a:ext>
            </a:extLst>
          </p:cNvPr>
          <p:cNvSpPr>
            <a:spLocks noGrp="1"/>
          </p:cNvSpPr>
          <p:nvPr>
            <p:ph idx="1"/>
          </p:nvPr>
        </p:nvSpPr>
        <p:spPr/>
        <p:txBody>
          <a:bodyPr>
            <a:normAutofit fontScale="92500" lnSpcReduction="10000"/>
          </a:bodyPr>
          <a:lstStyle/>
          <a:p>
            <a:r>
              <a:rPr lang="en-US" sz="2800" dirty="0">
                <a:latin typeface="Times New Roman" panose="02020603050405020304" pitchFamily="18" charset="0"/>
                <a:cs typeface="Times New Roman" panose="02020603050405020304" pitchFamily="18" charset="0"/>
              </a:rPr>
              <a:t>Extension of the following Credits</a:t>
            </a:r>
          </a:p>
          <a:p>
            <a:r>
              <a:rPr lang="en-US" sz="2800" dirty="0">
                <a:latin typeface="Times New Roman" panose="02020603050405020304" pitchFamily="18" charset="0"/>
                <a:cs typeface="Times New Roman" panose="02020603050405020304" pitchFamily="18" charset="0"/>
              </a:rPr>
              <a:t>Alabama Jobs Act</a:t>
            </a:r>
          </a:p>
          <a:p>
            <a:r>
              <a:rPr lang="en-US" sz="2800" dirty="0">
                <a:latin typeface="Times New Roman" panose="02020603050405020304" pitchFamily="18" charset="0"/>
                <a:cs typeface="Times New Roman" panose="02020603050405020304" pitchFamily="18" charset="0"/>
              </a:rPr>
              <a:t>Growing Alabama Tax Credit</a:t>
            </a:r>
          </a:p>
          <a:p>
            <a:r>
              <a:rPr lang="en-US" sz="2800" dirty="0">
                <a:latin typeface="Times New Roman" panose="02020603050405020304" pitchFamily="18" charset="0"/>
                <a:cs typeface="Times New Roman" panose="02020603050405020304" pitchFamily="18" charset="0"/>
              </a:rPr>
              <a:t>Both were set to sunset on December 31, 2020.  They were extended by Governor Ivey to the earlier of (i) the enactment of a bill to extend each credit or (ii) the last day of the first regular session of the Legislature following the issuance of the proclamation</a:t>
            </a:r>
          </a:p>
        </p:txBody>
      </p:sp>
    </p:spTree>
    <p:extLst>
      <p:ext uri="{BB962C8B-B14F-4D97-AF65-F5344CB8AC3E}">
        <p14:creationId xmlns:p14="http://schemas.microsoft.com/office/powerpoint/2010/main" val="1548760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26EFA-3E8D-452F-AC28-E4804FA2A801}"/>
              </a:ext>
            </a:extLst>
          </p:cNvPr>
          <p:cNvSpPr>
            <a:spLocks noGrp="1"/>
          </p:cNvSpPr>
          <p:nvPr>
            <p:ph type="title"/>
          </p:nvPr>
        </p:nvSpPr>
        <p:spPr>
          <a:xfrm>
            <a:off x="1295402" y="1425677"/>
            <a:ext cx="9601196" cy="599768"/>
          </a:xfrm>
        </p:spPr>
        <p:txBody>
          <a:bodyPr>
            <a:normAutofit fontScale="90000"/>
          </a:bodyPr>
          <a:lstStyle/>
          <a:p>
            <a:r>
              <a:rPr lang="en-US" b="1" dirty="0"/>
              <a:t>Act 2020-31 (HB 158)</a:t>
            </a:r>
            <a:br>
              <a:rPr lang="en-US" b="1" dirty="0"/>
            </a:br>
            <a:endParaRPr lang="en-US" b="1" dirty="0"/>
          </a:p>
        </p:txBody>
      </p:sp>
      <p:sp>
        <p:nvSpPr>
          <p:cNvPr id="3" name="Content Placeholder 2">
            <a:extLst>
              <a:ext uri="{FF2B5EF4-FFF2-40B4-BE49-F238E27FC236}">
                <a16:creationId xmlns:a16="http://schemas.microsoft.com/office/drawing/2014/main" id="{10F67C35-26DC-4D0B-AAE5-8E9E95032A01}"/>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Act 2020-31 added new code section 40-29-20.1 which prohibits a private third-party auditing or collection firm from charging or collecting any of the following expenses from a taxpayer effective March 11, 2020:</a:t>
            </a: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Professional service fees to include, but not be limited to, attorney fees and charges for accountant services. </a:t>
            </a: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Travel costs. </a:t>
            </a: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Salary or personnel-related expenses of the firm.</a:t>
            </a: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Auditing or collecting related costs. </a:t>
            </a:r>
          </a:p>
        </p:txBody>
      </p:sp>
    </p:spTree>
    <p:extLst>
      <p:ext uri="{BB962C8B-B14F-4D97-AF65-F5344CB8AC3E}">
        <p14:creationId xmlns:p14="http://schemas.microsoft.com/office/powerpoint/2010/main" val="2626039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Act 2020-72 (HB66)</a:t>
            </a:r>
          </a:p>
        </p:txBody>
      </p:sp>
      <p:sp>
        <p:nvSpPr>
          <p:cNvPr id="3" name="Subtitle 2"/>
          <p:cNvSpPr>
            <a:spLocks noGrp="1"/>
          </p:cNvSpPr>
          <p:nvPr>
            <p:ph type="subTitle" idx="1"/>
          </p:nvPr>
        </p:nvSpPr>
        <p:spPr/>
        <p:txBody>
          <a:bodyPr>
            <a:normAutofit/>
          </a:bodyPr>
          <a:lstStyle/>
          <a:p>
            <a:r>
              <a:rPr lang="en-US" sz="4800" b="1" dirty="0">
                <a:latin typeface="Times New Roman" panose="02020603050405020304" pitchFamily="18" charset="0"/>
                <a:cs typeface="Times New Roman" panose="02020603050405020304" pitchFamily="18" charset="0"/>
              </a:rPr>
              <a:t>Economic Development</a:t>
            </a:r>
          </a:p>
        </p:txBody>
      </p:sp>
    </p:spTree>
    <p:extLst>
      <p:ext uri="{BB962C8B-B14F-4D97-AF65-F5344CB8AC3E}">
        <p14:creationId xmlns:p14="http://schemas.microsoft.com/office/powerpoint/2010/main" val="3327729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4784"/>
            <a:ext cx="9601196" cy="2937510"/>
          </a:xfrm>
        </p:spPr>
        <p:txBody>
          <a:bodyPr>
            <a:normAutofit/>
          </a:bodyPr>
          <a:lstStyle/>
          <a:p>
            <a:r>
              <a:rPr lang="en-US" b="1" dirty="0"/>
              <a:t>Act 2020-72 (HB66)</a:t>
            </a:r>
            <a:br>
              <a:rPr lang="en-US" b="1" dirty="0"/>
            </a:br>
            <a:r>
              <a:rPr lang="en-US" b="1" dirty="0"/>
              <a:t>Economic Development</a:t>
            </a: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353961" y="2487561"/>
            <a:ext cx="10984599" cy="3925271"/>
          </a:xfrm>
        </p:spPr>
        <p:txBody>
          <a:bodyPr>
            <a:normAutofit fontScale="25000" lnSpcReduction="20000"/>
          </a:bodyPr>
          <a:lstStyle/>
          <a:p>
            <a:pPr marL="692150" indent="-342900">
              <a:buFont typeface="Arial" panose="020B0604020202020204" pitchFamily="34" charset="0"/>
              <a:buChar char="•"/>
            </a:pPr>
            <a:r>
              <a:rPr lang="en-US" sz="9600" dirty="0">
                <a:latin typeface="Times New Roman" panose="02020603050405020304" pitchFamily="18" charset="0"/>
                <a:cs typeface="Times New Roman" panose="02020603050405020304" pitchFamily="18" charset="0"/>
              </a:rPr>
              <a:t>Act 2020-72 concerning economic development authorizes the creation of local redevelopment authorities by municipalities and counties for the purpose of revitalization and redevelopment of land contiguous to Active United States military installations throughout the State of Alabama. </a:t>
            </a:r>
          </a:p>
          <a:p>
            <a:pPr marL="692150" indent="-342900">
              <a:buFont typeface="Arial" panose="020B0604020202020204" pitchFamily="34" charset="0"/>
              <a:buChar char="•"/>
            </a:pPr>
            <a:r>
              <a:rPr lang="en-US" sz="9600" dirty="0">
                <a:latin typeface="Times New Roman" panose="02020603050405020304" pitchFamily="18" charset="0"/>
                <a:cs typeface="Times New Roman" panose="02020603050405020304" pitchFamily="18" charset="0"/>
              </a:rPr>
              <a:t>The Act exempts such local redevelopment authorities, a co-op of which a member, private users and related parties from any taxation in the state, city or county, as well as any fees charged by probate judges for 20 years.</a:t>
            </a:r>
          </a:p>
          <a:p>
            <a:pPr marL="692150" indent="-342900">
              <a:buFont typeface="Arial" panose="020B0604020202020204" pitchFamily="34" charset="0"/>
              <a:buChar char="•"/>
            </a:pPr>
            <a:r>
              <a:rPr lang="en-US" sz="9600" dirty="0">
                <a:latin typeface="Times New Roman" panose="02020603050405020304" pitchFamily="18" charset="0"/>
                <a:cs typeface="Times New Roman" panose="02020603050405020304" pitchFamily="18" charset="0"/>
              </a:rPr>
              <a:t>Empowers authority to issue bonds for purposes of the authority to be repaid from any revenues and receipts generated by the authority and from payments in lieu of taxes. </a:t>
            </a:r>
          </a:p>
          <a:p>
            <a:pPr marL="692150" indent="-342900">
              <a:buFont typeface="Arial" panose="020B0604020202020204" pitchFamily="34" charset="0"/>
              <a:buChar char="•"/>
            </a:pPr>
            <a:r>
              <a:rPr lang="en-US" sz="9600" dirty="0">
                <a:latin typeface="Times New Roman" panose="02020603050405020304" pitchFamily="18" charset="0"/>
                <a:cs typeface="Times New Roman" panose="02020603050405020304" pitchFamily="18" charset="0"/>
              </a:rPr>
              <a:t>Act is effective beginning 03-31-2020.</a:t>
            </a:r>
          </a:p>
          <a:p>
            <a:pPr marL="349250" indent="0">
              <a:buNone/>
            </a:pPr>
            <a:br>
              <a:rPr lang="en-US" sz="10800" dirty="0">
                <a:latin typeface="Times New Roman" panose="02020603050405020304" pitchFamily="18" charset="0"/>
                <a:cs typeface="Times New Roman" panose="02020603050405020304" pitchFamily="18" charset="0"/>
              </a:rPr>
            </a:br>
            <a:endParaRPr lang="en-US" sz="10800" dirty="0">
              <a:latin typeface="Times New Roman" panose="02020603050405020304" pitchFamily="18" charset="0"/>
              <a:cs typeface="Times New Roman" panose="02020603050405020304" pitchFamily="18" charset="0"/>
            </a:endParaRPr>
          </a:p>
          <a:p>
            <a:pPr marL="692150" indent="-3429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685800" indent="0">
              <a:buNone/>
            </a:pPr>
            <a:r>
              <a:rPr lang="en-US" sz="4500" dirty="0">
                <a:latin typeface="Times New Roman" panose="02020603050405020304" pitchFamily="18" charset="0"/>
                <a:cs typeface="Times New Roman" panose="02020603050405020304" pitchFamily="18" charset="0"/>
              </a:rPr>
              <a:t> </a:t>
            </a:r>
          </a:p>
          <a:p>
            <a:pPr marL="69215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69215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69215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925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3592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F775B6-5BF0-4678-8D80-C6EA4E4353A1}"/>
              </a:ext>
            </a:extLst>
          </p:cNvPr>
          <p:cNvSpPr/>
          <p:nvPr/>
        </p:nvSpPr>
        <p:spPr>
          <a:xfrm>
            <a:off x="788670" y="1303020"/>
            <a:ext cx="10698480" cy="5016758"/>
          </a:xfrm>
          <a:prstGeom prst="rect">
            <a:avLst/>
          </a:prstGeom>
        </p:spPr>
        <p:txBody>
          <a:bodyPr wrap="square">
            <a:spAutoFit/>
          </a:bodyPr>
          <a:lstStyle/>
          <a:p>
            <a:pPr algn="ctr"/>
            <a:r>
              <a:rPr lang="en-US" sz="40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For more information on Income Tax Credits, Abatements, and other Incentives available please visit the Office of Economic Development located on the Department’s website at </a:t>
            </a:r>
          </a:p>
          <a:p>
            <a:pPr algn="ctr"/>
            <a:r>
              <a:rPr lang="en-US" sz="4000" b="1" dirty="0">
                <a:hlinkClick r:id="rId3"/>
              </a:rPr>
              <a:t>https://revenue.alabama.gov/tax-incentives/</a:t>
            </a:r>
            <a:endParaRPr lang="en-US" sz="4000" b="1" dirty="0"/>
          </a:p>
          <a:p>
            <a:pPr algn="ctr"/>
            <a:endParaRPr lang="en-US" sz="4000" b="1" dirty="0"/>
          </a:p>
          <a:p>
            <a:pPr algn="ctr"/>
            <a:endParaRPr lang="en-US" sz="4000" b="1" dirty="0"/>
          </a:p>
          <a:p>
            <a:pPr algn="ctr"/>
            <a:endParaRPr lang="en-US" sz="4000" b="1" dirty="0"/>
          </a:p>
        </p:txBody>
      </p:sp>
    </p:spTree>
    <p:extLst>
      <p:ext uri="{BB962C8B-B14F-4D97-AF65-F5344CB8AC3E}">
        <p14:creationId xmlns:p14="http://schemas.microsoft.com/office/powerpoint/2010/main" val="3776107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F775B6-5BF0-4678-8D80-C6EA4E4353A1}"/>
              </a:ext>
            </a:extLst>
          </p:cNvPr>
          <p:cNvSpPr/>
          <p:nvPr/>
        </p:nvSpPr>
        <p:spPr>
          <a:xfrm>
            <a:off x="925830" y="1691640"/>
            <a:ext cx="10229850" cy="2308324"/>
          </a:xfrm>
          <a:prstGeom prst="rect">
            <a:avLst/>
          </a:prstGeom>
        </p:spPr>
        <p:txBody>
          <a:bodyPr wrap="square">
            <a:spAutoFit/>
          </a:bodyPr>
          <a:lstStyle/>
          <a:p>
            <a:pPr algn="ctr"/>
            <a:r>
              <a:rPr lang="en-US" sz="72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Prior Year Credits and Incentives</a:t>
            </a:r>
            <a:endParaRPr lang="en-US" sz="7200" dirty="0"/>
          </a:p>
        </p:txBody>
      </p:sp>
    </p:spTree>
    <p:extLst>
      <p:ext uri="{BB962C8B-B14F-4D97-AF65-F5344CB8AC3E}">
        <p14:creationId xmlns:p14="http://schemas.microsoft.com/office/powerpoint/2010/main" val="684143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068404"/>
            <a:ext cx="9601196" cy="1217595"/>
          </a:xfrm>
        </p:spPr>
        <p:txBody>
          <a:bodyPr>
            <a:normAutofit fontScale="90000"/>
          </a:bodyPr>
          <a:lstStyle/>
          <a:p>
            <a:r>
              <a:rPr lang="en-US" b="1" dirty="0">
                <a:latin typeface="Times New Roman" panose="02020603050405020304" pitchFamily="18" charset="0"/>
                <a:cs typeface="Times New Roman" panose="02020603050405020304" pitchFamily="18" charset="0"/>
              </a:rPr>
              <a:t>Prior Year Credits Affecting </a:t>
            </a:r>
            <a:r>
              <a:rPr lang="en-US" b="1" u="sng" dirty="0">
                <a:latin typeface="Times New Roman" panose="02020603050405020304" pitchFamily="18" charset="0"/>
                <a:cs typeface="Times New Roman" panose="02020603050405020304" pitchFamily="18" charset="0"/>
              </a:rPr>
              <a:t>2020</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Returns</a:t>
            </a:r>
          </a:p>
        </p:txBody>
      </p:sp>
      <p:sp>
        <p:nvSpPr>
          <p:cNvPr id="3" name="Content Placeholder 2"/>
          <p:cNvSpPr>
            <a:spLocks noGrp="1"/>
          </p:cNvSpPr>
          <p:nvPr>
            <p:ph idx="1"/>
          </p:nvPr>
        </p:nvSpPr>
        <p:spPr>
          <a:xfrm>
            <a:off x="707923" y="2576052"/>
            <a:ext cx="11247857" cy="3584718"/>
          </a:xfrm>
        </p:spPr>
        <p:txBody>
          <a:bodyPr>
            <a:normAutofit fontScale="25000" lnSpcReduction="20000"/>
          </a:bodyPr>
          <a:lstStyle/>
          <a:p>
            <a:r>
              <a:rPr lang="en-US" sz="9600" dirty="0">
                <a:latin typeface="Times New Roman" panose="02020603050405020304" pitchFamily="18" charset="0"/>
                <a:cs typeface="Times New Roman" panose="02020603050405020304" pitchFamily="18" charset="0"/>
              </a:rPr>
              <a:t>Act 1987-573 Alabama Enterprise Zone Act (41-23-20) </a:t>
            </a:r>
          </a:p>
          <a:p>
            <a:r>
              <a:rPr lang="en-US" sz="9600" dirty="0">
                <a:latin typeface="Times New Roman" panose="02020603050405020304" pitchFamily="18" charset="0"/>
                <a:cs typeface="Times New Roman" panose="02020603050405020304" pitchFamily="18" charset="0"/>
              </a:rPr>
              <a:t>Act 1993-313 Rural Physician Credit (40-18-130) </a:t>
            </a:r>
          </a:p>
          <a:p>
            <a:r>
              <a:rPr lang="en-US" sz="9600" dirty="0">
                <a:latin typeface="Times New Roman" panose="02020603050405020304" pitchFamily="18" charset="0"/>
                <a:cs typeface="Times New Roman" panose="02020603050405020304" pitchFamily="18" charset="0"/>
              </a:rPr>
              <a:t>Act 1993-907 Basic Skills Education Credit (40-18-136) </a:t>
            </a:r>
          </a:p>
          <a:p>
            <a:r>
              <a:rPr lang="en-US" sz="9600" dirty="0">
                <a:latin typeface="Times New Roman" panose="02020603050405020304" pitchFamily="18" charset="0"/>
                <a:cs typeface="Times New Roman" panose="02020603050405020304" pitchFamily="18" charset="0"/>
              </a:rPr>
              <a:t>Act 1995-239 Coal Credit (40-18-220) </a:t>
            </a:r>
          </a:p>
          <a:p>
            <a:r>
              <a:rPr lang="en-US" sz="9600" dirty="0">
                <a:latin typeface="Times New Roman" panose="02020603050405020304" pitchFamily="18" charset="0"/>
                <a:cs typeface="Times New Roman" panose="02020603050405020304" pitchFamily="18" charset="0"/>
              </a:rPr>
              <a:t>Act 2011-551 Full Employment Act of 2011 (40-18-290)</a:t>
            </a:r>
          </a:p>
          <a:p>
            <a:r>
              <a:rPr lang="en-US" sz="9600" dirty="0">
                <a:latin typeface="Times New Roman" panose="02020603050405020304" pitchFamily="18" charset="0"/>
                <a:cs typeface="Times New Roman" panose="02020603050405020304" pitchFamily="18" charset="0"/>
              </a:rPr>
              <a:t>Act 2011-689 Neighborhood Infrastructure Incentive Plan Credit (11-71-3)</a:t>
            </a:r>
          </a:p>
          <a:p>
            <a:r>
              <a:rPr lang="en-US" sz="9600" dirty="0">
                <a:latin typeface="Times New Roman" panose="02020603050405020304" pitchFamily="18" charset="0"/>
                <a:cs typeface="Times New Roman" panose="02020603050405020304" pitchFamily="18" charset="0"/>
              </a:rPr>
              <a:t>Act 2012-168 Veterans Employment Act (Heroes for Hire Tax Credit) (40-18-320)</a:t>
            </a:r>
          </a:p>
          <a:p>
            <a:r>
              <a:rPr lang="en-US" sz="9600" dirty="0">
                <a:latin typeface="Times New Roman" panose="02020603050405020304" pitchFamily="18" charset="0"/>
                <a:cs typeface="Times New Roman" panose="02020603050405020304" pitchFamily="18" charset="0"/>
              </a:rPr>
              <a:t>Act 2012-391 Irrigation /Reservoir System Tax Credit (40-18-340)</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1358167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068404"/>
            <a:ext cx="9601196" cy="1217595"/>
          </a:xfrm>
        </p:spPr>
        <p:txBody>
          <a:bodyPr>
            <a:normAutofit fontScale="90000"/>
          </a:bodyPr>
          <a:lstStyle/>
          <a:p>
            <a:r>
              <a:rPr lang="en-US" b="1" dirty="0">
                <a:latin typeface="Times New Roman" panose="02020603050405020304" pitchFamily="18" charset="0"/>
                <a:cs typeface="Times New Roman" panose="02020603050405020304" pitchFamily="18" charset="0"/>
              </a:rPr>
              <a:t>Prior Year Credits Affecting </a:t>
            </a:r>
            <a:r>
              <a:rPr lang="en-US" b="1" u="sng" dirty="0">
                <a:latin typeface="Times New Roman" panose="02020603050405020304" pitchFamily="18" charset="0"/>
                <a:cs typeface="Times New Roman" panose="02020603050405020304" pitchFamily="18" charset="0"/>
              </a:rPr>
              <a:t>2020</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Returns</a:t>
            </a:r>
          </a:p>
        </p:txBody>
      </p:sp>
      <p:sp>
        <p:nvSpPr>
          <p:cNvPr id="3" name="Content Placeholder 2"/>
          <p:cNvSpPr>
            <a:spLocks noGrp="1"/>
          </p:cNvSpPr>
          <p:nvPr>
            <p:ph idx="1"/>
          </p:nvPr>
        </p:nvSpPr>
        <p:spPr>
          <a:xfrm>
            <a:off x="720090" y="2556932"/>
            <a:ext cx="11087099" cy="3992458"/>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Act 2013-64 School Transfer Credit – AAA Credit and SGO Donation Credit – Scholarship Granting Organization (16-6D-1)</a:t>
            </a:r>
          </a:p>
          <a:p>
            <a:r>
              <a:rPr lang="en-US" dirty="0">
                <a:latin typeface="Times New Roman" panose="02020603050405020304" pitchFamily="18" charset="0"/>
                <a:cs typeface="Times New Roman" panose="02020603050405020304" pitchFamily="18" charset="0"/>
              </a:rPr>
              <a:t>Act 2013-241 Historic Rehabilitation Tax Credit </a:t>
            </a:r>
            <a:r>
              <a:rPr lang="fr-FR" dirty="0">
                <a:latin typeface="Times New Roman" panose="02020603050405020304" pitchFamily="18" charset="0"/>
                <a:cs typeface="Times New Roman" panose="02020603050405020304" pitchFamily="18" charset="0"/>
              </a:rPr>
              <a:t>(40-9F-4)</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Act 2014-147 Career Technical Dual Enrollment Credit (there have been zero donations for 2020) (16-60-350)</a:t>
            </a:r>
          </a:p>
          <a:p>
            <a:r>
              <a:rPr lang="en-US" dirty="0">
                <a:latin typeface="Times New Roman" panose="02020603050405020304" pitchFamily="18" charset="0"/>
                <a:cs typeface="Times New Roman" panose="02020603050405020304" pitchFamily="18" charset="0"/>
              </a:rPr>
              <a:t>Act 2014-413 Alabama Adoption Credit (Refundable on Schedule OC) (40-18-360)</a:t>
            </a:r>
          </a:p>
          <a:p>
            <a:r>
              <a:rPr lang="en-US" dirty="0">
                <a:latin typeface="Times New Roman" panose="02020603050405020304" pitchFamily="18" charset="0"/>
                <a:cs typeface="Times New Roman" panose="02020603050405020304" pitchFamily="18" charset="0"/>
              </a:rPr>
              <a:t>Act 2015-27 Alabama Jobs Act Investment Credit (40-18-376)</a:t>
            </a:r>
          </a:p>
          <a:p>
            <a:r>
              <a:rPr lang="en-US" dirty="0">
                <a:latin typeface="Times New Roman" panose="02020603050405020304" pitchFamily="18" charset="0"/>
                <a:cs typeface="Times New Roman" panose="02020603050405020304" pitchFamily="18" charset="0"/>
              </a:rPr>
              <a:t>Act 2016-102 Alabama Renewal Act Port Credit (40-18-400)</a:t>
            </a:r>
          </a:p>
          <a:p>
            <a:r>
              <a:rPr lang="en-US" dirty="0">
                <a:latin typeface="Times New Roman" panose="02020603050405020304" pitchFamily="18" charset="0"/>
                <a:cs typeface="Times New Roman" panose="02020603050405020304" pitchFamily="18" charset="0"/>
              </a:rPr>
              <a:t>Act 2016-102 Growing Alabama Credit (Contributions to an Economic Development Organization) (40-18-410)</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195212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068404"/>
            <a:ext cx="9601196" cy="1217595"/>
          </a:xfrm>
        </p:spPr>
        <p:txBody>
          <a:bodyPr>
            <a:normAutofit fontScale="90000"/>
          </a:bodyPr>
          <a:lstStyle/>
          <a:p>
            <a:r>
              <a:rPr lang="en-US" b="1" dirty="0">
                <a:latin typeface="Times New Roman" panose="02020603050405020304" pitchFamily="18" charset="0"/>
                <a:cs typeface="Times New Roman" panose="02020603050405020304" pitchFamily="18" charset="0"/>
              </a:rPr>
              <a:t>Prior Year Credits Affecting </a:t>
            </a:r>
            <a:r>
              <a:rPr lang="en-US" b="1" u="sng" dirty="0">
                <a:latin typeface="Times New Roman" panose="02020603050405020304" pitchFamily="18" charset="0"/>
                <a:cs typeface="Times New Roman" panose="02020603050405020304" pitchFamily="18" charset="0"/>
              </a:rPr>
              <a:t>2020</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Returns</a:t>
            </a:r>
          </a:p>
        </p:txBody>
      </p:sp>
      <p:sp>
        <p:nvSpPr>
          <p:cNvPr id="3" name="Content Placeholder 2"/>
          <p:cNvSpPr>
            <a:spLocks noGrp="1"/>
          </p:cNvSpPr>
          <p:nvPr>
            <p:ph idx="1"/>
          </p:nvPr>
        </p:nvSpPr>
        <p:spPr>
          <a:xfrm>
            <a:off x="720090" y="2556932"/>
            <a:ext cx="11087099" cy="3992458"/>
          </a:xfrm>
        </p:spPr>
        <p:txBody>
          <a:bodyPr>
            <a:normAutofit/>
          </a:bodyPr>
          <a:lstStyle/>
          <a:p>
            <a:r>
              <a:rPr lang="en-US" dirty="0">
                <a:latin typeface="Times New Roman" panose="02020603050405020304" pitchFamily="18" charset="0"/>
                <a:cs typeface="Times New Roman" panose="02020603050405020304" pitchFamily="18" charset="0"/>
              </a:rPr>
              <a:t>Act 2016-188 Small Business and Agribusiness Jobs Credit (40-18-390)</a:t>
            </a:r>
          </a:p>
          <a:p>
            <a:r>
              <a:rPr lang="en-US" dirty="0">
                <a:latin typeface="Times New Roman" panose="02020603050405020304" pitchFamily="18" charset="0"/>
                <a:cs typeface="Times New Roman" panose="02020603050405020304" pitchFamily="18" charset="0"/>
              </a:rPr>
              <a:t>Act 2016-314 Apprenticeship Tax Credit (40-18-240)</a:t>
            </a:r>
          </a:p>
          <a:p>
            <a:r>
              <a:rPr lang="en-US" dirty="0">
                <a:latin typeface="Times New Roman" panose="02020603050405020304" pitchFamily="18" charset="0"/>
                <a:cs typeface="Times New Roman" panose="02020603050405020304" pitchFamily="18" charset="0"/>
              </a:rPr>
              <a:t>Act 2018-465 Credit for taxes paid to other states and foreign income credit             (40-18-21) </a:t>
            </a:r>
          </a:p>
          <a:p>
            <a:r>
              <a:rPr lang="en-US" dirty="0">
                <a:latin typeface="Times New Roman" panose="02020603050405020304" pitchFamily="18" charset="0"/>
                <a:cs typeface="Times New Roman" panose="02020603050405020304" pitchFamily="18" charset="0"/>
              </a:rPr>
              <a:t>Act 2019-459 Railroad Modernization Act of 2019 (37-11C-4)</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1707484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DB092-7C69-451D-95A6-A77D1A7EF1B7}"/>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 I.D. Theft Prevention</a:t>
            </a:r>
            <a:endParaRPr lang="en-US" dirty="0"/>
          </a:p>
        </p:txBody>
      </p:sp>
      <p:pic>
        <p:nvPicPr>
          <p:cNvPr id="4" name="Content Placeholder 3">
            <a:extLst>
              <a:ext uri="{FF2B5EF4-FFF2-40B4-BE49-F238E27FC236}">
                <a16:creationId xmlns:a16="http://schemas.microsoft.com/office/drawing/2014/main" id="{656FD749-44CC-4FD3-B569-9E3CFC92D5E1}"/>
              </a:ext>
            </a:extLst>
          </p:cNvPr>
          <p:cNvPicPr>
            <a:picLocks noGrp="1" noChangeAspect="1"/>
          </p:cNvPicPr>
          <p:nvPr>
            <p:ph idx="1"/>
          </p:nvPr>
        </p:nvPicPr>
        <p:blipFill>
          <a:blip r:embed="rId2"/>
          <a:stretch>
            <a:fillRect/>
          </a:stretch>
        </p:blipFill>
        <p:spPr>
          <a:xfrm>
            <a:off x="1390650" y="2820988"/>
            <a:ext cx="9410700" cy="2790825"/>
          </a:xfrm>
          <a:prstGeom prst="rect">
            <a:avLst/>
          </a:prstGeom>
        </p:spPr>
      </p:pic>
    </p:spTree>
    <p:extLst>
      <p:ext uri="{BB962C8B-B14F-4D97-AF65-F5344CB8AC3E}">
        <p14:creationId xmlns:p14="http://schemas.microsoft.com/office/powerpoint/2010/main" val="3767734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925830" y="960120"/>
            <a:ext cx="10515600" cy="1348105"/>
          </a:xfrm>
        </p:spPr>
        <p:txBody>
          <a:bodyPr>
            <a:normAutofit fontScale="90000"/>
          </a:bodyPr>
          <a:lstStyle/>
          <a:p>
            <a:pPr eaLnBrk="1" hangingPunct="1"/>
            <a:r>
              <a:rPr lang="en-US" altLang="en-US" sz="4800" dirty="0"/>
              <a:t>  </a:t>
            </a:r>
            <a:r>
              <a:rPr lang="en-US" altLang="en-US" sz="5300" b="1" dirty="0">
                <a:latin typeface="Times New Roman" panose="02020603050405020304" pitchFamily="18" charset="0"/>
                <a:cs typeface="Times New Roman" panose="02020603050405020304" pitchFamily="18" charset="0"/>
              </a:rPr>
              <a:t>Electronic Filing Information</a:t>
            </a:r>
            <a:br>
              <a:rPr lang="en-US" altLang="en-US" sz="5300" b="1" dirty="0">
                <a:latin typeface="Times New Roman" panose="02020603050405020304" pitchFamily="18" charset="0"/>
                <a:cs typeface="Times New Roman" panose="02020603050405020304" pitchFamily="18" charset="0"/>
              </a:rPr>
            </a:br>
            <a:endParaRPr lang="en-US" altLang="en-US" sz="5300" b="1" dirty="0">
              <a:latin typeface="Times New Roman" panose="02020603050405020304" pitchFamily="18" charset="0"/>
              <a:cs typeface="Times New Roman" panose="02020603050405020304" pitchFamily="18" charset="0"/>
            </a:endParaRPr>
          </a:p>
        </p:txBody>
      </p:sp>
      <p:pic>
        <p:nvPicPr>
          <p:cNvPr id="573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3267" y="2091867"/>
            <a:ext cx="593566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34994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4800" b="1" dirty="0">
                <a:latin typeface="Times New Roman" panose="02020603050405020304" pitchFamily="18" charset="0"/>
                <a:cs typeface="Times New Roman" panose="02020603050405020304" pitchFamily="18" charset="0"/>
              </a:rPr>
              <a:t>My Alabama Taxes</a:t>
            </a:r>
          </a:p>
        </p:txBody>
      </p:sp>
      <p:pic>
        <p:nvPicPr>
          <p:cNvPr id="15364"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95402" y="2492943"/>
            <a:ext cx="4178012" cy="3705726"/>
          </a:xfrm>
        </p:spPr>
      </p:pic>
      <p:sp>
        <p:nvSpPr>
          <p:cNvPr id="15363" name="Text Placeholder 2"/>
          <p:cNvSpPr>
            <a:spLocks noGrp="1"/>
          </p:cNvSpPr>
          <p:nvPr>
            <p:ph sz="half" idx="2"/>
          </p:nvPr>
        </p:nvSpPr>
        <p:spPr>
          <a:xfrm>
            <a:off x="5473414" y="2492944"/>
            <a:ext cx="5931186" cy="3705726"/>
          </a:xfrm>
        </p:spPr>
        <p:txBody>
          <a:bodyPr>
            <a:normAutofit fontScale="92500" lnSpcReduction="20000"/>
          </a:bodyPr>
          <a:lstStyle/>
          <a:p>
            <a:r>
              <a:rPr lang="en-US" altLang="en-US" sz="2500" dirty="0">
                <a:latin typeface="Times New Roman" panose="02020603050405020304" pitchFamily="18" charset="0"/>
                <a:cs typeface="Times New Roman" panose="02020603050405020304" pitchFamily="18" charset="0"/>
              </a:rPr>
              <a:t>ADOR continues to offer a FREE electronic filing option to individual Alabama taxpayers filing a state tax return.</a:t>
            </a:r>
          </a:p>
          <a:p>
            <a:r>
              <a:rPr lang="en-US" altLang="en-US" sz="2500" dirty="0">
                <a:latin typeface="Times New Roman" panose="02020603050405020304" pitchFamily="18" charset="0"/>
                <a:cs typeface="Times New Roman" panose="02020603050405020304" pitchFamily="18" charset="0"/>
              </a:rPr>
              <a:t>No income limitations or other qualifications must be met to take advantage of this free online filing system.</a:t>
            </a:r>
          </a:p>
          <a:p>
            <a:r>
              <a:rPr lang="en-US" altLang="en-US" sz="2500" dirty="0">
                <a:latin typeface="Times New Roman" panose="02020603050405020304" pitchFamily="18" charset="0"/>
                <a:cs typeface="Times New Roman" panose="02020603050405020304" pitchFamily="18" charset="0"/>
              </a:rPr>
              <a:t>Go to </a:t>
            </a:r>
            <a:r>
              <a:rPr lang="en-US" altLang="en-US" sz="2500" b="1" dirty="0">
                <a:latin typeface="Times New Roman" panose="02020603050405020304" pitchFamily="18" charset="0"/>
                <a:cs typeface="Times New Roman" panose="02020603050405020304" pitchFamily="18" charset="0"/>
                <a:hlinkClick r:id="rId4"/>
              </a:rPr>
              <a:t>www.myalabamataxes.alabama.gov</a:t>
            </a:r>
            <a:r>
              <a:rPr lang="en-US" altLang="en-US" sz="2500" b="1" dirty="0">
                <a:latin typeface="Times New Roman" panose="02020603050405020304" pitchFamily="18" charset="0"/>
                <a:cs typeface="Times New Roman" panose="02020603050405020304" pitchFamily="18" charset="0"/>
              </a:rPr>
              <a:t> </a:t>
            </a:r>
            <a:r>
              <a:rPr lang="en-US" altLang="en-US" sz="2500" dirty="0">
                <a:latin typeface="Times New Roman" panose="02020603050405020304" pitchFamily="18" charset="0"/>
                <a:cs typeface="Times New Roman" panose="02020603050405020304" pitchFamily="18" charset="0"/>
              </a:rPr>
              <a:t>to sign up and efile. </a:t>
            </a:r>
          </a:p>
          <a:p>
            <a:r>
              <a:rPr lang="en-US" altLang="en-US" sz="2500" dirty="0">
                <a:latin typeface="Times New Roman" panose="02020603050405020304" pitchFamily="18" charset="0"/>
                <a:cs typeface="Times New Roman" panose="02020603050405020304" pitchFamily="18" charset="0"/>
              </a:rPr>
              <a:t>No registration required for the new simplified short form 40EZ </a:t>
            </a:r>
          </a:p>
          <a:p>
            <a:endParaRPr lang="en-US" altLang="en-US" b="1" dirty="0">
              <a:cs typeface="Arial" panose="020B0604020202020204" pitchFamily="34" charset="0"/>
            </a:endParaRPr>
          </a:p>
        </p:txBody>
      </p:sp>
    </p:spTree>
    <p:extLst>
      <p:ext uri="{BB962C8B-B14F-4D97-AF65-F5344CB8AC3E}">
        <p14:creationId xmlns:p14="http://schemas.microsoft.com/office/powerpoint/2010/main" val="1051951171"/>
      </p:ext>
    </p:extLst>
  </p:cSld>
  <p:clrMapOvr>
    <a:masterClrMapping/>
  </p:clrMapOvr>
  <p:transition spd="slow" advTm="15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normAutofit fontScale="90000"/>
          </a:bodyPr>
          <a:lstStyle/>
          <a:p>
            <a:pPr eaLnBrk="1" hangingPunct="1"/>
            <a:r>
              <a:rPr lang="en-US" altLang="en-US" sz="4800" b="1" dirty="0">
                <a:solidFill>
                  <a:schemeClr val="tx1"/>
                </a:solidFill>
                <a:latin typeface="Times New Roman" panose="02020603050405020304" pitchFamily="18" charset="0"/>
                <a:cs typeface="Times New Roman" panose="02020603050405020304" pitchFamily="18" charset="0"/>
              </a:rPr>
              <a:t>Electronically Filed Returns</a:t>
            </a:r>
            <a:br>
              <a:rPr lang="en-US" altLang="en-US" sz="4800" b="1" dirty="0">
                <a:solidFill>
                  <a:schemeClr val="tx1"/>
                </a:solidFill>
                <a:latin typeface="Times New Roman" panose="02020603050405020304" pitchFamily="18" charset="0"/>
                <a:cs typeface="Times New Roman" panose="02020603050405020304" pitchFamily="18" charset="0"/>
              </a:rPr>
            </a:br>
            <a:r>
              <a:rPr lang="en-US" altLang="en-US" sz="3200" b="1" dirty="0">
                <a:solidFill>
                  <a:schemeClr val="tx1"/>
                </a:solidFill>
              </a:rPr>
              <a:t>  </a:t>
            </a:r>
            <a:endParaRPr lang="en-US" altLang="en-US" sz="3200" b="1" dirty="0">
              <a:solidFill>
                <a:srgbClr val="FF0000"/>
              </a:solidFill>
            </a:endParaRPr>
          </a:p>
        </p:txBody>
      </p:sp>
      <p:pic>
        <p:nvPicPr>
          <p:cNvPr id="94212"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98575" y="2883773"/>
            <a:ext cx="4718050" cy="2663667"/>
          </a:xfrm>
        </p:spPr>
      </p:pic>
      <p:sp>
        <p:nvSpPr>
          <p:cNvPr id="19459" name="Text Placeholder 2"/>
          <p:cNvSpPr>
            <a:spLocks noGrp="1"/>
          </p:cNvSpPr>
          <p:nvPr>
            <p:ph sz="half" idx="2"/>
          </p:nvPr>
        </p:nvSpPr>
        <p:spPr>
          <a:xfrm>
            <a:off x="6181344" y="2883772"/>
            <a:ext cx="4718304" cy="2986675"/>
          </a:xfrm>
        </p:spPr>
        <p:txBody>
          <a:bodyPr>
            <a:normAutofit fontScale="92500"/>
          </a:bodyPr>
          <a:lstStyle/>
          <a:p>
            <a:pPr marL="0" indent="0" algn="ctr">
              <a:spcBef>
                <a:spcPts val="580"/>
              </a:spcBef>
              <a:spcAft>
                <a:spcPts val="0"/>
              </a:spcAft>
              <a:buNone/>
              <a:defRPr/>
            </a:pPr>
            <a:r>
              <a:rPr lang="en-US" b="1" dirty="0">
                <a:latin typeface="Times New Roman" panose="02020603050405020304" pitchFamily="18" charset="0"/>
                <a:cs typeface="Times New Roman" panose="02020603050405020304" pitchFamily="18" charset="0"/>
              </a:rPr>
              <a:t>2019 Individual Income Tax Returns:</a:t>
            </a:r>
          </a:p>
          <a:p>
            <a:pPr marL="0" indent="0" algn="ctr">
              <a:spcBef>
                <a:spcPts val="580"/>
              </a:spcBef>
              <a:spcAft>
                <a:spcPts val="0"/>
              </a:spcAft>
              <a:buNone/>
              <a:defRPr/>
            </a:pPr>
            <a:r>
              <a:rPr lang="en-US" b="1" dirty="0">
                <a:latin typeface="Times New Roman" panose="02020603050405020304" pitchFamily="18" charset="0"/>
                <a:cs typeface="Times New Roman" panose="02020603050405020304" pitchFamily="18" charset="0"/>
              </a:rPr>
              <a:t>As of  November 17, 2020</a:t>
            </a:r>
            <a:endParaRPr lang="en-US" b="1" dirty="0">
              <a:highlight>
                <a:srgbClr val="FFFF00"/>
              </a:highlight>
              <a:latin typeface="Times New Roman" panose="02020603050405020304" pitchFamily="18" charset="0"/>
              <a:cs typeface="Times New Roman" panose="02020603050405020304" pitchFamily="18" charset="0"/>
            </a:endParaRPr>
          </a:p>
          <a:p>
            <a:pPr marL="303213" lvl="1" indent="0">
              <a:spcBef>
                <a:spcPts val="370"/>
              </a:spcBef>
              <a:spcAft>
                <a:spcPts val="0"/>
              </a:spcAft>
              <a:buNone/>
              <a:defRPr/>
            </a:pPr>
            <a:endParaRPr lang="en-US" dirty="0">
              <a:solidFill>
                <a:srgbClr val="FF0000"/>
              </a:solidFill>
              <a:latin typeface="Times New Roman" panose="02020603050405020304" pitchFamily="18" charset="0"/>
              <a:cs typeface="Times New Roman" panose="02020603050405020304" pitchFamily="18" charset="0"/>
            </a:endParaRPr>
          </a:p>
          <a:p>
            <a:pPr marL="646113" lvl="1" indent="-342900">
              <a:spcBef>
                <a:spcPts val="370"/>
              </a:spcBef>
              <a:spcAft>
                <a:spcPts val="0"/>
              </a:spcAft>
              <a:buFont typeface="Wingdings" panose="05000000000000000000" pitchFamily="2" charset="2"/>
              <a:buChar char="Ø"/>
              <a:defRPr/>
            </a:pPr>
            <a:r>
              <a:rPr lang="en-US" dirty="0">
                <a:solidFill>
                  <a:schemeClr val="tx1"/>
                </a:solidFill>
                <a:latin typeface="Times New Roman" panose="02020603050405020304" pitchFamily="18" charset="0"/>
                <a:cs typeface="Times New Roman" panose="02020603050405020304" pitchFamily="18" charset="0"/>
              </a:rPr>
              <a:t>1,835,734 returns have been filed electronically</a:t>
            </a:r>
          </a:p>
          <a:p>
            <a:pPr marL="303213" lvl="1" indent="0">
              <a:spcBef>
                <a:spcPts val="370"/>
              </a:spcBef>
              <a:spcAft>
                <a:spcPts val="0"/>
              </a:spcAft>
              <a:buNone/>
              <a:defRPr/>
            </a:pPr>
            <a:endParaRPr lang="en-US" dirty="0">
              <a:solidFill>
                <a:schemeClr val="tx1"/>
              </a:solidFill>
              <a:latin typeface="Times New Roman" panose="02020603050405020304" pitchFamily="18" charset="0"/>
              <a:cs typeface="Times New Roman" panose="02020603050405020304" pitchFamily="18" charset="0"/>
            </a:endParaRPr>
          </a:p>
          <a:p>
            <a:pPr marL="605790" lvl="1" indent="-342900">
              <a:spcBef>
                <a:spcPts val="370"/>
              </a:spcBef>
              <a:spcAft>
                <a:spcPts val="0"/>
              </a:spcAft>
              <a:buFont typeface="Wingdings" panose="05000000000000000000" pitchFamily="2" charset="2"/>
              <a:buChar char="Ø"/>
              <a:defRPr/>
            </a:pPr>
            <a:r>
              <a:rPr lang="en-US" dirty="0">
                <a:solidFill>
                  <a:schemeClr val="tx1"/>
                </a:solidFill>
                <a:latin typeface="Times New Roman" panose="02020603050405020304" pitchFamily="18" charset="0"/>
                <a:cs typeface="Times New Roman" panose="02020603050405020304" pitchFamily="18" charset="0"/>
              </a:rPr>
              <a:t>61% of returns filed have been refund returns</a:t>
            </a:r>
          </a:p>
          <a:p>
            <a:pPr marL="274320" indent="-274320">
              <a:spcBef>
                <a:spcPts val="580"/>
              </a:spcBef>
              <a:spcAft>
                <a:spcPts val="0"/>
              </a:spcAft>
              <a:buFont typeface="Wingdings 2"/>
              <a:buChar char=""/>
              <a:defRPr/>
            </a:pPr>
            <a:endParaRPr lang="en-US" dirty="0"/>
          </a:p>
        </p:txBody>
      </p:sp>
    </p:spTree>
    <p:extLst>
      <p:ext uri="{BB962C8B-B14F-4D97-AF65-F5344CB8AC3E}">
        <p14:creationId xmlns:p14="http://schemas.microsoft.com/office/powerpoint/2010/main" val="780148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2209800" y="380999"/>
            <a:ext cx="7772400" cy="2316933"/>
          </a:xfrm>
        </p:spPr>
        <p:txBody>
          <a:bodyPr>
            <a:normAutofit/>
          </a:bodyPr>
          <a:lstStyle/>
          <a:p>
            <a:r>
              <a:rPr lang="en-US" altLang="en-US" sz="4000" b="1" dirty="0">
                <a:solidFill>
                  <a:schemeClr val="tx1"/>
                </a:solidFill>
                <a:latin typeface="Times New Roman" panose="02020603050405020304" pitchFamily="18" charset="0"/>
                <a:cs typeface="Times New Roman" panose="02020603050405020304" pitchFamily="18" charset="0"/>
              </a:rPr>
              <a:t>Modernized Electronic Filing (MeF) Contacts</a:t>
            </a:r>
          </a:p>
        </p:txBody>
      </p:sp>
      <p:sp>
        <p:nvSpPr>
          <p:cNvPr id="82947" name="Content Placeholder 2"/>
          <p:cNvSpPr>
            <a:spLocks noGrp="1"/>
          </p:cNvSpPr>
          <p:nvPr>
            <p:ph idx="1"/>
          </p:nvPr>
        </p:nvSpPr>
        <p:spPr>
          <a:xfrm>
            <a:off x="1676653" y="2480648"/>
            <a:ext cx="8948596" cy="4040109"/>
          </a:xfrm>
        </p:spPr>
        <p:txBody>
          <a:bodyPr>
            <a:normAutofit fontScale="92500" lnSpcReduction="20000"/>
          </a:bodyPr>
          <a:lstStyle/>
          <a:p>
            <a:pPr marL="0" indent="0" algn="ctr">
              <a:buNone/>
            </a:pPr>
            <a:r>
              <a:rPr lang="en-US" altLang="en-US" sz="1800" b="1" dirty="0">
                <a:latin typeface="Times New Roman" panose="02020603050405020304" pitchFamily="18" charset="0"/>
                <a:cs typeface="Times New Roman" panose="02020603050405020304" pitchFamily="18" charset="0"/>
              </a:rPr>
              <a:t>Tavares Mathews – Individual MeF  (40 and 40NR)</a:t>
            </a:r>
            <a:br>
              <a:rPr lang="en-US" altLang="en-US" sz="1800" b="1" dirty="0">
                <a:latin typeface="Times New Roman" panose="02020603050405020304" pitchFamily="18" charset="0"/>
                <a:cs typeface="Times New Roman" panose="02020603050405020304" pitchFamily="18" charset="0"/>
              </a:rPr>
            </a:br>
            <a:r>
              <a:rPr lang="en-US" altLang="en-US" sz="1800" b="1" dirty="0">
                <a:latin typeface="Times New Roman" panose="02020603050405020304" pitchFamily="18" charset="0"/>
                <a:cs typeface="Times New Roman" panose="02020603050405020304" pitchFamily="18" charset="0"/>
                <a:hlinkClick r:id="rId3"/>
              </a:rPr>
              <a:t>tavares.mathews@revenue.alabama.go</a:t>
            </a:r>
            <a:endParaRPr lang="en-US" altLang="en-US" sz="1800" b="1" dirty="0">
              <a:latin typeface="Times New Roman" panose="02020603050405020304" pitchFamily="18" charset="0"/>
              <a:cs typeface="Times New Roman" panose="02020603050405020304" pitchFamily="18" charset="0"/>
            </a:endParaRPr>
          </a:p>
          <a:p>
            <a:pPr marL="0" indent="0" algn="ctr">
              <a:buNone/>
            </a:pPr>
            <a:r>
              <a:rPr lang="en-US" altLang="en-US" sz="1800" b="1" dirty="0">
                <a:latin typeface="Times New Roman" panose="02020603050405020304" pitchFamily="18" charset="0"/>
                <a:cs typeface="Times New Roman" panose="02020603050405020304" pitchFamily="18" charset="0"/>
              </a:rPr>
              <a:t>334-353-9497</a:t>
            </a:r>
          </a:p>
          <a:p>
            <a:pPr marL="0" indent="0" algn="ctr">
              <a:buNone/>
            </a:pPr>
            <a:br>
              <a:rPr lang="en-US" altLang="en-US" sz="1800" b="1" dirty="0">
                <a:latin typeface="Times New Roman" panose="02020603050405020304" pitchFamily="18" charset="0"/>
                <a:cs typeface="Times New Roman" panose="02020603050405020304" pitchFamily="18" charset="0"/>
              </a:rPr>
            </a:br>
            <a:r>
              <a:rPr lang="en-US" altLang="en-US" sz="1800" b="1" dirty="0">
                <a:solidFill>
                  <a:schemeClr val="tx1"/>
                </a:solidFill>
                <a:latin typeface="Times New Roman" panose="02020603050405020304" pitchFamily="18" charset="0"/>
                <a:cs typeface="Times New Roman" panose="02020603050405020304" pitchFamily="18" charset="0"/>
              </a:rPr>
              <a:t>Demetria</a:t>
            </a:r>
            <a:r>
              <a:rPr lang="en-US" altLang="en-US" sz="1800" b="1" dirty="0">
                <a:latin typeface="Times New Roman" panose="02020603050405020304" pitchFamily="18" charset="0"/>
                <a:cs typeface="Times New Roman" panose="02020603050405020304" pitchFamily="18" charset="0"/>
              </a:rPr>
              <a:t> Gordon – Business </a:t>
            </a:r>
            <a:r>
              <a:rPr lang="en-US" altLang="en-US" sz="1800" b="1" dirty="0" err="1">
                <a:latin typeface="Times New Roman" panose="02020603050405020304" pitchFamily="18" charset="0"/>
                <a:cs typeface="Times New Roman" panose="02020603050405020304" pitchFamily="18" charset="0"/>
              </a:rPr>
              <a:t>MeF</a:t>
            </a:r>
            <a:r>
              <a:rPr lang="en-US" altLang="en-US" sz="1800" b="1" dirty="0">
                <a:latin typeface="Times New Roman" panose="02020603050405020304" pitchFamily="18" charset="0"/>
                <a:cs typeface="Times New Roman" panose="02020603050405020304" pitchFamily="18" charset="0"/>
              </a:rPr>
              <a:t>  (20C, 20CC , CPT and PPT)</a:t>
            </a:r>
            <a:br>
              <a:rPr lang="en-US" altLang="en-US" sz="1800" b="1" dirty="0">
                <a:latin typeface="Times New Roman" panose="02020603050405020304" pitchFamily="18" charset="0"/>
                <a:cs typeface="Times New Roman" panose="02020603050405020304" pitchFamily="18" charset="0"/>
              </a:rPr>
            </a:br>
            <a:r>
              <a:rPr lang="en-US" altLang="en-US" sz="1800" b="1" u="sng" dirty="0">
                <a:solidFill>
                  <a:schemeClr val="accent1"/>
                </a:solidFill>
                <a:latin typeface="Times New Roman" panose="02020603050405020304" pitchFamily="18" charset="0"/>
                <a:cs typeface="Times New Roman" panose="02020603050405020304" pitchFamily="18" charset="0"/>
              </a:rPr>
              <a:t>de</a:t>
            </a:r>
            <a:r>
              <a:rPr lang="en-US" altLang="en-US" sz="1800" b="1" dirty="0">
                <a:solidFill>
                  <a:schemeClr val="accent1"/>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metria.gordon@revenue.alabama.gov</a:t>
            </a:r>
            <a:endParaRPr lang="en-US" altLang="en-US" sz="1800" b="1" dirty="0">
              <a:solidFill>
                <a:schemeClr val="accent1"/>
              </a:solidFill>
              <a:latin typeface="Times New Roman" panose="02020603050405020304" pitchFamily="18" charset="0"/>
              <a:cs typeface="Times New Roman" panose="02020603050405020304" pitchFamily="18" charset="0"/>
            </a:endParaRPr>
          </a:p>
          <a:p>
            <a:pPr marL="0" indent="0" algn="ctr">
              <a:buNone/>
            </a:pPr>
            <a:r>
              <a:rPr lang="en-US" altLang="en-US" sz="1800" b="1" dirty="0">
                <a:latin typeface="Times New Roman" panose="02020603050405020304" pitchFamily="18" charset="0"/>
                <a:cs typeface="Times New Roman" panose="02020603050405020304" pitchFamily="18" charset="0"/>
              </a:rPr>
              <a:t>334-353-9129</a:t>
            </a:r>
            <a:br>
              <a:rPr lang="en-US" altLang="en-US" sz="1800" b="1" dirty="0">
                <a:latin typeface="Times New Roman" panose="02020603050405020304" pitchFamily="18" charset="0"/>
                <a:cs typeface="Times New Roman" panose="02020603050405020304" pitchFamily="18" charset="0"/>
              </a:rPr>
            </a:br>
            <a:br>
              <a:rPr lang="en-US" altLang="en-US" sz="1800" b="1" dirty="0">
                <a:latin typeface="Times New Roman" panose="02020603050405020304" pitchFamily="18" charset="0"/>
                <a:cs typeface="Times New Roman" panose="02020603050405020304" pitchFamily="18" charset="0"/>
              </a:rPr>
            </a:br>
            <a:r>
              <a:rPr lang="en-US" altLang="en-US" sz="1800" b="1" dirty="0">
                <a:latin typeface="Times New Roman" panose="02020603050405020304" pitchFamily="18" charset="0"/>
                <a:cs typeface="Times New Roman" panose="02020603050405020304" pitchFamily="18" charset="0"/>
              </a:rPr>
              <a:t>Nicci Adams – Business </a:t>
            </a:r>
            <a:r>
              <a:rPr lang="en-US" altLang="en-US" sz="1800" b="1" dirty="0" err="1">
                <a:latin typeface="Times New Roman" panose="02020603050405020304" pitchFamily="18" charset="0"/>
                <a:cs typeface="Times New Roman" panose="02020603050405020304" pitchFamily="18" charset="0"/>
              </a:rPr>
              <a:t>MeF</a:t>
            </a:r>
            <a:r>
              <a:rPr lang="en-US" altLang="en-US" sz="1800" b="1" dirty="0">
                <a:latin typeface="Times New Roman" panose="02020603050405020304" pitchFamily="18" charset="0"/>
                <a:cs typeface="Times New Roman" panose="02020603050405020304" pitchFamily="18" charset="0"/>
              </a:rPr>
              <a:t>  (20S, 65, PTEC and 41 )</a:t>
            </a:r>
            <a:br>
              <a:rPr lang="en-US" altLang="en-US" sz="1800" b="1" dirty="0">
                <a:highlight>
                  <a:srgbClr val="FFFF00"/>
                </a:highlight>
                <a:latin typeface="Times New Roman" panose="02020603050405020304" pitchFamily="18" charset="0"/>
                <a:cs typeface="Times New Roman" panose="02020603050405020304" pitchFamily="18" charset="0"/>
              </a:rPr>
            </a:br>
            <a:r>
              <a:rPr lang="en-US" altLang="en-US" sz="1800" b="1" dirty="0">
                <a:latin typeface="Times New Roman" panose="02020603050405020304" pitchFamily="18" charset="0"/>
                <a:cs typeface="Times New Roman" panose="02020603050405020304" pitchFamily="18" charset="0"/>
                <a:hlinkClick r:id="rId5"/>
              </a:rPr>
              <a:t>nicci.adams@revenue.alabama.gov</a:t>
            </a:r>
            <a:endParaRPr lang="en-US" altLang="en-US" sz="1800" b="1" dirty="0">
              <a:latin typeface="Times New Roman" panose="02020603050405020304" pitchFamily="18" charset="0"/>
              <a:cs typeface="Times New Roman" panose="02020603050405020304" pitchFamily="18" charset="0"/>
            </a:endParaRPr>
          </a:p>
          <a:p>
            <a:pPr marL="0" indent="0" algn="ctr">
              <a:buNone/>
            </a:pPr>
            <a:r>
              <a:rPr lang="en-US" altLang="en-US" sz="1800" b="1" dirty="0">
                <a:latin typeface="Times New Roman" panose="02020603050405020304" pitchFamily="18" charset="0"/>
                <a:cs typeface="Times New Roman" panose="02020603050405020304" pitchFamily="18" charset="0"/>
              </a:rPr>
              <a:t>334-353-0685</a:t>
            </a:r>
            <a:br>
              <a:rPr lang="en-US" altLang="en-US" sz="1800" b="1" dirty="0">
                <a:latin typeface="Times New Roman" panose="02020603050405020304" pitchFamily="18" charset="0"/>
                <a:cs typeface="Times New Roman" panose="02020603050405020304" pitchFamily="18" charset="0"/>
              </a:rPr>
            </a:br>
            <a:br>
              <a:rPr lang="en-US" altLang="en-US" sz="1800" b="1" dirty="0">
                <a:latin typeface="Times New Roman" panose="02020603050405020304" pitchFamily="18" charset="0"/>
                <a:cs typeface="Times New Roman" panose="02020603050405020304" pitchFamily="18" charset="0"/>
              </a:rPr>
            </a:br>
            <a:r>
              <a:rPr lang="en-US" altLang="en-US" sz="1800" b="1" dirty="0">
                <a:latin typeface="Times New Roman" panose="02020603050405020304" pitchFamily="18" charset="0"/>
                <a:cs typeface="Times New Roman" panose="02020603050405020304" pitchFamily="18" charset="0"/>
              </a:rPr>
              <a:t>Veronica Jennings – Mef Development and Web Service, Manager</a:t>
            </a:r>
            <a:br>
              <a:rPr lang="en-US" altLang="en-US" sz="1800" b="1" dirty="0">
                <a:latin typeface="Times New Roman" panose="02020603050405020304" pitchFamily="18" charset="0"/>
                <a:cs typeface="Times New Roman" panose="02020603050405020304" pitchFamily="18" charset="0"/>
              </a:rPr>
            </a:br>
            <a:r>
              <a:rPr lang="en-US" altLang="en-US" sz="1800" b="1" dirty="0">
                <a:latin typeface="Times New Roman" panose="02020603050405020304" pitchFamily="18" charset="0"/>
                <a:cs typeface="Times New Roman" panose="02020603050405020304" pitchFamily="18" charset="0"/>
                <a:hlinkClick r:id="rId6"/>
              </a:rPr>
              <a:t>veronica.jennings@revenue.alabama.gov</a:t>
            </a:r>
            <a:endParaRPr lang="en-US" altLang="en-US" sz="1800" b="1" dirty="0">
              <a:latin typeface="Times New Roman" panose="02020603050405020304" pitchFamily="18" charset="0"/>
              <a:cs typeface="Times New Roman" panose="02020603050405020304" pitchFamily="18" charset="0"/>
            </a:endParaRPr>
          </a:p>
          <a:p>
            <a:pPr marL="0" indent="0" algn="ctr">
              <a:buNone/>
            </a:pPr>
            <a:r>
              <a:rPr lang="en-US" altLang="en-US" sz="1800" b="1" dirty="0">
                <a:latin typeface="Times New Roman" panose="02020603050405020304" pitchFamily="18" charset="0"/>
                <a:cs typeface="Times New Roman" panose="02020603050405020304" pitchFamily="18" charset="0"/>
              </a:rPr>
              <a:t>334-353-9440</a:t>
            </a:r>
          </a:p>
        </p:txBody>
      </p:sp>
    </p:spTree>
    <p:extLst>
      <p:ext uri="{BB962C8B-B14F-4D97-AF65-F5344CB8AC3E}">
        <p14:creationId xmlns:p14="http://schemas.microsoft.com/office/powerpoint/2010/main" val="1282549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a:latin typeface="Times New Roman" panose="02020603050405020304" pitchFamily="18" charset="0"/>
                <a:cs typeface="Times New Roman" panose="02020603050405020304" pitchFamily="18" charset="0"/>
              </a:rPr>
              <a:t>Forms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952" y="2466473"/>
            <a:ext cx="7854926" cy="3660396"/>
          </a:xfrm>
          <a:prstGeom prst="rect">
            <a:avLst/>
          </a:prstGeom>
        </p:spPr>
      </p:pic>
    </p:spTree>
    <p:extLst>
      <p:ext uri="{BB962C8B-B14F-4D97-AF65-F5344CB8AC3E}">
        <p14:creationId xmlns:p14="http://schemas.microsoft.com/office/powerpoint/2010/main" val="885784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8BF66E-46B4-440E-96E3-0D7AC16E85F0}"/>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Corporate Income Tax Form Changes</a:t>
            </a:r>
            <a:endParaRPr lang="en-US" dirty="0"/>
          </a:p>
        </p:txBody>
      </p:sp>
      <p:sp>
        <p:nvSpPr>
          <p:cNvPr id="5" name="Content Placeholder 4">
            <a:extLst>
              <a:ext uri="{FF2B5EF4-FFF2-40B4-BE49-F238E27FC236}">
                <a16:creationId xmlns:a16="http://schemas.microsoft.com/office/drawing/2014/main" id="{7CA3D4FF-7302-4DD9-9A30-531390C152DF}"/>
              </a:ext>
            </a:extLst>
          </p:cNvPr>
          <p:cNvSpPr>
            <a:spLocks noGrp="1"/>
          </p:cNvSpPr>
          <p:nvPr>
            <p:ph idx="1"/>
          </p:nvPr>
        </p:nvSpPr>
        <p:spPr/>
        <p:txBody>
          <a:bodyPr/>
          <a:lstStyle/>
          <a:p>
            <a:r>
              <a:rPr lang="en-US" b="1" dirty="0"/>
              <a:t>Schedule BC  </a:t>
            </a:r>
            <a:r>
              <a:rPr lang="en-US" b="1" i="1" dirty="0"/>
              <a:t>Business Credits</a:t>
            </a:r>
            <a:endParaRPr lang="en-US" b="1" dirty="0"/>
          </a:p>
          <a:p>
            <a:r>
              <a:rPr lang="en-US" b="1" dirty="0"/>
              <a:t>Schedule CP-B (New)  </a:t>
            </a:r>
            <a:r>
              <a:rPr lang="en-US" b="1" i="1" dirty="0"/>
              <a:t>Composite Payments from PTEs</a:t>
            </a:r>
            <a:endParaRPr lang="en-US" b="1" dirty="0"/>
          </a:p>
          <a:p>
            <a:r>
              <a:rPr lang="en-US" b="1" dirty="0"/>
              <a:t>Schedule FTI (New)  </a:t>
            </a:r>
            <a:r>
              <a:rPr lang="en-US" b="1" i="1" dirty="0"/>
              <a:t>Federal Taxable Income reconciliation</a:t>
            </a:r>
            <a:endParaRPr lang="en-US" b="1" dirty="0"/>
          </a:p>
          <a:p>
            <a:endParaRPr lang="en-US" b="1" dirty="0"/>
          </a:p>
        </p:txBody>
      </p:sp>
    </p:spTree>
    <p:extLst>
      <p:ext uri="{BB962C8B-B14F-4D97-AF65-F5344CB8AC3E}">
        <p14:creationId xmlns:p14="http://schemas.microsoft.com/office/powerpoint/2010/main" val="1258138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Times New Roman" panose="02020603050405020304" pitchFamily="18" charset="0"/>
                <a:cs typeface="Times New Roman" panose="02020603050405020304" pitchFamily="18" charset="0"/>
              </a:rPr>
              <a:t>Schedule BC</a:t>
            </a:r>
          </a:p>
        </p:txBody>
      </p:sp>
      <p:sp>
        <p:nvSpPr>
          <p:cNvPr id="3" name="Content Placeholder 2"/>
          <p:cNvSpPr>
            <a:spLocks noGrp="1"/>
          </p:cNvSpPr>
          <p:nvPr>
            <p:ph idx="1"/>
          </p:nvPr>
        </p:nvSpPr>
        <p:spPr>
          <a:xfrm>
            <a:off x="774440" y="1856792"/>
            <a:ext cx="10543593" cy="4019076"/>
          </a:xfrm>
        </p:spPr>
        <p:txBody>
          <a:bodyPr>
            <a:normAutofit/>
          </a:bodyPr>
          <a:lstStyle/>
          <a:p>
            <a:pPr marL="457200" indent="-457200">
              <a:buFont typeface="Arial" panose="020B0604020202020204" pitchFamily="34" charset="0"/>
              <a:buChar char="•"/>
            </a:pPr>
            <a:endParaRPr lang="en-US" sz="2800" b="1" dirty="0"/>
          </a:p>
          <a:p>
            <a:r>
              <a:rPr lang="en-US" b="1" dirty="0"/>
              <a:t>Schedule BC updated to remove the Small Business and Agribusiness Jobs Act Credit which expired January 1, 2019 and to add the Railroad Modernization Act of 2019. </a:t>
            </a:r>
          </a:p>
          <a:p>
            <a:r>
              <a:rPr lang="en-US" b="1" dirty="0"/>
              <a:t> </a:t>
            </a:r>
          </a:p>
          <a:p>
            <a:endParaRPr lang="en-US" dirty="0"/>
          </a:p>
          <a:p>
            <a:endParaRPr lang="en-US" dirty="0"/>
          </a:p>
        </p:txBody>
      </p:sp>
      <p:sp>
        <p:nvSpPr>
          <p:cNvPr id="4" name="Content Placeholder 3">
            <a:extLst>
              <a:ext uri="{FF2B5EF4-FFF2-40B4-BE49-F238E27FC236}">
                <a16:creationId xmlns:a16="http://schemas.microsoft.com/office/drawing/2014/main" id="{7CD2E36E-894E-49D2-91A2-A9EAE27011FA}"/>
              </a:ext>
            </a:extLst>
          </p:cNvPr>
          <p:cNvSpPr>
            <a:spLocks noGrp="1"/>
          </p:cNvSpPr>
          <p:nvPr>
            <p:ph sz="half" idx="4294967295"/>
          </p:nvPr>
        </p:nvSpPr>
        <p:spPr>
          <a:xfrm>
            <a:off x="7473950" y="2560638"/>
            <a:ext cx="4718050" cy="3309937"/>
          </a:xfrm>
        </p:spPr>
        <p:txBody>
          <a:bodyPr>
            <a:normAutofit/>
          </a:bodyPr>
          <a:lstStyle/>
          <a:p>
            <a:pPr marL="0" indent="0">
              <a:buNone/>
            </a:pPr>
            <a:endParaRPr lang="en-US" sz="2800" b="1" dirty="0"/>
          </a:p>
          <a:p>
            <a:endParaRPr lang="en-US" dirty="0"/>
          </a:p>
          <a:p>
            <a:endParaRPr lang="en-US" dirty="0"/>
          </a:p>
        </p:txBody>
      </p:sp>
      <p:pic>
        <p:nvPicPr>
          <p:cNvPr id="5" name="Picture 4">
            <a:extLst>
              <a:ext uri="{FF2B5EF4-FFF2-40B4-BE49-F238E27FC236}">
                <a16:creationId xmlns:a16="http://schemas.microsoft.com/office/drawing/2014/main" id="{AA6A4C3A-2E56-49A8-BCF6-E9B55AA3CE35}"/>
              </a:ext>
            </a:extLst>
          </p:cNvPr>
          <p:cNvPicPr>
            <a:picLocks noChangeAspect="1"/>
          </p:cNvPicPr>
          <p:nvPr/>
        </p:nvPicPr>
        <p:blipFill>
          <a:blip r:embed="rId3"/>
          <a:stretch>
            <a:fillRect/>
          </a:stretch>
        </p:blipFill>
        <p:spPr>
          <a:xfrm>
            <a:off x="873967" y="3497149"/>
            <a:ext cx="10543593" cy="2580920"/>
          </a:xfrm>
          <a:prstGeom prst="rect">
            <a:avLst/>
          </a:prstGeom>
        </p:spPr>
      </p:pic>
    </p:spTree>
    <p:extLst>
      <p:ext uri="{BB962C8B-B14F-4D97-AF65-F5344CB8AC3E}">
        <p14:creationId xmlns:p14="http://schemas.microsoft.com/office/powerpoint/2010/main" val="1632998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98ACD-1C5B-40C7-9ACF-1E120C4B4012}"/>
              </a:ext>
            </a:extLst>
          </p:cNvPr>
          <p:cNvSpPr>
            <a:spLocks noGrp="1"/>
          </p:cNvSpPr>
          <p:nvPr>
            <p:ph type="title"/>
          </p:nvPr>
        </p:nvSpPr>
        <p:spPr/>
        <p:txBody>
          <a:bodyPr/>
          <a:lstStyle/>
          <a:p>
            <a:r>
              <a:rPr lang="en-US" b="1" dirty="0"/>
              <a:t>Schedule CP-B</a:t>
            </a:r>
          </a:p>
        </p:txBody>
      </p:sp>
      <p:sp>
        <p:nvSpPr>
          <p:cNvPr id="3" name="Content Placeholder 2">
            <a:extLst>
              <a:ext uri="{FF2B5EF4-FFF2-40B4-BE49-F238E27FC236}">
                <a16:creationId xmlns:a16="http://schemas.microsoft.com/office/drawing/2014/main" id="{1A6215A1-795A-49EF-BBE5-09C25D170E98}"/>
              </a:ext>
            </a:extLst>
          </p:cNvPr>
          <p:cNvSpPr>
            <a:spLocks noGrp="1"/>
          </p:cNvSpPr>
          <p:nvPr>
            <p:ph idx="1"/>
          </p:nvPr>
        </p:nvSpPr>
        <p:spPr/>
        <p:txBody>
          <a:bodyPr/>
          <a:lstStyle/>
          <a:p>
            <a:r>
              <a:rPr lang="en-US" dirty="0"/>
              <a:t>Schedule CP-B use this schedule with the 20C and ET-1 </a:t>
            </a:r>
          </a:p>
          <a:p>
            <a:pPr marL="0" indent="0">
              <a:buNone/>
            </a:pPr>
            <a:endParaRPr lang="en-US" b="1"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B8A3D197-BC5E-40CD-995F-089856C9F4E2}"/>
              </a:ext>
            </a:extLst>
          </p:cNvPr>
          <p:cNvPicPr>
            <a:picLocks noChangeAspect="1"/>
          </p:cNvPicPr>
          <p:nvPr/>
        </p:nvPicPr>
        <p:blipFill>
          <a:blip r:embed="rId3"/>
          <a:stretch>
            <a:fillRect/>
          </a:stretch>
        </p:blipFill>
        <p:spPr>
          <a:xfrm>
            <a:off x="800099" y="3380318"/>
            <a:ext cx="10591800" cy="2495550"/>
          </a:xfrm>
          <a:prstGeom prst="rect">
            <a:avLst/>
          </a:prstGeom>
        </p:spPr>
      </p:pic>
    </p:spTree>
    <p:extLst>
      <p:ext uri="{BB962C8B-B14F-4D97-AF65-F5344CB8AC3E}">
        <p14:creationId xmlns:p14="http://schemas.microsoft.com/office/powerpoint/2010/main" val="1620406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92937-C74C-40F9-A1B6-11B3FE4B256E}"/>
              </a:ext>
            </a:extLst>
          </p:cNvPr>
          <p:cNvSpPr>
            <a:spLocks noGrp="1"/>
          </p:cNvSpPr>
          <p:nvPr>
            <p:ph type="title"/>
          </p:nvPr>
        </p:nvSpPr>
        <p:spPr/>
        <p:txBody>
          <a:bodyPr/>
          <a:lstStyle/>
          <a:p>
            <a:r>
              <a:rPr lang="en-US" b="1" dirty="0"/>
              <a:t>Schedule FTI</a:t>
            </a:r>
          </a:p>
        </p:txBody>
      </p:sp>
      <p:sp>
        <p:nvSpPr>
          <p:cNvPr id="3" name="Content Placeholder 2">
            <a:extLst>
              <a:ext uri="{FF2B5EF4-FFF2-40B4-BE49-F238E27FC236}">
                <a16:creationId xmlns:a16="http://schemas.microsoft.com/office/drawing/2014/main" id="{BEDD90D7-EAE4-484E-8DD7-97134636AE81}"/>
              </a:ext>
            </a:extLst>
          </p:cNvPr>
          <p:cNvSpPr>
            <a:spLocks noGrp="1"/>
          </p:cNvSpPr>
          <p:nvPr>
            <p:ph idx="1"/>
          </p:nvPr>
        </p:nvSpPr>
        <p:spPr/>
        <p:txBody>
          <a:bodyPr/>
          <a:lstStyle/>
          <a:p>
            <a:r>
              <a:rPr lang="en-US" b="1" dirty="0"/>
              <a:t>Schedule FTI</a:t>
            </a:r>
          </a:p>
          <a:p>
            <a:pPr marL="0" indent="0">
              <a:buNone/>
            </a:pPr>
            <a:r>
              <a:rPr lang="en-US" sz="1600" b="1" dirty="0"/>
              <a:t>The purpose of this schedule is to reconcile any difference between the federal taxable income and line 1 of the Form 20C or Form ET-1.</a:t>
            </a:r>
          </a:p>
          <a:p>
            <a:endParaRPr lang="en-US" dirty="0">
              <a:highlight>
                <a:srgbClr val="FFFF00"/>
              </a:highlight>
            </a:endParaRPr>
          </a:p>
          <a:p>
            <a:endParaRPr lang="en-US" dirty="0"/>
          </a:p>
          <a:p>
            <a:endParaRPr lang="en-US" dirty="0"/>
          </a:p>
          <a:p>
            <a:endParaRPr lang="en-US" dirty="0"/>
          </a:p>
        </p:txBody>
      </p:sp>
      <p:pic>
        <p:nvPicPr>
          <p:cNvPr id="5" name="Picture 4">
            <a:extLst>
              <a:ext uri="{FF2B5EF4-FFF2-40B4-BE49-F238E27FC236}">
                <a16:creationId xmlns:a16="http://schemas.microsoft.com/office/drawing/2014/main" id="{52A5E9B1-BA77-4725-B5E4-0304B128A6D8}"/>
              </a:ext>
            </a:extLst>
          </p:cNvPr>
          <p:cNvPicPr>
            <a:picLocks noChangeAspect="1"/>
          </p:cNvPicPr>
          <p:nvPr/>
        </p:nvPicPr>
        <p:blipFill>
          <a:blip r:embed="rId3"/>
          <a:stretch>
            <a:fillRect/>
          </a:stretch>
        </p:blipFill>
        <p:spPr>
          <a:xfrm>
            <a:off x="701962" y="4095747"/>
            <a:ext cx="10778838" cy="2051054"/>
          </a:xfrm>
          <a:prstGeom prst="rect">
            <a:avLst/>
          </a:prstGeom>
        </p:spPr>
      </p:pic>
    </p:spTree>
    <p:extLst>
      <p:ext uri="{BB962C8B-B14F-4D97-AF65-F5344CB8AC3E}">
        <p14:creationId xmlns:p14="http://schemas.microsoft.com/office/powerpoint/2010/main" val="2363660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Times New Roman" panose="02020603050405020304" pitchFamily="18" charset="0"/>
                <a:cs typeface="Times New Roman" panose="02020603050405020304" pitchFamily="18" charset="0"/>
              </a:rPr>
              <a:t>FIET Form Changes</a:t>
            </a:r>
          </a:p>
        </p:txBody>
      </p:sp>
      <p:sp>
        <p:nvSpPr>
          <p:cNvPr id="3" name="Content Placeholder 2"/>
          <p:cNvSpPr>
            <a:spLocks noGrp="1"/>
          </p:cNvSpPr>
          <p:nvPr>
            <p:ph idx="1"/>
          </p:nvPr>
        </p:nvSpPr>
        <p:spPr>
          <a:xfrm>
            <a:off x="1295401" y="2556932"/>
            <a:ext cx="9601196" cy="3563950"/>
          </a:xfrm>
        </p:spPr>
        <p:txBody>
          <a:bodyPr>
            <a:normAutofit fontScale="92500" lnSpcReduction="10000"/>
          </a:bodyPr>
          <a:lstStyle/>
          <a:p>
            <a:pPr marL="457200" indent="-457200">
              <a:buFont typeface="Arial" panose="020B0604020202020204" pitchFamily="34" charset="0"/>
              <a:buChar char="•"/>
            </a:pPr>
            <a:r>
              <a:rPr lang="en-US" sz="2800" b="1" dirty="0"/>
              <a:t>Schedule PCL (Form ET-1) (New) </a:t>
            </a:r>
            <a:r>
              <a:rPr lang="en-US" sz="2800" b="1" i="1" dirty="0"/>
              <a:t>parent company loss</a:t>
            </a:r>
            <a:endParaRPr lang="en-US" sz="2800" b="1" dirty="0"/>
          </a:p>
          <a:p>
            <a:pPr marL="457200" indent="-457200">
              <a:buFont typeface="Arial" panose="020B0604020202020204" pitchFamily="34" charset="0"/>
              <a:buChar char="•"/>
            </a:pPr>
            <a:r>
              <a:rPr lang="en-US" sz="2800" b="1" dirty="0"/>
              <a:t>Form ET-1 Form completely updated as a result of the Financial Institution Excise Tax Reform Act of 2019</a:t>
            </a:r>
          </a:p>
          <a:p>
            <a:pPr marL="457200" indent="-457200">
              <a:buFont typeface="Arial" panose="020B0604020202020204" pitchFamily="34" charset="0"/>
              <a:buChar char="•"/>
            </a:pPr>
            <a:r>
              <a:rPr lang="en-US" sz="2800" b="1" dirty="0"/>
              <a:t>Form EC </a:t>
            </a:r>
            <a:r>
              <a:rPr lang="en-US" sz="2800" b="1" i="1" dirty="0"/>
              <a:t>Excise credits</a:t>
            </a:r>
            <a:endParaRPr lang="en-US" sz="2800" b="1" dirty="0"/>
          </a:p>
          <a:p>
            <a:pPr marL="457200" indent="-457200">
              <a:buFont typeface="Arial" panose="020B0604020202020204" pitchFamily="34" charset="0"/>
              <a:buChar char="•"/>
            </a:pPr>
            <a:r>
              <a:rPr lang="en-US" sz="2800" b="1" dirty="0"/>
              <a:t>Form ET-C </a:t>
            </a:r>
            <a:r>
              <a:rPr lang="en-US" sz="2800" b="1" i="1" dirty="0"/>
              <a:t>Excise Tax Election to file Consolidated</a:t>
            </a:r>
            <a:endParaRPr lang="en-US" sz="2800" b="1" dirty="0"/>
          </a:p>
          <a:p>
            <a:pPr marL="457200" indent="-457200">
              <a:buFont typeface="Arial" panose="020B0604020202020204" pitchFamily="34" charset="0"/>
              <a:buChar char="•"/>
            </a:pPr>
            <a:r>
              <a:rPr lang="en-US" sz="2800" b="1" dirty="0"/>
              <a:t>Form 2220E </a:t>
            </a:r>
            <a:r>
              <a:rPr lang="en-US" sz="2800" b="1" i="1" dirty="0"/>
              <a:t>Excise Underpayment penalty &amp; interest</a:t>
            </a:r>
          </a:p>
          <a:p>
            <a:pPr marL="457200" indent="-457200">
              <a:buFont typeface="Arial" panose="020B0604020202020204" pitchFamily="34" charset="0"/>
              <a:buChar char="•"/>
            </a:pPr>
            <a:r>
              <a:rPr lang="en-US" sz="2800" b="1"/>
              <a:t>Form ET-1C </a:t>
            </a:r>
            <a:r>
              <a:rPr lang="en-US" sz="2800" b="1" i="1"/>
              <a:t>Excise Tax-Consolidated return</a:t>
            </a:r>
            <a:endParaRPr lang="en-US" sz="2800" b="1"/>
          </a:p>
          <a:p>
            <a:pPr marL="0" indent="0">
              <a:buNone/>
            </a:pPr>
            <a:endParaRPr lang="en-US" sz="2800" b="1" dirty="0"/>
          </a:p>
          <a:p>
            <a:pPr marL="0" indent="0">
              <a:buNone/>
            </a:pPr>
            <a:endParaRPr lang="en-US" sz="2800" b="1" dirty="0"/>
          </a:p>
          <a:p>
            <a:endParaRPr lang="en-US" dirty="0"/>
          </a:p>
        </p:txBody>
      </p:sp>
      <p:sp>
        <p:nvSpPr>
          <p:cNvPr id="4" name="Content Placeholder 3">
            <a:extLst>
              <a:ext uri="{FF2B5EF4-FFF2-40B4-BE49-F238E27FC236}">
                <a16:creationId xmlns:a16="http://schemas.microsoft.com/office/drawing/2014/main" id="{7CD2E36E-894E-49D2-91A2-A9EAE27011FA}"/>
              </a:ext>
            </a:extLst>
          </p:cNvPr>
          <p:cNvSpPr>
            <a:spLocks noGrp="1"/>
          </p:cNvSpPr>
          <p:nvPr>
            <p:ph sz="half" idx="4294967295"/>
          </p:nvPr>
        </p:nvSpPr>
        <p:spPr>
          <a:xfrm>
            <a:off x="7473950" y="2560638"/>
            <a:ext cx="4718050" cy="3309937"/>
          </a:xfrm>
        </p:spPr>
        <p:txBody>
          <a:bodyPr>
            <a:normAutofit/>
          </a:bodyPr>
          <a:lstStyle/>
          <a:p>
            <a:pPr marL="0" indent="0">
              <a:buNone/>
            </a:pPr>
            <a:endParaRPr lang="en-US" sz="2800" b="1" dirty="0"/>
          </a:p>
          <a:p>
            <a:endParaRPr lang="en-US" dirty="0"/>
          </a:p>
          <a:p>
            <a:endParaRPr lang="en-US" dirty="0"/>
          </a:p>
        </p:txBody>
      </p:sp>
    </p:spTree>
    <p:extLst>
      <p:ext uri="{BB962C8B-B14F-4D97-AF65-F5344CB8AC3E}">
        <p14:creationId xmlns:p14="http://schemas.microsoft.com/office/powerpoint/2010/main" val="263583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I.D. Theft Prevention</a:t>
            </a:r>
            <a:endParaRPr lang="en-US" dirty="0"/>
          </a:p>
        </p:txBody>
      </p:sp>
      <p:sp>
        <p:nvSpPr>
          <p:cNvPr id="6" name="Content Placeholder 5"/>
          <p:cNvSpPr>
            <a:spLocks noGrp="1"/>
          </p:cNvSpPr>
          <p:nvPr>
            <p:ph idx="1"/>
          </p:nvPr>
        </p:nvSpPr>
        <p:spPr>
          <a:xfrm>
            <a:off x="708660" y="2731770"/>
            <a:ext cx="10835640" cy="3943350"/>
          </a:xfrm>
        </p:spPr>
        <p:txBody>
          <a:bodyPr>
            <a:noAutofit/>
          </a:bodyPr>
          <a:lstStyle/>
          <a:p>
            <a:r>
              <a:rPr lang="en-US" sz="2000" b="1" dirty="0">
                <a:latin typeface="Times New Roman" panose="02020603050405020304" pitchFamily="18" charset="0"/>
                <a:cs typeface="Times New Roman" panose="02020603050405020304" pitchFamily="18" charset="0"/>
              </a:rPr>
              <a:t>Each log in attempt or tax return submission requires a new selfie in lieu of a password to verify it is the actual taxpayer rather than a cyber criminal. Without an ID match the user cannot log in. </a:t>
            </a:r>
          </a:p>
          <a:p>
            <a:r>
              <a:rPr lang="en-US" sz="2000" b="1" dirty="0">
                <a:latin typeface="Times New Roman" panose="02020603050405020304" pitchFamily="18" charset="0"/>
                <a:cs typeface="Times New Roman" panose="02020603050405020304" pitchFamily="18" charset="0"/>
              </a:rPr>
              <a:t>Only the registered user can authorize the Department of Revenue to process their state income tax refund.</a:t>
            </a:r>
          </a:p>
          <a:p>
            <a:r>
              <a:rPr lang="en-US" sz="2000" b="1" dirty="0">
                <a:latin typeface="Times New Roman" panose="02020603050405020304" pitchFamily="18" charset="0"/>
                <a:cs typeface="Times New Roman" panose="02020603050405020304" pitchFamily="18" charset="0"/>
              </a:rPr>
              <a:t>Alabama eID verifies a user’s identity by cross-matching their face with their state issued driver license.</a:t>
            </a:r>
          </a:p>
          <a:p>
            <a:r>
              <a:rPr lang="en-US" sz="2000" b="1" dirty="0">
                <a:latin typeface="Times New Roman" panose="02020603050405020304" pitchFamily="18" charset="0"/>
                <a:cs typeface="Times New Roman" panose="02020603050405020304" pitchFamily="18" charset="0"/>
              </a:rPr>
              <a:t>Available for both the iPhone and the Android.</a:t>
            </a:r>
          </a:p>
          <a:p>
            <a:r>
              <a:rPr lang="en-US" sz="2000" b="1" dirty="0">
                <a:solidFill>
                  <a:srgbClr val="FF0000"/>
                </a:solidFill>
                <a:latin typeface="Times New Roman" panose="02020603050405020304" pitchFamily="18" charset="0"/>
                <a:cs typeface="Times New Roman" panose="02020603050405020304" pitchFamily="18" charset="0"/>
              </a:rPr>
              <a:t>Best of all, submitting your return using eID grants you priority return processing. </a:t>
            </a:r>
          </a:p>
          <a:p>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7700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Schedule PCL (Form ET-1) (New Form)</a:t>
            </a:r>
          </a:p>
        </p:txBody>
      </p:sp>
      <p:sp>
        <p:nvSpPr>
          <p:cNvPr id="8" name="Content Placeholder 7">
            <a:extLst>
              <a:ext uri="{FF2B5EF4-FFF2-40B4-BE49-F238E27FC236}">
                <a16:creationId xmlns:a16="http://schemas.microsoft.com/office/drawing/2014/main" id="{CD7F32E0-13B1-4BC4-B353-B9C9EE5AFCF1}"/>
              </a:ext>
            </a:extLst>
          </p:cNvPr>
          <p:cNvSpPr>
            <a:spLocks noGrp="1"/>
          </p:cNvSpPr>
          <p:nvPr>
            <p:ph idx="1"/>
          </p:nvPr>
        </p:nvSpPr>
        <p:spPr/>
        <p:txBody>
          <a:bodyPr>
            <a:normAutofit/>
          </a:bodyPr>
          <a:lstStyle/>
          <a:p>
            <a:r>
              <a:rPr lang="en-US" sz="2000" b="1" dirty="0"/>
              <a:t>Consolidated Parent Company Loss Allocation Schedule added for 2020.  </a:t>
            </a:r>
            <a:endParaRPr lang="en-US" sz="2000" b="1" dirty="0">
              <a:highlight>
                <a:srgbClr val="FFFF00"/>
              </a:highlight>
            </a:endParaRPr>
          </a:p>
        </p:txBody>
      </p:sp>
      <p:pic>
        <p:nvPicPr>
          <p:cNvPr id="4" name="Picture 3">
            <a:extLst>
              <a:ext uri="{FF2B5EF4-FFF2-40B4-BE49-F238E27FC236}">
                <a16:creationId xmlns:a16="http://schemas.microsoft.com/office/drawing/2014/main" id="{79A24C87-BCA2-4687-B006-6E8D1D270D01}"/>
              </a:ext>
            </a:extLst>
          </p:cNvPr>
          <p:cNvPicPr>
            <a:picLocks noChangeAspect="1"/>
          </p:cNvPicPr>
          <p:nvPr/>
        </p:nvPicPr>
        <p:blipFill>
          <a:blip r:embed="rId3"/>
          <a:stretch>
            <a:fillRect/>
          </a:stretch>
        </p:blipFill>
        <p:spPr>
          <a:xfrm>
            <a:off x="885824" y="3018503"/>
            <a:ext cx="10420350" cy="3128297"/>
          </a:xfrm>
          <a:prstGeom prst="rect">
            <a:avLst/>
          </a:prstGeom>
        </p:spPr>
      </p:pic>
    </p:spTree>
    <p:extLst>
      <p:ext uri="{BB962C8B-B14F-4D97-AF65-F5344CB8AC3E}">
        <p14:creationId xmlns:p14="http://schemas.microsoft.com/office/powerpoint/2010/main" val="1265046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Form ET-1(Revamped)</a:t>
            </a:r>
            <a:endParaRPr lang="en-US" dirty="0"/>
          </a:p>
        </p:txBody>
      </p:sp>
      <p:pic>
        <p:nvPicPr>
          <p:cNvPr id="4" name="Content Placeholder 3">
            <a:extLst>
              <a:ext uri="{FF2B5EF4-FFF2-40B4-BE49-F238E27FC236}">
                <a16:creationId xmlns:a16="http://schemas.microsoft.com/office/drawing/2014/main" id="{A1806A1D-72F0-4677-BF0B-AD760AF69E91}"/>
              </a:ext>
            </a:extLst>
          </p:cNvPr>
          <p:cNvPicPr>
            <a:picLocks noGrp="1" noChangeAspect="1"/>
          </p:cNvPicPr>
          <p:nvPr>
            <p:ph idx="1"/>
          </p:nvPr>
        </p:nvPicPr>
        <p:blipFill>
          <a:blip r:embed="rId3"/>
          <a:stretch>
            <a:fillRect/>
          </a:stretch>
        </p:blipFill>
        <p:spPr>
          <a:xfrm>
            <a:off x="1091682" y="3245631"/>
            <a:ext cx="9601200" cy="2053505"/>
          </a:xfrm>
          <a:prstGeom prst="rect">
            <a:avLst/>
          </a:prstGeom>
        </p:spPr>
      </p:pic>
      <p:sp>
        <p:nvSpPr>
          <p:cNvPr id="5" name="Rectangle 4">
            <a:extLst>
              <a:ext uri="{FF2B5EF4-FFF2-40B4-BE49-F238E27FC236}">
                <a16:creationId xmlns:a16="http://schemas.microsoft.com/office/drawing/2014/main" id="{81943D77-84B0-496C-8DF3-BE7507AAE7C9}"/>
              </a:ext>
            </a:extLst>
          </p:cNvPr>
          <p:cNvSpPr/>
          <p:nvPr/>
        </p:nvSpPr>
        <p:spPr>
          <a:xfrm>
            <a:off x="1091682" y="2481943"/>
            <a:ext cx="10039738" cy="707886"/>
          </a:xfrm>
          <a:prstGeom prst="rect">
            <a:avLst/>
          </a:prstGeom>
        </p:spPr>
        <p:txBody>
          <a:bodyPr wrap="square">
            <a:spAutoFit/>
          </a:bodyPr>
          <a:lstStyle/>
          <a:p>
            <a:pPr marL="457200" indent="-4572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Form ET-1 and instructions completely updated to begin with the federal taxable income as a result of the Financial Institution Excise Tax Reform Act of 2019. </a:t>
            </a:r>
          </a:p>
        </p:txBody>
      </p:sp>
    </p:spTree>
    <p:extLst>
      <p:ext uri="{BB962C8B-B14F-4D97-AF65-F5344CB8AC3E}">
        <p14:creationId xmlns:p14="http://schemas.microsoft.com/office/powerpoint/2010/main" val="1679834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Schedule EC</a:t>
            </a:r>
            <a:endParaRPr lang="en-US" dirty="0"/>
          </a:p>
        </p:txBody>
      </p:sp>
      <p:sp>
        <p:nvSpPr>
          <p:cNvPr id="5" name="Content Placeholder 4">
            <a:extLst>
              <a:ext uri="{FF2B5EF4-FFF2-40B4-BE49-F238E27FC236}">
                <a16:creationId xmlns:a16="http://schemas.microsoft.com/office/drawing/2014/main" id="{782FFA9B-2FFD-46D6-B3D0-9AB9920D9843}"/>
              </a:ext>
            </a:extLst>
          </p:cNvPr>
          <p:cNvSpPr>
            <a:spLocks noGrp="1"/>
          </p:cNvSpPr>
          <p:nvPr>
            <p:ph idx="1"/>
          </p:nvPr>
        </p:nvSpPr>
        <p:spPr/>
        <p:txBody>
          <a:bodyPr/>
          <a:lstStyle/>
          <a:p>
            <a:r>
              <a:rPr lang="en-US" b="1" dirty="0"/>
              <a:t>Schedule EC updated to remove the Small Business and Agribusiness Jobs Act Credit which expired January 1, 2019. </a:t>
            </a:r>
          </a:p>
        </p:txBody>
      </p:sp>
    </p:spTree>
    <p:extLst>
      <p:ext uri="{BB962C8B-B14F-4D97-AF65-F5344CB8AC3E}">
        <p14:creationId xmlns:p14="http://schemas.microsoft.com/office/powerpoint/2010/main" val="726276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Form ET-C</a:t>
            </a:r>
            <a:endParaRPr lang="en-US" dirty="0"/>
          </a:p>
        </p:txBody>
      </p:sp>
      <p:sp>
        <p:nvSpPr>
          <p:cNvPr id="3" name="Content Placeholder 2"/>
          <p:cNvSpPr>
            <a:spLocks noGrp="1"/>
          </p:cNvSpPr>
          <p:nvPr>
            <p:ph idx="1"/>
          </p:nvPr>
        </p:nvSpPr>
        <p:spPr/>
        <p:txBody>
          <a:bodyPr>
            <a:normAutofit/>
          </a:bodyPr>
          <a:lstStyle/>
          <a:p>
            <a:r>
              <a:rPr lang="en-US" b="1" dirty="0">
                <a:latin typeface="Times New Roman" panose="02020603050405020304" pitchFamily="18" charset="0"/>
                <a:cs typeface="Times New Roman" panose="02020603050405020304" pitchFamily="18" charset="0"/>
              </a:rPr>
              <a:t>Form ET-C was updated to remove the $6,000 privilege to file a consolidated FIET return as a result of the Financial Institution Excise Tax Reform Act of 2019.  No fee required now. </a:t>
            </a:r>
          </a:p>
          <a:p>
            <a:r>
              <a:rPr lang="en-US" b="1" dirty="0">
                <a:latin typeface="Times New Roman" panose="02020603050405020304" pitchFamily="18" charset="0"/>
                <a:cs typeface="Times New Roman" panose="02020603050405020304" pitchFamily="18" charset="0"/>
              </a:rPr>
              <a:t>The election is now a 10-year election.  Previously the election had to be made annually and was in effect for 1 year only.</a:t>
            </a:r>
          </a:p>
          <a:p>
            <a:endParaRPr lang="en-US" dirty="0"/>
          </a:p>
        </p:txBody>
      </p:sp>
    </p:spTree>
    <p:extLst>
      <p:ext uri="{BB962C8B-B14F-4D97-AF65-F5344CB8AC3E}">
        <p14:creationId xmlns:p14="http://schemas.microsoft.com/office/powerpoint/2010/main" val="3662021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6B10F-D47C-4172-9EF9-F6AED82AA037}"/>
              </a:ext>
            </a:extLst>
          </p:cNvPr>
          <p:cNvSpPr>
            <a:spLocks noGrp="1"/>
          </p:cNvSpPr>
          <p:nvPr>
            <p:ph type="title"/>
          </p:nvPr>
        </p:nvSpPr>
        <p:spPr/>
        <p:txBody>
          <a:bodyPr/>
          <a:lstStyle/>
          <a:p>
            <a:r>
              <a:rPr lang="en-US" b="1" dirty="0"/>
              <a:t>Form 2220E</a:t>
            </a:r>
          </a:p>
        </p:txBody>
      </p:sp>
      <p:sp>
        <p:nvSpPr>
          <p:cNvPr id="3" name="Content Placeholder 2">
            <a:extLst>
              <a:ext uri="{FF2B5EF4-FFF2-40B4-BE49-F238E27FC236}">
                <a16:creationId xmlns:a16="http://schemas.microsoft.com/office/drawing/2014/main" id="{52A255A0-CD49-4098-B2D8-8626774D3FE2}"/>
              </a:ext>
            </a:extLst>
          </p:cNvPr>
          <p:cNvSpPr>
            <a:spLocks noGrp="1"/>
          </p:cNvSpPr>
          <p:nvPr>
            <p:ph idx="1"/>
          </p:nvPr>
        </p:nvSpPr>
        <p:spPr>
          <a:xfrm>
            <a:off x="897622" y="2533475"/>
            <a:ext cx="10192624" cy="3342393"/>
          </a:xfrm>
        </p:spPr>
        <p:txBody>
          <a:bodyPr/>
          <a:lstStyle/>
          <a:p>
            <a:r>
              <a:rPr lang="en-US" b="1" dirty="0"/>
              <a:t>New form for 2020 to compute FIET underpayment penalty and interest.</a:t>
            </a:r>
          </a:p>
        </p:txBody>
      </p:sp>
      <p:pic>
        <p:nvPicPr>
          <p:cNvPr id="5" name="Picture 4">
            <a:extLst>
              <a:ext uri="{FF2B5EF4-FFF2-40B4-BE49-F238E27FC236}">
                <a16:creationId xmlns:a16="http://schemas.microsoft.com/office/drawing/2014/main" id="{333D78C1-08FD-4D88-92D5-23AB04943158}"/>
              </a:ext>
            </a:extLst>
          </p:cNvPr>
          <p:cNvPicPr>
            <a:picLocks noChangeAspect="1"/>
          </p:cNvPicPr>
          <p:nvPr/>
        </p:nvPicPr>
        <p:blipFill>
          <a:blip r:embed="rId2"/>
          <a:stretch>
            <a:fillRect/>
          </a:stretch>
        </p:blipFill>
        <p:spPr>
          <a:xfrm>
            <a:off x="720435" y="3805382"/>
            <a:ext cx="10769601" cy="2400539"/>
          </a:xfrm>
          <a:prstGeom prst="rect">
            <a:avLst/>
          </a:prstGeom>
        </p:spPr>
      </p:pic>
    </p:spTree>
    <p:extLst>
      <p:ext uri="{BB962C8B-B14F-4D97-AF65-F5344CB8AC3E}">
        <p14:creationId xmlns:p14="http://schemas.microsoft.com/office/powerpoint/2010/main" val="2951077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Form ET-1C</a:t>
            </a:r>
            <a:endParaRPr lang="en-US" dirty="0"/>
          </a:p>
        </p:txBody>
      </p:sp>
      <p:sp>
        <p:nvSpPr>
          <p:cNvPr id="6" name="Content Placeholder 5">
            <a:extLst>
              <a:ext uri="{FF2B5EF4-FFF2-40B4-BE49-F238E27FC236}">
                <a16:creationId xmlns:a16="http://schemas.microsoft.com/office/drawing/2014/main" id="{BA36176A-C783-41C1-AF37-E0102538D969}"/>
              </a:ext>
            </a:extLst>
          </p:cNvPr>
          <p:cNvSpPr>
            <a:spLocks noGrp="1"/>
          </p:cNvSpPr>
          <p:nvPr>
            <p:ph idx="1"/>
          </p:nvPr>
        </p:nvSpPr>
        <p:spPr/>
        <p:txBody>
          <a:bodyPr/>
          <a:lstStyle/>
          <a:p>
            <a:r>
              <a:rPr lang="en-US" b="1" dirty="0"/>
              <a:t>Added checkbox for the new Form 2220E.</a:t>
            </a:r>
          </a:p>
          <a:p>
            <a:endParaRPr lang="en-US" dirty="0"/>
          </a:p>
        </p:txBody>
      </p:sp>
      <p:pic>
        <p:nvPicPr>
          <p:cNvPr id="7" name="Picture 6">
            <a:extLst>
              <a:ext uri="{FF2B5EF4-FFF2-40B4-BE49-F238E27FC236}">
                <a16:creationId xmlns:a16="http://schemas.microsoft.com/office/drawing/2014/main" id="{0E8C4895-EFFB-4CB0-A536-6C5F1D999F44}"/>
              </a:ext>
            </a:extLst>
          </p:cNvPr>
          <p:cNvPicPr>
            <a:picLocks noChangeAspect="1"/>
          </p:cNvPicPr>
          <p:nvPr/>
        </p:nvPicPr>
        <p:blipFill>
          <a:blip r:embed="rId3"/>
          <a:stretch>
            <a:fillRect/>
          </a:stretch>
        </p:blipFill>
        <p:spPr>
          <a:xfrm>
            <a:off x="830423" y="3428999"/>
            <a:ext cx="10515601" cy="2717801"/>
          </a:xfrm>
          <a:prstGeom prst="rect">
            <a:avLst/>
          </a:prstGeom>
        </p:spPr>
      </p:pic>
    </p:spTree>
    <p:extLst>
      <p:ext uri="{BB962C8B-B14F-4D97-AF65-F5344CB8AC3E}">
        <p14:creationId xmlns:p14="http://schemas.microsoft.com/office/powerpoint/2010/main" val="1078264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8BF66E-46B4-440E-96E3-0D7AC16E85F0}"/>
              </a:ext>
            </a:extLst>
          </p:cNvPr>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Individual Income Tax Form Changes</a:t>
            </a:r>
            <a:endParaRPr lang="en-US" dirty="0"/>
          </a:p>
        </p:txBody>
      </p:sp>
      <p:sp>
        <p:nvSpPr>
          <p:cNvPr id="5" name="Content Placeholder 4">
            <a:extLst>
              <a:ext uri="{FF2B5EF4-FFF2-40B4-BE49-F238E27FC236}">
                <a16:creationId xmlns:a16="http://schemas.microsoft.com/office/drawing/2014/main" id="{7CA3D4FF-7302-4DD9-9A30-531390C152DF}"/>
              </a:ext>
            </a:extLst>
          </p:cNvPr>
          <p:cNvSpPr>
            <a:spLocks noGrp="1"/>
          </p:cNvSpPr>
          <p:nvPr>
            <p:ph idx="1"/>
          </p:nvPr>
        </p:nvSpPr>
        <p:spPr/>
        <p:txBody>
          <a:bodyPr/>
          <a:lstStyle/>
          <a:p>
            <a:pPr>
              <a:buFont typeface="Arial" panose="020B0604020202020204" pitchFamily="34" charset="0"/>
              <a:buChar char="•"/>
            </a:pPr>
            <a:r>
              <a:rPr lang="en-US" b="1" dirty="0"/>
              <a:t>Form 40 </a:t>
            </a:r>
            <a:r>
              <a:rPr lang="en-US" b="1" i="1" dirty="0"/>
              <a:t>Alabama Individual Income Tax Return Residents and Part-Year Residents </a:t>
            </a:r>
            <a:r>
              <a:rPr lang="en-US" b="1" dirty="0"/>
              <a:t>(Adjustment to Income)</a:t>
            </a:r>
          </a:p>
          <a:p>
            <a:pPr>
              <a:buFont typeface="Arial" panose="020B0604020202020204" pitchFamily="34" charset="0"/>
              <a:buChar char="•"/>
            </a:pPr>
            <a:r>
              <a:rPr lang="en-US" b="1" dirty="0"/>
              <a:t>Form 40NR </a:t>
            </a:r>
            <a:r>
              <a:rPr lang="en-US" b="1" i="1" dirty="0"/>
              <a:t>Alabama</a:t>
            </a:r>
            <a:r>
              <a:rPr lang="en-US" b="1" dirty="0"/>
              <a:t> </a:t>
            </a:r>
            <a:r>
              <a:rPr lang="en-US" b="1" i="1" dirty="0"/>
              <a:t>Individual Income Tax Return Nonresidents Only</a:t>
            </a:r>
            <a:r>
              <a:rPr lang="en-US" b="1" dirty="0"/>
              <a:t> (Adjustment to Income)</a:t>
            </a:r>
          </a:p>
          <a:p>
            <a:r>
              <a:rPr lang="en-US" b="1" dirty="0"/>
              <a:t>Schedule OC </a:t>
            </a:r>
            <a:r>
              <a:rPr lang="en-US" b="1" i="1" dirty="0"/>
              <a:t>Other Available Credits</a:t>
            </a:r>
          </a:p>
          <a:p>
            <a:r>
              <a:rPr lang="en-US" b="1" dirty="0"/>
              <a:t>Schedule CP (New) </a:t>
            </a:r>
            <a:r>
              <a:rPr lang="en-US" b="1" i="1" dirty="0"/>
              <a:t>Composite Payments</a:t>
            </a:r>
          </a:p>
          <a:p>
            <a:pPr marL="0" indent="0">
              <a:buNone/>
            </a:pPr>
            <a:endParaRPr lang="en-US" b="1" dirty="0"/>
          </a:p>
        </p:txBody>
      </p:sp>
    </p:spTree>
    <p:extLst>
      <p:ext uri="{BB962C8B-B14F-4D97-AF65-F5344CB8AC3E}">
        <p14:creationId xmlns:p14="http://schemas.microsoft.com/office/powerpoint/2010/main" val="3159767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73C0D-8FAA-489C-AEEE-B26B2557248F}"/>
              </a:ext>
            </a:extLst>
          </p:cNvPr>
          <p:cNvSpPr>
            <a:spLocks noGrp="1"/>
          </p:cNvSpPr>
          <p:nvPr>
            <p:ph type="title"/>
          </p:nvPr>
        </p:nvSpPr>
        <p:spPr>
          <a:xfrm>
            <a:off x="1180101" y="982132"/>
            <a:ext cx="6354633" cy="1303867"/>
          </a:xfrm>
        </p:spPr>
        <p:txBody>
          <a:bodyPr>
            <a:normAutofit/>
          </a:bodyPr>
          <a:lstStyle/>
          <a:p>
            <a:pPr>
              <a:lnSpc>
                <a:spcPct val="90000"/>
              </a:lnSpc>
            </a:pPr>
            <a:r>
              <a:rPr lang="en-US" sz="3400" b="1">
                <a:latin typeface="Times New Roman" panose="02020603050405020304" pitchFamily="18" charset="0"/>
                <a:cs typeface="Times New Roman" panose="02020603050405020304" pitchFamily="18" charset="0"/>
              </a:rPr>
              <a:t>New Adjustment to Income-</a:t>
            </a:r>
            <a:br>
              <a:rPr lang="en-US" sz="3400" b="1">
                <a:latin typeface="Times New Roman" panose="02020603050405020304" pitchFamily="18" charset="0"/>
                <a:cs typeface="Times New Roman" panose="02020603050405020304" pitchFamily="18" charset="0"/>
              </a:rPr>
            </a:br>
            <a:r>
              <a:rPr lang="en-US" sz="3400" b="1">
                <a:latin typeface="Times New Roman" panose="02020603050405020304" pitchFamily="18" charset="0"/>
                <a:cs typeface="Times New Roman" panose="02020603050405020304" pitchFamily="18" charset="0"/>
              </a:rPr>
              <a:t>Firefighter’s Insurance Premium</a:t>
            </a:r>
            <a:endParaRPr lang="en-US" sz="3400"/>
          </a:p>
        </p:txBody>
      </p:sp>
      <p:sp>
        <p:nvSpPr>
          <p:cNvPr id="41" name="Content Placeholder 24">
            <a:extLst>
              <a:ext uri="{FF2B5EF4-FFF2-40B4-BE49-F238E27FC236}">
                <a16:creationId xmlns:a16="http://schemas.microsoft.com/office/drawing/2014/main" id="{93998438-A716-47A3-9C7B-5E4F6F7B8DF5}"/>
              </a:ext>
            </a:extLst>
          </p:cNvPr>
          <p:cNvSpPr>
            <a:spLocks noGrp="1"/>
          </p:cNvSpPr>
          <p:nvPr>
            <p:ph idx="1"/>
          </p:nvPr>
        </p:nvSpPr>
        <p:spPr>
          <a:xfrm>
            <a:off x="1167385" y="2556932"/>
            <a:ext cx="6380065" cy="3318936"/>
          </a:xfrm>
        </p:spPr>
        <p:txBody>
          <a:bodyPr>
            <a:normAutofit/>
          </a:bodyPr>
          <a:lstStyle/>
          <a:p>
            <a:r>
              <a:rPr lang="en-US"/>
              <a:t>Form 40, Page 2, Part 2, Line 14</a:t>
            </a:r>
          </a:p>
          <a:p>
            <a:r>
              <a:rPr lang="en-US"/>
              <a:t>Form 40NR, Page 2, Part 2, Line 7</a:t>
            </a:r>
          </a:p>
        </p:txBody>
      </p:sp>
      <p:pic>
        <p:nvPicPr>
          <p:cNvPr id="6" name="Picture 5">
            <a:extLst>
              <a:ext uri="{FF2B5EF4-FFF2-40B4-BE49-F238E27FC236}">
                <a16:creationId xmlns:a16="http://schemas.microsoft.com/office/drawing/2014/main" id="{8E24354E-AECB-42EF-8B8D-29D97C2E3CE8}"/>
              </a:ext>
            </a:extLst>
          </p:cNvPr>
          <p:cNvPicPr>
            <a:picLocks noChangeAspect="1"/>
          </p:cNvPicPr>
          <p:nvPr/>
        </p:nvPicPr>
        <p:blipFill>
          <a:blip r:embed="rId3"/>
          <a:stretch>
            <a:fillRect/>
          </a:stretch>
        </p:blipFill>
        <p:spPr>
          <a:xfrm>
            <a:off x="1167258" y="3701216"/>
            <a:ext cx="4605469" cy="2330944"/>
          </a:xfrm>
          <a:prstGeom prst="rect">
            <a:avLst/>
          </a:prstGeom>
        </p:spPr>
      </p:pic>
      <p:pic>
        <p:nvPicPr>
          <p:cNvPr id="7" name="Picture 6">
            <a:extLst>
              <a:ext uri="{FF2B5EF4-FFF2-40B4-BE49-F238E27FC236}">
                <a16:creationId xmlns:a16="http://schemas.microsoft.com/office/drawing/2014/main" id="{B9F0ACE0-AF0A-40B6-90C5-984F96B31DFF}"/>
              </a:ext>
            </a:extLst>
          </p:cNvPr>
          <p:cNvPicPr>
            <a:picLocks noChangeAspect="1"/>
          </p:cNvPicPr>
          <p:nvPr/>
        </p:nvPicPr>
        <p:blipFill>
          <a:blip r:embed="rId4"/>
          <a:stretch>
            <a:fillRect/>
          </a:stretch>
        </p:blipFill>
        <p:spPr>
          <a:xfrm>
            <a:off x="6461640" y="3701217"/>
            <a:ext cx="4409698" cy="2235340"/>
          </a:xfrm>
          <a:prstGeom prst="rect">
            <a:avLst/>
          </a:prstGeom>
        </p:spPr>
      </p:pic>
    </p:spTree>
    <p:extLst>
      <p:ext uri="{BB962C8B-B14F-4D97-AF65-F5344CB8AC3E}">
        <p14:creationId xmlns:p14="http://schemas.microsoft.com/office/powerpoint/2010/main" val="4023057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73C0D-8FAA-489C-AEEE-B26B2557248F}"/>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Form Changes for 2020</a:t>
            </a:r>
            <a:endParaRPr lang="en-US" dirty="0"/>
          </a:p>
        </p:txBody>
      </p:sp>
      <p:sp>
        <p:nvSpPr>
          <p:cNvPr id="3" name="Content Placeholder 2">
            <a:extLst>
              <a:ext uri="{FF2B5EF4-FFF2-40B4-BE49-F238E27FC236}">
                <a16:creationId xmlns:a16="http://schemas.microsoft.com/office/drawing/2014/main" id="{0256EAEB-7A22-494B-A908-2D13FA839AFC}"/>
              </a:ext>
            </a:extLst>
          </p:cNvPr>
          <p:cNvSpPr>
            <a:spLocks noGrp="1"/>
          </p:cNvSpPr>
          <p:nvPr>
            <p:ph idx="1"/>
          </p:nvPr>
        </p:nvSpPr>
        <p:spPr>
          <a:xfrm>
            <a:off x="983226" y="2477729"/>
            <a:ext cx="9913372" cy="3398139"/>
          </a:xfrm>
        </p:spPr>
        <p:txBody>
          <a:bodyPr>
            <a:normAutofit fontScale="25000" lnSpcReduction="20000"/>
          </a:bodyPr>
          <a:lstStyle/>
          <a:p>
            <a:pPr marL="0" indent="0">
              <a:buNone/>
            </a:pPr>
            <a:r>
              <a:rPr lang="en-US" sz="8000" b="1" dirty="0">
                <a:latin typeface="Times New Roman" panose="02020603050405020304" pitchFamily="18" charset="0"/>
                <a:cs typeface="Times New Roman" panose="02020603050405020304" pitchFamily="18" charset="0"/>
              </a:rPr>
              <a:t>Nine schedules will be eliminated for the 2020 filing season and combined within the new Schedule OC:</a:t>
            </a:r>
            <a:endParaRPr lang="en-US" sz="8000" b="1" dirty="0">
              <a:highlight>
                <a:srgbClr val="FFFF00"/>
              </a:highlight>
              <a:latin typeface="Times New Roman" panose="02020603050405020304" pitchFamily="18" charset="0"/>
              <a:cs typeface="Times New Roman" panose="02020603050405020304" pitchFamily="18" charset="0"/>
            </a:endParaRPr>
          </a:p>
          <a:p>
            <a:pPr marL="628650">
              <a:buFont typeface="Wingdings" panose="05000000000000000000" pitchFamily="2" charset="2"/>
              <a:buChar char="Ø"/>
            </a:pPr>
            <a:r>
              <a:rPr lang="en-US" sz="7200" b="1" dirty="0">
                <a:latin typeface="Times New Roman" panose="02020603050405020304" pitchFamily="18" charset="0"/>
                <a:cs typeface="Times New Roman" panose="02020603050405020304" pitchFamily="18" charset="0"/>
              </a:rPr>
              <a:t>Schedule IRC</a:t>
            </a:r>
          </a:p>
          <a:p>
            <a:pPr marL="628650">
              <a:buFont typeface="Wingdings" panose="05000000000000000000" pitchFamily="2" charset="2"/>
              <a:buChar char="Ø"/>
            </a:pPr>
            <a:r>
              <a:rPr lang="en-US" sz="7200" b="1" dirty="0">
                <a:latin typeface="Times New Roman" panose="02020603050405020304" pitchFamily="18" charset="0"/>
                <a:cs typeface="Times New Roman" panose="02020603050405020304" pitchFamily="18" charset="0"/>
              </a:rPr>
              <a:t>Schedule HTC</a:t>
            </a:r>
          </a:p>
          <a:p>
            <a:pPr marL="628650">
              <a:buFont typeface="Wingdings" panose="05000000000000000000" pitchFamily="2" charset="2"/>
              <a:buChar char="Ø"/>
            </a:pPr>
            <a:r>
              <a:rPr lang="en-US" sz="7200" b="1" dirty="0">
                <a:latin typeface="Times New Roman" panose="02020603050405020304" pitchFamily="18" charset="0"/>
                <a:cs typeface="Times New Roman" panose="02020603050405020304" pitchFamily="18" charset="0"/>
              </a:rPr>
              <a:t>Schedule DEC</a:t>
            </a:r>
          </a:p>
          <a:p>
            <a:pPr marL="628650">
              <a:buFont typeface="Wingdings" panose="05000000000000000000" pitchFamily="2" charset="2"/>
              <a:buChar char="Ø"/>
            </a:pPr>
            <a:r>
              <a:rPr lang="en-US" sz="7200" b="1" dirty="0">
                <a:latin typeface="Times New Roman" panose="02020603050405020304" pitchFamily="18" charset="0"/>
                <a:cs typeface="Times New Roman" panose="02020603050405020304" pitchFamily="18" charset="0"/>
              </a:rPr>
              <a:t>Schedule AJA</a:t>
            </a:r>
          </a:p>
          <a:p>
            <a:pPr marL="628650">
              <a:buFont typeface="Wingdings" panose="05000000000000000000" pitchFamily="2" charset="2"/>
              <a:buChar char="Ø"/>
            </a:pPr>
            <a:r>
              <a:rPr lang="en-US" sz="7200" b="1" dirty="0">
                <a:latin typeface="Times New Roman" panose="02020603050405020304" pitchFamily="18" charset="0"/>
                <a:cs typeface="Times New Roman" panose="02020603050405020304" pitchFamily="18" charset="0"/>
              </a:rPr>
              <a:t>Schedule ARA</a:t>
            </a:r>
          </a:p>
          <a:p>
            <a:pPr marL="628650">
              <a:buFont typeface="Wingdings" panose="05000000000000000000" pitchFamily="2" charset="2"/>
              <a:buChar char="Ø"/>
            </a:pPr>
            <a:r>
              <a:rPr lang="en-US" sz="7200" b="1" dirty="0">
                <a:latin typeface="Times New Roman" panose="02020603050405020304" pitchFamily="18" charset="0"/>
                <a:cs typeface="Times New Roman" panose="02020603050405020304" pitchFamily="18" charset="0"/>
              </a:rPr>
              <a:t>Schedule ATC</a:t>
            </a:r>
          </a:p>
          <a:p>
            <a:pPr marL="628650">
              <a:buFont typeface="Wingdings" panose="05000000000000000000" pitchFamily="2" charset="2"/>
              <a:buChar char="Ø"/>
            </a:pPr>
            <a:r>
              <a:rPr lang="en-US" sz="7200" b="1" dirty="0">
                <a:latin typeface="Times New Roman" panose="02020603050405020304" pitchFamily="18" charset="0"/>
                <a:cs typeface="Times New Roman" panose="02020603050405020304" pitchFamily="18" charset="0"/>
              </a:rPr>
              <a:t>Schedule NTC</a:t>
            </a:r>
          </a:p>
          <a:p>
            <a:pPr marL="628650">
              <a:buFont typeface="Wingdings" panose="05000000000000000000" pitchFamily="2" charset="2"/>
              <a:buChar char="Ø"/>
            </a:pPr>
            <a:r>
              <a:rPr lang="en-US" sz="7200" b="1" dirty="0">
                <a:latin typeface="Times New Roman" panose="02020603050405020304" pitchFamily="18" charset="0"/>
                <a:cs typeface="Times New Roman" panose="02020603050405020304" pitchFamily="18" charset="0"/>
              </a:rPr>
              <a:t>Schedule RC</a:t>
            </a:r>
          </a:p>
          <a:p>
            <a:endParaRPr lang="en-US" dirty="0"/>
          </a:p>
        </p:txBody>
      </p:sp>
    </p:spTree>
    <p:extLst>
      <p:ext uri="{BB962C8B-B14F-4D97-AF65-F5344CB8AC3E}">
        <p14:creationId xmlns:p14="http://schemas.microsoft.com/office/powerpoint/2010/main" val="2266948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New Forms for 2020</a:t>
            </a:r>
            <a:endParaRPr lang="en-US" dirty="0"/>
          </a:p>
        </p:txBody>
      </p:sp>
      <p:sp>
        <p:nvSpPr>
          <p:cNvPr id="3" name="Content Placeholder 2"/>
          <p:cNvSpPr>
            <a:spLocks noGrp="1"/>
          </p:cNvSpPr>
          <p:nvPr>
            <p:ph idx="1"/>
          </p:nvPr>
        </p:nvSpPr>
        <p:spPr>
          <a:xfrm>
            <a:off x="723900" y="2552700"/>
            <a:ext cx="10807699" cy="3602294"/>
          </a:xfrm>
        </p:spPr>
        <p:txBody>
          <a:bodyPr>
            <a:noAutofit/>
          </a:bodyPr>
          <a:lstStyle/>
          <a:p>
            <a:r>
              <a:rPr lang="en-US" sz="2300" b="1" dirty="0">
                <a:latin typeface="Times New Roman" panose="02020603050405020304" pitchFamily="18" charset="0"/>
                <a:cs typeface="Times New Roman" panose="02020603050405020304" pitchFamily="18" charset="0"/>
              </a:rPr>
              <a:t>The biggest change for 2020 forms is the updated Schedule OC which was changed to replace multiple credit and carry forward schedules with one concise Schedule.</a:t>
            </a:r>
          </a:p>
          <a:p>
            <a:r>
              <a:rPr lang="en-US" sz="2300" b="1" dirty="0">
                <a:latin typeface="Times New Roman" panose="02020603050405020304" pitchFamily="18" charset="0"/>
                <a:cs typeface="Times New Roman" panose="02020603050405020304" pitchFamily="18" charset="0"/>
              </a:rPr>
              <a:t>Credits will now flow in the order of passage and current year carryforwards will be applied </a:t>
            </a:r>
            <a:r>
              <a:rPr lang="en-US" sz="2300" b="1" u="sng" dirty="0">
                <a:latin typeface="Times New Roman" panose="02020603050405020304" pitchFamily="18" charset="0"/>
                <a:cs typeface="Times New Roman" panose="02020603050405020304" pitchFamily="18" charset="0"/>
              </a:rPr>
              <a:t>before</a:t>
            </a:r>
            <a:r>
              <a:rPr lang="en-US" sz="2300" b="1" dirty="0">
                <a:latin typeface="Times New Roman" panose="02020603050405020304" pitchFamily="18" charset="0"/>
                <a:cs typeface="Times New Roman" panose="02020603050405020304" pitchFamily="18" charset="0"/>
              </a:rPr>
              <a:t> prior year carryforwards per regulations. </a:t>
            </a:r>
          </a:p>
          <a:p>
            <a:r>
              <a:rPr lang="en-US" sz="2300" b="1" dirty="0">
                <a:latin typeface="Times New Roman" panose="02020603050405020304" pitchFamily="18" charset="0"/>
                <a:cs typeface="Times New Roman" panose="02020603050405020304" pitchFamily="18" charset="0"/>
              </a:rPr>
              <a:t>The following credit schedules have been retired and are now integrated within the new Schedule OC: </a:t>
            </a:r>
          </a:p>
          <a:p>
            <a:pPr>
              <a:buFont typeface="Wingdings" panose="05000000000000000000" pitchFamily="2" charset="2"/>
              <a:buChar char="Ø"/>
            </a:pPr>
            <a:r>
              <a:rPr lang="en-US" sz="2300" b="1" dirty="0">
                <a:latin typeface="Times New Roman" panose="02020603050405020304" pitchFamily="18" charset="0"/>
                <a:cs typeface="Times New Roman" panose="02020603050405020304" pitchFamily="18" charset="0"/>
              </a:rPr>
              <a:t>    Schedule IRC – Irrigation/Reservoir System Credit</a:t>
            </a:r>
          </a:p>
          <a:p>
            <a:pPr>
              <a:buFont typeface="Wingdings" panose="05000000000000000000" pitchFamily="2" charset="2"/>
              <a:buChar char="Ø"/>
            </a:pPr>
            <a:r>
              <a:rPr lang="en-US" sz="2300" b="1" dirty="0">
                <a:latin typeface="Times New Roman" panose="02020603050405020304" pitchFamily="18" charset="0"/>
                <a:cs typeface="Times New Roman" panose="02020603050405020304" pitchFamily="18" charset="0"/>
              </a:rPr>
              <a:t>    Schedule HTC – Historic Rehabilitation Tax Credit</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8704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What’s New from the 2020 Regular Session of the Alabama Legislature?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8290" y="2604770"/>
            <a:ext cx="9075420" cy="3223260"/>
          </a:xfrm>
        </p:spPr>
      </p:pic>
    </p:spTree>
    <p:extLst>
      <p:ext uri="{BB962C8B-B14F-4D97-AF65-F5344CB8AC3E}">
        <p14:creationId xmlns:p14="http://schemas.microsoft.com/office/powerpoint/2010/main" val="3718405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New Forms for 2020</a:t>
            </a:r>
            <a:endParaRPr lang="en-US" dirty="0"/>
          </a:p>
        </p:txBody>
      </p:sp>
      <p:sp>
        <p:nvSpPr>
          <p:cNvPr id="3" name="Content Placeholder 2"/>
          <p:cNvSpPr>
            <a:spLocks noGrp="1"/>
          </p:cNvSpPr>
          <p:nvPr>
            <p:ph idx="1"/>
          </p:nvPr>
        </p:nvSpPr>
        <p:spPr>
          <a:xfrm>
            <a:off x="723900" y="2428568"/>
            <a:ext cx="10878165" cy="3726426"/>
          </a:xfrm>
        </p:spPr>
        <p:txBody>
          <a:bodyPr>
            <a:noAutofit/>
          </a:bodyPr>
          <a:lstStyle/>
          <a:p>
            <a:pPr marL="0" indent="0">
              <a:buNone/>
            </a:pPr>
            <a:r>
              <a:rPr lang="en-US" sz="2300" b="1" dirty="0">
                <a:latin typeface="Times New Roman" panose="02020603050405020304" pitchFamily="18" charset="0"/>
                <a:cs typeface="Times New Roman" panose="02020603050405020304" pitchFamily="18" charset="0"/>
              </a:rPr>
              <a:t>Schedule OC changes continued: </a:t>
            </a:r>
          </a:p>
          <a:p>
            <a:pPr>
              <a:buFont typeface="Wingdings" panose="05000000000000000000" pitchFamily="2" charset="2"/>
              <a:buChar char="Ø"/>
            </a:pPr>
            <a:r>
              <a:rPr lang="en-US" sz="23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Schedule DEC – Dual Enrollment Credit </a:t>
            </a:r>
          </a:p>
          <a:p>
            <a:pPr>
              <a:buFont typeface="Wingdings" panose="05000000000000000000" pitchFamily="2" charset="2"/>
              <a:buChar char="Ø"/>
              <a:tabLst>
                <a:tab pos="461963" algn="l"/>
              </a:tabLst>
            </a:pPr>
            <a:r>
              <a:rPr lang="en-US" sz="2000" b="1" dirty="0">
                <a:latin typeface="Times New Roman" panose="02020603050405020304" pitchFamily="18" charset="0"/>
                <a:cs typeface="Times New Roman" panose="02020603050405020304" pitchFamily="18" charset="0"/>
              </a:rPr>
              <a:t>   Schedule AJA – Alabama Jobs Act (Investment Credit)</a:t>
            </a:r>
          </a:p>
          <a:p>
            <a:pPr marL="461963" indent="-461963">
              <a:buFont typeface="Wingdings" panose="05000000000000000000" pitchFamily="2" charset="2"/>
              <a:buChar char="Ø"/>
              <a:tabLst>
                <a:tab pos="461963" algn="l"/>
              </a:tabLst>
            </a:pPr>
            <a:r>
              <a:rPr lang="en-US" sz="2000" b="1" dirty="0">
                <a:latin typeface="Times New Roman" panose="02020603050405020304" pitchFamily="18" charset="0"/>
                <a:cs typeface="Times New Roman" panose="02020603050405020304" pitchFamily="18" charset="0"/>
              </a:rPr>
              <a:t> Schedule ARA – Alabama Renewal Act (Port Credit and Growing Alabama Credit)</a:t>
            </a:r>
          </a:p>
          <a:p>
            <a:pP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   Schedule ATC – Apprenticeship Tax Credit</a:t>
            </a:r>
          </a:p>
          <a:p>
            <a:pP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   Schedule NTC – Net Tax Calculation</a:t>
            </a:r>
          </a:p>
          <a:p>
            <a:pP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   Schedule RC – Refundable Credits</a:t>
            </a:r>
          </a:p>
          <a:p>
            <a:pPr marL="0" indent="0">
              <a:buNone/>
            </a:pPr>
            <a:r>
              <a:rPr lang="en-US" sz="2000" b="1" dirty="0">
                <a:latin typeface="Times New Roman" panose="02020603050405020304" pitchFamily="18" charset="0"/>
                <a:cs typeface="Times New Roman" panose="02020603050405020304" pitchFamily="18" charset="0"/>
              </a:rPr>
              <a:t>Schedule SBA has sunset. However, taxpayers may still have a carryforward from this credit.</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813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New Forms for 2020</a:t>
            </a:r>
            <a:endParaRPr lang="en-US" dirty="0"/>
          </a:p>
        </p:txBody>
      </p:sp>
      <p:sp>
        <p:nvSpPr>
          <p:cNvPr id="3" name="Content Placeholder 2"/>
          <p:cNvSpPr>
            <a:spLocks noGrp="1"/>
          </p:cNvSpPr>
          <p:nvPr>
            <p:ph idx="1"/>
          </p:nvPr>
        </p:nvSpPr>
        <p:spPr>
          <a:xfrm>
            <a:off x="723900" y="2552700"/>
            <a:ext cx="10807699" cy="3602294"/>
          </a:xfrm>
        </p:spPr>
        <p:txBody>
          <a:bodyPr>
            <a:noAutofit/>
          </a:bodyPr>
          <a:lstStyle/>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81BB1E5-6070-4C3F-A23D-FE55F9F3914E}"/>
              </a:ext>
            </a:extLst>
          </p:cNvPr>
          <p:cNvPicPr>
            <a:picLocks noChangeAspect="1"/>
          </p:cNvPicPr>
          <p:nvPr/>
        </p:nvPicPr>
        <p:blipFill>
          <a:blip r:embed="rId3"/>
          <a:stretch>
            <a:fillRect/>
          </a:stretch>
        </p:blipFill>
        <p:spPr>
          <a:xfrm>
            <a:off x="895350" y="2463134"/>
            <a:ext cx="10401300" cy="3781425"/>
          </a:xfrm>
          <a:prstGeom prst="rect">
            <a:avLst/>
          </a:prstGeom>
        </p:spPr>
      </p:pic>
    </p:spTree>
    <p:extLst>
      <p:ext uri="{BB962C8B-B14F-4D97-AF65-F5344CB8AC3E}">
        <p14:creationId xmlns:p14="http://schemas.microsoft.com/office/powerpoint/2010/main" val="3219134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A7E6-6A78-4831-A20F-90038BFE08F2}"/>
              </a:ext>
            </a:extLst>
          </p:cNvPr>
          <p:cNvSpPr>
            <a:spLocks noGrp="1"/>
          </p:cNvSpPr>
          <p:nvPr>
            <p:ph type="title"/>
          </p:nvPr>
        </p:nvSpPr>
        <p:spPr/>
        <p:txBody>
          <a:bodyPr/>
          <a:lstStyle/>
          <a:p>
            <a:r>
              <a:rPr lang="en-US" b="1" dirty="0"/>
              <a:t>Schedule OC</a:t>
            </a:r>
          </a:p>
        </p:txBody>
      </p:sp>
      <p:sp>
        <p:nvSpPr>
          <p:cNvPr id="3" name="Content Placeholder 2">
            <a:extLst>
              <a:ext uri="{FF2B5EF4-FFF2-40B4-BE49-F238E27FC236}">
                <a16:creationId xmlns:a16="http://schemas.microsoft.com/office/drawing/2014/main" id="{6F380E18-8EBE-42FD-8670-FB73394B1A4E}"/>
              </a:ext>
            </a:extLst>
          </p:cNvPr>
          <p:cNvSpPr>
            <a:spLocks noGrp="1"/>
          </p:cNvSpPr>
          <p:nvPr>
            <p:ph idx="1"/>
          </p:nvPr>
        </p:nvSpPr>
        <p:spPr/>
        <p:txBody>
          <a:bodyPr/>
          <a:lstStyle/>
          <a:p>
            <a:endParaRPr lang="en-US" dirty="0"/>
          </a:p>
          <a:p>
            <a:endParaRPr lang="en-US" dirty="0"/>
          </a:p>
          <a:p>
            <a:endParaRPr lang="en-US" dirty="0"/>
          </a:p>
          <a:p>
            <a:endParaRPr lang="en-US" dirty="0"/>
          </a:p>
        </p:txBody>
      </p:sp>
      <p:sp>
        <p:nvSpPr>
          <p:cNvPr id="5" name="Rectangle 4">
            <a:extLst>
              <a:ext uri="{FF2B5EF4-FFF2-40B4-BE49-F238E27FC236}">
                <a16:creationId xmlns:a16="http://schemas.microsoft.com/office/drawing/2014/main" id="{42B53BC4-4E42-41B7-90CC-115392BBBB12}"/>
              </a:ext>
            </a:extLst>
          </p:cNvPr>
          <p:cNvSpPr/>
          <p:nvPr/>
        </p:nvSpPr>
        <p:spPr>
          <a:xfrm>
            <a:off x="855406" y="2418735"/>
            <a:ext cx="10805651" cy="1631216"/>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Schedule IRC – Irrigation/Reservoir System Tax Credit has been moved to Part J of the new Schedule OC for 2020.</a:t>
            </a: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45ADD7E-3B71-40C5-9DE6-AAA619215FFC}"/>
              </a:ext>
            </a:extLst>
          </p:cNvPr>
          <p:cNvPicPr>
            <a:picLocks noChangeAspect="1"/>
          </p:cNvPicPr>
          <p:nvPr/>
        </p:nvPicPr>
        <p:blipFill>
          <a:blip r:embed="rId2"/>
          <a:stretch>
            <a:fillRect/>
          </a:stretch>
        </p:blipFill>
        <p:spPr>
          <a:xfrm>
            <a:off x="747252" y="3049445"/>
            <a:ext cx="10589342" cy="3115382"/>
          </a:xfrm>
          <a:prstGeom prst="rect">
            <a:avLst/>
          </a:prstGeom>
        </p:spPr>
      </p:pic>
    </p:spTree>
    <p:extLst>
      <p:ext uri="{BB962C8B-B14F-4D97-AF65-F5344CB8AC3E}">
        <p14:creationId xmlns:p14="http://schemas.microsoft.com/office/powerpoint/2010/main" val="3175333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A7E6-6A78-4831-A20F-90038BFE08F2}"/>
              </a:ext>
            </a:extLst>
          </p:cNvPr>
          <p:cNvSpPr>
            <a:spLocks noGrp="1"/>
          </p:cNvSpPr>
          <p:nvPr>
            <p:ph type="title"/>
          </p:nvPr>
        </p:nvSpPr>
        <p:spPr/>
        <p:txBody>
          <a:bodyPr/>
          <a:lstStyle/>
          <a:p>
            <a:r>
              <a:rPr lang="en-US" b="1" dirty="0"/>
              <a:t>Schedule OC</a:t>
            </a:r>
          </a:p>
        </p:txBody>
      </p:sp>
      <p:sp>
        <p:nvSpPr>
          <p:cNvPr id="3" name="Content Placeholder 2">
            <a:extLst>
              <a:ext uri="{FF2B5EF4-FFF2-40B4-BE49-F238E27FC236}">
                <a16:creationId xmlns:a16="http://schemas.microsoft.com/office/drawing/2014/main" id="{6F380E18-8EBE-42FD-8670-FB73394B1A4E}"/>
              </a:ext>
            </a:extLst>
          </p:cNvPr>
          <p:cNvSpPr>
            <a:spLocks noGrp="1"/>
          </p:cNvSpPr>
          <p:nvPr>
            <p:ph idx="1"/>
          </p:nvPr>
        </p:nvSpPr>
        <p:spPr/>
        <p:txBody>
          <a:bodyPr/>
          <a:lstStyle/>
          <a:p>
            <a:endParaRPr lang="en-US" dirty="0"/>
          </a:p>
          <a:p>
            <a:endParaRPr lang="en-US" dirty="0"/>
          </a:p>
          <a:p>
            <a:endParaRPr lang="en-US" dirty="0"/>
          </a:p>
          <a:p>
            <a:endParaRPr lang="en-US" dirty="0"/>
          </a:p>
        </p:txBody>
      </p:sp>
      <p:sp>
        <p:nvSpPr>
          <p:cNvPr id="5" name="Rectangle 4">
            <a:extLst>
              <a:ext uri="{FF2B5EF4-FFF2-40B4-BE49-F238E27FC236}">
                <a16:creationId xmlns:a16="http://schemas.microsoft.com/office/drawing/2014/main" id="{42B53BC4-4E42-41B7-90CC-115392BBBB12}"/>
              </a:ext>
            </a:extLst>
          </p:cNvPr>
          <p:cNvSpPr/>
          <p:nvPr/>
        </p:nvSpPr>
        <p:spPr>
          <a:xfrm>
            <a:off x="855406" y="2418735"/>
            <a:ext cx="10805651" cy="1631216"/>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Schedule HTC – Historic Tax Rehabilitation Credit for projects prior to 2018 has been moved to Part N of the new Schedule OC for 2020.</a:t>
            </a: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723C880-6A8F-4349-A9CA-E38D14D62912}"/>
              </a:ext>
            </a:extLst>
          </p:cNvPr>
          <p:cNvPicPr>
            <a:picLocks noChangeAspect="1"/>
          </p:cNvPicPr>
          <p:nvPr/>
        </p:nvPicPr>
        <p:blipFill>
          <a:blip r:embed="rId2"/>
          <a:stretch>
            <a:fillRect/>
          </a:stretch>
        </p:blipFill>
        <p:spPr>
          <a:xfrm>
            <a:off x="761999" y="3215147"/>
            <a:ext cx="10574595" cy="3123229"/>
          </a:xfrm>
          <a:prstGeom prst="rect">
            <a:avLst/>
          </a:prstGeom>
        </p:spPr>
      </p:pic>
    </p:spTree>
    <p:extLst>
      <p:ext uri="{BB962C8B-B14F-4D97-AF65-F5344CB8AC3E}">
        <p14:creationId xmlns:p14="http://schemas.microsoft.com/office/powerpoint/2010/main" val="13860665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A7E6-6A78-4831-A20F-90038BFE08F2}"/>
              </a:ext>
            </a:extLst>
          </p:cNvPr>
          <p:cNvSpPr>
            <a:spLocks noGrp="1"/>
          </p:cNvSpPr>
          <p:nvPr>
            <p:ph type="title"/>
          </p:nvPr>
        </p:nvSpPr>
        <p:spPr/>
        <p:txBody>
          <a:bodyPr/>
          <a:lstStyle/>
          <a:p>
            <a:r>
              <a:rPr lang="en-US" b="1" dirty="0"/>
              <a:t>Schedule OC</a:t>
            </a:r>
          </a:p>
        </p:txBody>
      </p:sp>
      <p:sp>
        <p:nvSpPr>
          <p:cNvPr id="3" name="Content Placeholder 2">
            <a:extLst>
              <a:ext uri="{FF2B5EF4-FFF2-40B4-BE49-F238E27FC236}">
                <a16:creationId xmlns:a16="http://schemas.microsoft.com/office/drawing/2014/main" id="{6F380E18-8EBE-42FD-8670-FB73394B1A4E}"/>
              </a:ext>
            </a:extLst>
          </p:cNvPr>
          <p:cNvSpPr>
            <a:spLocks noGrp="1"/>
          </p:cNvSpPr>
          <p:nvPr>
            <p:ph idx="1"/>
          </p:nvPr>
        </p:nvSpPr>
        <p:spPr/>
        <p:txBody>
          <a:bodyPr/>
          <a:lstStyle/>
          <a:p>
            <a:endParaRPr lang="en-US" dirty="0"/>
          </a:p>
          <a:p>
            <a:endParaRPr lang="en-US" dirty="0"/>
          </a:p>
          <a:p>
            <a:endParaRPr lang="en-US" dirty="0"/>
          </a:p>
          <a:p>
            <a:endParaRPr lang="en-US" dirty="0"/>
          </a:p>
        </p:txBody>
      </p:sp>
      <p:sp>
        <p:nvSpPr>
          <p:cNvPr id="5" name="Rectangle 4">
            <a:extLst>
              <a:ext uri="{FF2B5EF4-FFF2-40B4-BE49-F238E27FC236}">
                <a16:creationId xmlns:a16="http://schemas.microsoft.com/office/drawing/2014/main" id="{42B53BC4-4E42-41B7-90CC-115392BBBB12}"/>
              </a:ext>
            </a:extLst>
          </p:cNvPr>
          <p:cNvSpPr/>
          <p:nvPr/>
        </p:nvSpPr>
        <p:spPr>
          <a:xfrm>
            <a:off x="855406" y="2418735"/>
            <a:ext cx="10805651" cy="1631216"/>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Schedule HTC – Historic Tax Rehabilitation Credit for projects 2018 and on has been moved to Part T of the new Schedule OC for 2020.</a:t>
            </a: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C7A0273-2BE3-4B05-9CC4-C71035CEFE0B}"/>
              </a:ext>
            </a:extLst>
          </p:cNvPr>
          <p:cNvPicPr>
            <a:picLocks noChangeAspect="1"/>
          </p:cNvPicPr>
          <p:nvPr/>
        </p:nvPicPr>
        <p:blipFill>
          <a:blip r:embed="rId2"/>
          <a:stretch>
            <a:fillRect/>
          </a:stretch>
        </p:blipFill>
        <p:spPr>
          <a:xfrm>
            <a:off x="1116771" y="3353431"/>
            <a:ext cx="9779826" cy="2512116"/>
          </a:xfrm>
          <a:prstGeom prst="rect">
            <a:avLst/>
          </a:prstGeom>
        </p:spPr>
      </p:pic>
    </p:spTree>
    <p:extLst>
      <p:ext uri="{BB962C8B-B14F-4D97-AF65-F5344CB8AC3E}">
        <p14:creationId xmlns:p14="http://schemas.microsoft.com/office/powerpoint/2010/main" val="1636012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A7E6-6A78-4831-A20F-90038BFE08F2}"/>
              </a:ext>
            </a:extLst>
          </p:cNvPr>
          <p:cNvSpPr>
            <a:spLocks noGrp="1"/>
          </p:cNvSpPr>
          <p:nvPr>
            <p:ph type="title"/>
          </p:nvPr>
        </p:nvSpPr>
        <p:spPr/>
        <p:txBody>
          <a:bodyPr/>
          <a:lstStyle/>
          <a:p>
            <a:r>
              <a:rPr lang="en-US" b="1" dirty="0"/>
              <a:t>Schedule OC</a:t>
            </a:r>
          </a:p>
        </p:txBody>
      </p:sp>
      <p:sp>
        <p:nvSpPr>
          <p:cNvPr id="3" name="Content Placeholder 2">
            <a:extLst>
              <a:ext uri="{FF2B5EF4-FFF2-40B4-BE49-F238E27FC236}">
                <a16:creationId xmlns:a16="http://schemas.microsoft.com/office/drawing/2014/main" id="{6F380E18-8EBE-42FD-8670-FB73394B1A4E}"/>
              </a:ext>
            </a:extLst>
          </p:cNvPr>
          <p:cNvSpPr>
            <a:spLocks noGrp="1"/>
          </p:cNvSpPr>
          <p:nvPr>
            <p:ph idx="1"/>
          </p:nvPr>
        </p:nvSpPr>
        <p:spPr/>
        <p:txBody>
          <a:bodyPr/>
          <a:lstStyle/>
          <a:p>
            <a:endParaRPr lang="en-US" dirty="0"/>
          </a:p>
          <a:p>
            <a:endParaRPr lang="en-US" dirty="0"/>
          </a:p>
          <a:p>
            <a:endParaRPr lang="en-US" dirty="0"/>
          </a:p>
          <a:p>
            <a:endParaRPr lang="en-US" dirty="0"/>
          </a:p>
        </p:txBody>
      </p:sp>
      <p:sp>
        <p:nvSpPr>
          <p:cNvPr id="5" name="Rectangle 4">
            <a:extLst>
              <a:ext uri="{FF2B5EF4-FFF2-40B4-BE49-F238E27FC236}">
                <a16:creationId xmlns:a16="http://schemas.microsoft.com/office/drawing/2014/main" id="{42B53BC4-4E42-41B7-90CC-115392BBBB12}"/>
              </a:ext>
            </a:extLst>
          </p:cNvPr>
          <p:cNvSpPr/>
          <p:nvPr/>
        </p:nvSpPr>
        <p:spPr>
          <a:xfrm>
            <a:off x="855406" y="2418735"/>
            <a:ext cx="10805651" cy="1631216"/>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Schedule DEC – Dual Enrollment Credit has been moved to Part O of the new Schedule OC for 2020.</a:t>
            </a: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108523E-1869-43FB-97E0-A95900CA3BDD}"/>
              </a:ext>
            </a:extLst>
          </p:cNvPr>
          <p:cNvPicPr>
            <a:picLocks noChangeAspect="1"/>
          </p:cNvPicPr>
          <p:nvPr/>
        </p:nvPicPr>
        <p:blipFill>
          <a:blip r:embed="rId2"/>
          <a:stretch>
            <a:fillRect/>
          </a:stretch>
        </p:blipFill>
        <p:spPr>
          <a:xfrm>
            <a:off x="766916" y="3026422"/>
            <a:ext cx="10668000" cy="3197398"/>
          </a:xfrm>
          <a:prstGeom prst="rect">
            <a:avLst/>
          </a:prstGeom>
        </p:spPr>
      </p:pic>
    </p:spTree>
    <p:extLst>
      <p:ext uri="{BB962C8B-B14F-4D97-AF65-F5344CB8AC3E}">
        <p14:creationId xmlns:p14="http://schemas.microsoft.com/office/powerpoint/2010/main" val="1877617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A7E6-6A78-4831-A20F-90038BFE08F2}"/>
              </a:ext>
            </a:extLst>
          </p:cNvPr>
          <p:cNvSpPr>
            <a:spLocks noGrp="1"/>
          </p:cNvSpPr>
          <p:nvPr>
            <p:ph type="title"/>
          </p:nvPr>
        </p:nvSpPr>
        <p:spPr/>
        <p:txBody>
          <a:bodyPr/>
          <a:lstStyle/>
          <a:p>
            <a:r>
              <a:rPr lang="en-US" b="1" dirty="0"/>
              <a:t>Schedule OC</a:t>
            </a:r>
          </a:p>
        </p:txBody>
      </p:sp>
      <p:sp>
        <p:nvSpPr>
          <p:cNvPr id="3" name="Content Placeholder 2">
            <a:extLst>
              <a:ext uri="{FF2B5EF4-FFF2-40B4-BE49-F238E27FC236}">
                <a16:creationId xmlns:a16="http://schemas.microsoft.com/office/drawing/2014/main" id="{6F380E18-8EBE-42FD-8670-FB73394B1A4E}"/>
              </a:ext>
            </a:extLst>
          </p:cNvPr>
          <p:cNvSpPr>
            <a:spLocks noGrp="1"/>
          </p:cNvSpPr>
          <p:nvPr>
            <p:ph idx="1"/>
          </p:nvPr>
        </p:nvSpPr>
        <p:spPr/>
        <p:txBody>
          <a:bodyPr/>
          <a:lstStyle/>
          <a:p>
            <a:endParaRPr lang="en-US" dirty="0"/>
          </a:p>
          <a:p>
            <a:endParaRPr lang="en-US" dirty="0"/>
          </a:p>
          <a:p>
            <a:endParaRPr lang="en-US" dirty="0"/>
          </a:p>
          <a:p>
            <a:endParaRPr lang="en-US" dirty="0"/>
          </a:p>
        </p:txBody>
      </p:sp>
      <p:sp>
        <p:nvSpPr>
          <p:cNvPr id="5" name="Rectangle 4">
            <a:extLst>
              <a:ext uri="{FF2B5EF4-FFF2-40B4-BE49-F238E27FC236}">
                <a16:creationId xmlns:a16="http://schemas.microsoft.com/office/drawing/2014/main" id="{42B53BC4-4E42-41B7-90CC-115392BBBB12}"/>
              </a:ext>
            </a:extLst>
          </p:cNvPr>
          <p:cNvSpPr/>
          <p:nvPr/>
        </p:nvSpPr>
        <p:spPr>
          <a:xfrm>
            <a:off x="855406" y="2418735"/>
            <a:ext cx="10805651" cy="1631216"/>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Schedule AJA – Alabama Jobs Act  - Investment Credit has been moved to Part P of the new Schedule OC for 2020.</a:t>
            </a: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DA08EF8-1023-4C69-9CB5-B9F630B0109A}"/>
              </a:ext>
            </a:extLst>
          </p:cNvPr>
          <p:cNvPicPr>
            <a:picLocks noChangeAspect="1"/>
          </p:cNvPicPr>
          <p:nvPr/>
        </p:nvPicPr>
        <p:blipFill>
          <a:blip r:embed="rId2"/>
          <a:stretch>
            <a:fillRect/>
          </a:stretch>
        </p:blipFill>
        <p:spPr>
          <a:xfrm>
            <a:off x="747252" y="3246608"/>
            <a:ext cx="10668000" cy="2967379"/>
          </a:xfrm>
          <a:prstGeom prst="rect">
            <a:avLst/>
          </a:prstGeom>
        </p:spPr>
      </p:pic>
    </p:spTree>
    <p:extLst>
      <p:ext uri="{BB962C8B-B14F-4D97-AF65-F5344CB8AC3E}">
        <p14:creationId xmlns:p14="http://schemas.microsoft.com/office/powerpoint/2010/main" val="8694650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A7E6-6A78-4831-A20F-90038BFE08F2}"/>
              </a:ext>
            </a:extLst>
          </p:cNvPr>
          <p:cNvSpPr>
            <a:spLocks noGrp="1"/>
          </p:cNvSpPr>
          <p:nvPr>
            <p:ph type="title"/>
          </p:nvPr>
        </p:nvSpPr>
        <p:spPr/>
        <p:txBody>
          <a:bodyPr/>
          <a:lstStyle/>
          <a:p>
            <a:r>
              <a:rPr lang="en-US" b="1" dirty="0"/>
              <a:t>Schedule OC</a:t>
            </a:r>
          </a:p>
        </p:txBody>
      </p:sp>
      <p:sp>
        <p:nvSpPr>
          <p:cNvPr id="3" name="Content Placeholder 2">
            <a:extLst>
              <a:ext uri="{FF2B5EF4-FFF2-40B4-BE49-F238E27FC236}">
                <a16:creationId xmlns:a16="http://schemas.microsoft.com/office/drawing/2014/main" id="{6F380E18-8EBE-42FD-8670-FB73394B1A4E}"/>
              </a:ext>
            </a:extLst>
          </p:cNvPr>
          <p:cNvSpPr>
            <a:spLocks noGrp="1"/>
          </p:cNvSpPr>
          <p:nvPr>
            <p:ph idx="1"/>
          </p:nvPr>
        </p:nvSpPr>
        <p:spPr/>
        <p:txBody>
          <a:bodyPr/>
          <a:lstStyle/>
          <a:p>
            <a:endParaRPr lang="en-US" dirty="0"/>
          </a:p>
          <a:p>
            <a:endParaRPr lang="en-US" dirty="0"/>
          </a:p>
          <a:p>
            <a:endParaRPr lang="en-US" dirty="0"/>
          </a:p>
          <a:p>
            <a:endParaRPr lang="en-US" dirty="0"/>
          </a:p>
        </p:txBody>
      </p:sp>
      <p:sp>
        <p:nvSpPr>
          <p:cNvPr id="5" name="Rectangle 4">
            <a:extLst>
              <a:ext uri="{FF2B5EF4-FFF2-40B4-BE49-F238E27FC236}">
                <a16:creationId xmlns:a16="http://schemas.microsoft.com/office/drawing/2014/main" id="{42B53BC4-4E42-41B7-90CC-115392BBBB12}"/>
              </a:ext>
            </a:extLst>
          </p:cNvPr>
          <p:cNvSpPr/>
          <p:nvPr/>
        </p:nvSpPr>
        <p:spPr>
          <a:xfrm>
            <a:off x="855406" y="2418735"/>
            <a:ext cx="10805651" cy="1631216"/>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Schedule ARA – Alabama Renewal Act (Port Credit) has been moved to Part Q of the new Schedule OC for 2020.</a:t>
            </a: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89980DD-62A0-4D15-97D2-090629EB229A}"/>
              </a:ext>
            </a:extLst>
          </p:cNvPr>
          <p:cNvPicPr>
            <a:picLocks noChangeAspect="1"/>
          </p:cNvPicPr>
          <p:nvPr/>
        </p:nvPicPr>
        <p:blipFill>
          <a:blip r:embed="rId2"/>
          <a:stretch>
            <a:fillRect/>
          </a:stretch>
        </p:blipFill>
        <p:spPr>
          <a:xfrm>
            <a:off x="855406" y="3234344"/>
            <a:ext cx="10569678" cy="2930482"/>
          </a:xfrm>
          <a:prstGeom prst="rect">
            <a:avLst/>
          </a:prstGeom>
        </p:spPr>
      </p:pic>
    </p:spTree>
    <p:extLst>
      <p:ext uri="{BB962C8B-B14F-4D97-AF65-F5344CB8AC3E}">
        <p14:creationId xmlns:p14="http://schemas.microsoft.com/office/powerpoint/2010/main" val="18981768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A7E6-6A78-4831-A20F-90038BFE08F2}"/>
              </a:ext>
            </a:extLst>
          </p:cNvPr>
          <p:cNvSpPr>
            <a:spLocks noGrp="1"/>
          </p:cNvSpPr>
          <p:nvPr>
            <p:ph type="title"/>
          </p:nvPr>
        </p:nvSpPr>
        <p:spPr/>
        <p:txBody>
          <a:bodyPr/>
          <a:lstStyle/>
          <a:p>
            <a:r>
              <a:rPr lang="en-US" b="1" dirty="0"/>
              <a:t>Schedule OC</a:t>
            </a:r>
          </a:p>
        </p:txBody>
      </p:sp>
      <p:sp>
        <p:nvSpPr>
          <p:cNvPr id="3" name="Content Placeholder 2">
            <a:extLst>
              <a:ext uri="{FF2B5EF4-FFF2-40B4-BE49-F238E27FC236}">
                <a16:creationId xmlns:a16="http://schemas.microsoft.com/office/drawing/2014/main" id="{6F380E18-8EBE-42FD-8670-FB73394B1A4E}"/>
              </a:ext>
            </a:extLst>
          </p:cNvPr>
          <p:cNvSpPr>
            <a:spLocks noGrp="1"/>
          </p:cNvSpPr>
          <p:nvPr>
            <p:ph idx="1"/>
          </p:nvPr>
        </p:nvSpPr>
        <p:spPr/>
        <p:txBody>
          <a:bodyPr/>
          <a:lstStyle/>
          <a:p>
            <a:endParaRPr lang="en-US" dirty="0"/>
          </a:p>
          <a:p>
            <a:endParaRPr lang="en-US" dirty="0"/>
          </a:p>
          <a:p>
            <a:endParaRPr lang="en-US" dirty="0"/>
          </a:p>
          <a:p>
            <a:endParaRPr lang="en-US" dirty="0"/>
          </a:p>
        </p:txBody>
      </p:sp>
      <p:sp>
        <p:nvSpPr>
          <p:cNvPr id="5" name="Rectangle 4">
            <a:extLst>
              <a:ext uri="{FF2B5EF4-FFF2-40B4-BE49-F238E27FC236}">
                <a16:creationId xmlns:a16="http://schemas.microsoft.com/office/drawing/2014/main" id="{42B53BC4-4E42-41B7-90CC-115392BBBB12}"/>
              </a:ext>
            </a:extLst>
          </p:cNvPr>
          <p:cNvSpPr/>
          <p:nvPr/>
        </p:nvSpPr>
        <p:spPr>
          <a:xfrm>
            <a:off x="766916" y="2418735"/>
            <a:ext cx="10894141" cy="1631216"/>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Schedule ARA – Alabama Renewal Act (Growing Alabama Credit) has been moved to Part R of the new Schedule OC for 2020.</a:t>
            </a: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DBF81641-EDA3-4AC9-82E1-B9E63D0406F0}"/>
              </a:ext>
            </a:extLst>
          </p:cNvPr>
          <p:cNvPicPr>
            <a:picLocks noChangeAspect="1"/>
          </p:cNvPicPr>
          <p:nvPr/>
        </p:nvPicPr>
        <p:blipFill>
          <a:blip r:embed="rId2"/>
          <a:stretch>
            <a:fillRect/>
          </a:stretch>
        </p:blipFill>
        <p:spPr>
          <a:xfrm>
            <a:off x="766915" y="3234343"/>
            <a:ext cx="10658169" cy="3058503"/>
          </a:xfrm>
          <a:prstGeom prst="rect">
            <a:avLst/>
          </a:prstGeom>
        </p:spPr>
      </p:pic>
    </p:spTree>
    <p:extLst>
      <p:ext uri="{BB962C8B-B14F-4D97-AF65-F5344CB8AC3E}">
        <p14:creationId xmlns:p14="http://schemas.microsoft.com/office/powerpoint/2010/main" val="1800669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A7E6-6A78-4831-A20F-90038BFE08F2}"/>
              </a:ext>
            </a:extLst>
          </p:cNvPr>
          <p:cNvSpPr>
            <a:spLocks noGrp="1"/>
          </p:cNvSpPr>
          <p:nvPr>
            <p:ph type="title"/>
          </p:nvPr>
        </p:nvSpPr>
        <p:spPr/>
        <p:txBody>
          <a:bodyPr/>
          <a:lstStyle/>
          <a:p>
            <a:r>
              <a:rPr lang="en-US" b="1" dirty="0"/>
              <a:t>Schedule OC</a:t>
            </a:r>
          </a:p>
        </p:txBody>
      </p:sp>
      <p:sp>
        <p:nvSpPr>
          <p:cNvPr id="3" name="Content Placeholder 2">
            <a:extLst>
              <a:ext uri="{FF2B5EF4-FFF2-40B4-BE49-F238E27FC236}">
                <a16:creationId xmlns:a16="http://schemas.microsoft.com/office/drawing/2014/main" id="{6F380E18-8EBE-42FD-8670-FB73394B1A4E}"/>
              </a:ext>
            </a:extLst>
          </p:cNvPr>
          <p:cNvSpPr>
            <a:spLocks noGrp="1"/>
          </p:cNvSpPr>
          <p:nvPr>
            <p:ph idx="1"/>
          </p:nvPr>
        </p:nvSpPr>
        <p:spPr/>
        <p:txBody>
          <a:bodyPr/>
          <a:lstStyle/>
          <a:p>
            <a:endParaRPr lang="en-US" dirty="0"/>
          </a:p>
          <a:p>
            <a:endParaRPr lang="en-US" dirty="0"/>
          </a:p>
          <a:p>
            <a:endParaRPr lang="en-US" dirty="0"/>
          </a:p>
          <a:p>
            <a:endParaRPr lang="en-US" dirty="0"/>
          </a:p>
        </p:txBody>
      </p:sp>
      <p:sp>
        <p:nvSpPr>
          <p:cNvPr id="5" name="Rectangle 4">
            <a:extLst>
              <a:ext uri="{FF2B5EF4-FFF2-40B4-BE49-F238E27FC236}">
                <a16:creationId xmlns:a16="http://schemas.microsoft.com/office/drawing/2014/main" id="{42B53BC4-4E42-41B7-90CC-115392BBBB12}"/>
              </a:ext>
            </a:extLst>
          </p:cNvPr>
          <p:cNvSpPr/>
          <p:nvPr/>
        </p:nvSpPr>
        <p:spPr>
          <a:xfrm>
            <a:off x="860321" y="2556932"/>
            <a:ext cx="9611034" cy="1323439"/>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Schedule ATC has been moved to Part S of the new Schedule OC for 2020.</a:t>
            </a:r>
          </a:p>
          <a:p>
            <a:pPr marL="342900" indent="-342900" algn="ctr">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12B1FB50-EB0F-4880-8832-45C1838932F2}"/>
              </a:ext>
            </a:extLst>
          </p:cNvPr>
          <p:cNvPicPr>
            <a:picLocks noChangeAspect="1"/>
          </p:cNvPicPr>
          <p:nvPr/>
        </p:nvPicPr>
        <p:blipFill>
          <a:blip r:embed="rId2"/>
          <a:stretch>
            <a:fillRect/>
          </a:stretch>
        </p:blipFill>
        <p:spPr>
          <a:xfrm>
            <a:off x="860321" y="2969342"/>
            <a:ext cx="10471355" cy="3177459"/>
          </a:xfrm>
          <a:prstGeom prst="rect">
            <a:avLst/>
          </a:prstGeom>
        </p:spPr>
      </p:pic>
    </p:spTree>
    <p:extLst>
      <p:ext uri="{BB962C8B-B14F-4D97-AF65-F5344CB8AC3E}">
        <p14:creationId xmlns:p14="http://schemas.microsoft.com/office/powerpoint/2010/main" val="2839563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FDC84-768A-496B-87C4-B838D1E5A9B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Alabama’s Legislature</a:t>
            </a:r>
          </a:p>
        </p:txBody>
      </p:sp>
      <p:sp>
        <p:nvSpPr>
          <p:cNvPr id="3" name="Content Placeholder 2">
            <a:extLst>
              <a:ext uri="{FF2B5EF4-FFF2-40B4-BE49-F238E27FC236}">
                <a16:creationId xmlns:a16="http://schemas.microsoft.com/office/drawing/2014/main" id="{88DF43CB-CB49-4134-848E-F7C799B5EE5A}"/>
              </a:ext>
            </a:extLst>
          </p:cNvPr>
          <p:cNvSpPr>
            <a:spLocks noGrp="1"/>
          </p:cNvSpPr>
          <p:nvPr>
            <p:ph idx="1"/>
          </p:nvPr>
        </p:nvSpPr>
        <p:spPr>
          <a:xfrm>
            <a:off x="697230" y="2503170"/>
            <a:ext cx="11007090" cy="4034790"/>
          </a:xfrm>
        </p:spPr>
        <p:txBody>
          <a:bodyPr>
            <a:normAutofit fontScale="92500"/>
          </a:bodyPr>
          <a:lstStyle/>
          <a:p>
            <a:r>
              <a:rPr lang="en-US" dirty="0">
                <a:latin typeface="Times New Roman" panose="02020603050405020304" pitchFamily="18" charset="0"/>
                <a:cs typeface="Times New Roman" panose="02020603050405020304" pitchFamily="18" charset="0"/>
              </a:rPr>
              <a:t>Legislators are concerned how their constituents feel on certain issues. Without contacting them to voice your support or disapproval concerning legislation they won’t know. </a:t>
            </a:r>
          </a:p>
          <a:p>
            <a:r>
              <a:rPr lang="en-US" dirty="0">
                <a:latin typeface="Times New Roman" panose="02020603050405020304" pitchFamily="18" charset="0"/>
                <a:cs typeface="Times New Roman" panose="02020603050405020304" pitchFamily="18" charset="0"/>
              </a:rPr>
              <a:t>Below is the mailing address and phone numbers for your legislators:</a:t>
            </a:r>
          </a:p>
          <a:p>
            <a:r>
              <a:rPr lang="en-US" dirty="0">
                <a:latin typeface="Times New Roman" panose="02020603050405020304" pitchFamily="18" charset="0"/>
                <a:cs typeface="Times New Roman" panose="02020603050405020304" pitchFamily="18" charset="0"/>
              </a:rPr>
              <a:t>Mailing Address for your legislator: [Name of your Legislator], Alabama State House, Montgomery, AL 36130</a:t>
            </a:r>
          </a:p>
          <a:p>
            <a:r>
              <a:rPr lang="en-US" dirty="0">
                <a:latin typeface="Times New Roman" panose="02020603050405020304" pitchFamily="18" charset="0"/>
                <a:cs typeface="Times New Roman" panose="02020603050405020304" pitchFamily="18" charset="0"/>
              </a:rPr>
              <a:t>Phone number for the House: (334) 242-7600 / Phone number for the Senate: (334) 242-7800</a:t>
            </a:r>
          </a:p>
          <a:p>
            <a:r>
              <a:rPr lang="en-US" dirty="0">
                <a:latin typeface="Times New Roman" panose="02020603050405020304" pitchFamily="18" charset="0"/>
                <a:cs typeface="Times New Roman" panose="02020603050405020304" pitchFamily="18" charset="0"/>
              </a:rPr>
              <a:t>Legislative website: </a:t>
            </a:r>
            <a:r>
              <a:rPr lang="en-US" u="sng" dirty="0">
                <a:latin typeface="Times New Roman" panose="02020603050405020304" pitchFamily="18" charset="0"/>
                <a:cs typeface="Times New Roman" panose="02020603050405020304" pitchFamily="18" charset="0"/>
                <a:hlinkClick r:id="rId2"/>
              </a:rPr>
              <a:t>http://www.legislature.state.al.us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Look-up your legislator: </a:t>
            </a:r>
            <a:r>
              <a:rPr lang="en-US" dirty="0">
                <a:latin typeface="Times New Roman" panose="02020603050405020304" pitchFamily="18" charset="0"/>
                <a:cs typeface="Times New Roman" panose="02020603050405020304" pitchFamily="18" charset="0"/>
                <a:hlinkClick r:id="rId3"/>
              </a:rPr>
              <a:t>https://www.sos.alabama.gov/alabama-votes/elected-official-map</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091674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A7E6-6A78-4831-A20F-90038BFE08F2}"/>
              </a:ext>
            </a:extLst>
          </p:cNvPr>
          <p:cNvSpPr>
            <a:spLocks noGrp="1"/>
          </p:cNvSpPr>
          <p:nvPr>
            <p:ph type="title"/>
          </p:nvPr>
        </p:nvSpPr>
        <p:spPr/>
        <p:txBody>
          <a:bodyPr/>
          <a:lstStyle/>
          <a:p>
            <a:r>
              <a:rPr lang="en-US" b="1" dirty="0"/>
              <a:t>Schedule OC</a:t>
            </a:r>
          </a:p>
        </p:txBody>
      </p:sp>
      <p:sp>
        <p:nvSpPr>
          <p:cNvPr id="3" name="Content Placeholder 2">
            <a:extLst>
              <a:ext uri="{FF2B5EF4-FFF2-40B4-BE49-F238E27FC236}">
                <a16:creationId xmlns:a16="http://schemas.microsoft.com/office/drawing/2014/main" id="{6F380E18-8EBE-42FD-8670-FB73394B1A4E}"/>
              </a:ext>
            </a:extLst>
          </p:cNvPr>
          <p:cNvSpPr>
            <a:spLocks noGrp="1"/>
          </p:cNvSpPr>
          <p:nvPr>
            <p:ph idx="1"/>
          </p:nvPr>
        </p:nvSpPr>
        <p:spPr/>
        <p:txBody>
          <a:bodyPr/>
          <a:lstStyle/>
          <a:p>
            <a:endParaRPr lang="en-US" dirty="0"/>
          </a:p>
          <a:p>
            <a:endParaRPr lang="en-US" dirty="0"/>
          </a:p>
          <a:p>
            <a:endParaRPr lang="en-US" dirty="0"/>
          </a:p>
          <a:p>
            <a:endParaRPr lang="en-US" dirty="0"/>
          </a:p>
        </p:txBody>
      </p:sp>
      <p:sp>
        <p:nvSpPr>
          <p:cNvPr id="5" name="Rectangle 4">
            <a:extLst>
              <a:ext uri="{FF2B5EF4-FFF2-40B4-BE49-F238E27FC236}">
                <a16:creationId xmlns:a16="http://schemas.microsoft.com/office/drawing/2014/main" id="{42B53BC4-4E42-41B7-90CC-115392BBBB12}"/>
              </a:ext>
            </a:extLst>
          </p:cNvPr>
          <p:cNvSpPr/>
          <p:nvPr/>
        </p:nvSpPr>
        <p:spPr>
          <a:xfrm>
            <a:off x="1376517" y="2556932"/>
            <a:ext cx="9094838" cy="400110"/>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Schedule RC has been moved to Section F of the new Schedule OC for 2020. </a:t>
            </a:r>
          </a:p>
        </p:txBody>
      </p:sp>
      <p:pic>
        <p:nvPicPr>
          <p:cNvPr id="6" name="Picture 5">
            <a:extLst>
              <a:ext uri="{FF2B5EF4-FFF2-40B4-BE49-F238E27FC236}">
                <a16:creationId xmlns:a16="http://schemas.microsoft.com/office/drawing/2014/main" id="{EA2C7D10-EC21-4C9F-9CC8-ADFA52C64904}"/>
              </a:ext>
            </a:extLst>
          </p:cNvPr>
          <p:cNvPicPr>
            <a:picLocks noChangeAspect="1"/>
          </p:cNvPicPr>
          <p:nvPr/>
        </p:nvPicPr>
        <p:blipFill>
          <a:blip r:embed="rId2"/>
          <a:stretch>
            <a:fillRect/>
          </a:stretch>
        </p:blipFill>
        <p:spPr>
          <a:xfrm>
            <a:off x="1552574" y="3227975"/>
            <a:ext cx="9086850" cy="2045361"/>
          </a:xfrm>
          <a:prstGeom prst="rect">
            <a:avLst/>
          </a:prstGeom>
        </p:spPr>
      </p:pic>
    </p:spTree>
    <p:extLst>
      <p:ext uri="{BB962C8B-B14F-4D97-AF65-F5344CB8AC3E}">
        <p14:creationId xmlns:p14="http://schemas.microsoft.com/office/powerpoint/2010/main" val="3551433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Schedule CP</a:t>
            </a:r>
            <a:br>
              <a:rPr lang="en-US" b="1" dirty="0">
                <a:latin typeface="Times New Roman" panose="02020603050405020304" pitchFamily="18" charset="0"/>
                <a:cs typeface="Times New Roman" panose="02020603050405020304" pitchFamily="18" charset="0"/>
              </a:rPr>
            </a:br>
            <a:endParaRPr lang="en-US" dirty="0">
              <a:highlight>
                <a:srgbClr val="FFFF00"/>
              </a:highlight>
            </a:endParaRPr>
          </a:p>
        </p:txBody>
      </p:sp>
      <p:sp>
        <p:nvSpPr>
          <p:cNvPr id="3" name="Content Placeholder 2"/>
          <p:cNvSpPr>
            <a:spLocks noGrp="1"/>
          </p:cNvSpPr>
          <p:nvPr>
            <p:ph idx="1"/>
          </p:nvPr>
        </p:nvSpPr>
        <p:spPr>
          <a:xfrm>
            <a:off x="530942" y="2552700"/>
            <a:ext cx="11238271" cy="3602294"/>
          </a:xfrm>
        </p:spPr>
        <p:txBody>
          <a:bodyPr>
            <a:noAutofit/>
          </a:bodyPr>
          <a:lstStyle/>
          <a:p>
            <a:pPr marL="0" indent="0">
              <a:buNone/>
            </a:pPr>
            <a:r>
              <a:rPr lang="en-US" sz="23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Schedule CP - To report composite payments made on behalf of a partner, member, beneficiary, etc.</a:t>
            </a:r>
          </a:p>
          <a:p>
            <a:pPr marL="0" indent="0">
              <a:buNone/>
            </a:pPr>
            <a:endParaRPr lang="en-US" sz="3200"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8DD4FC5-90A7-4C6D-899F-4E1EEDF63D54}"/>
              </a:ext>
            </a:extLst>
          </p:cNvPr>
          <p:cNvPicPr>
            <a:picLocks noChangeAspect="1"/>
          </p:cNvPicPr>
          <p:nvPr/>
        </p:nvPicPr>
        <p:blipFill>
          <a:blip r:embed="rId3"/>
          <a:stretch>
            <a:fillRect/>
          </a:stretch>
        </p:blipFill>
        <p:spPr>
          <a:xfrm>
            <a:off x="814387" y="2920180"/>
            <a:ext cx="10563225" cy="3234813"/>
          </a:xfrm>
          <a:prstGeom prst="rect">
            <a:avLst/>
          </a:prstGeom>
        </p:spPr>
      </p:pic>
    </p:spTree>
    <p:extLst>
      <p:ext uri="{BB962C8B-B14F-4D97-AF65-F5344CB8AC3E}">
        <p14:creationId xmlns:p14="http://schemas.microsoft.com/office/powerpoint/2010/main" val="888384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09600" y="299352"/>
            <a:ext cx="10972800" cy="1143000"/>
          </a:xfrm>
        </p:spPr>
        <p:txBody>
          <a:bodyPr/>
          <a:lstStyle/>
          <a:p>
            <a:pPr eaLnBrk="1" hangingPunct="1"/>
            <a:r>
              <a:rPr lang="en-US" altLang="en-US" b="1" dirty="0">
                <a:latin typeface="Times New Roman" panose="02020603050405020304" pitchFamily="18" charset="0"/>
                <a:cs typeface="Times New Roman" panose="02020603050405020304" pitchFamily="18" charset="0"/>
              </a:rPr>
              <a:t>Mailed Forms</a:t>
            </a:r>
          </a:p>
        </p:txBody>
      </p:sp>
      <p:sp>
        <p:nvSpPr>
          <p:cNvPr id="47107" name="Text Placeholder 2"/>
          <p:cNvSpPr>
            <a:spLocks noGrp="1"/>
          </p:cNvSpPr>
          <p:nvPr>
            <p:ph type="body" sz="half" idx="1"/>
          </p:nvPr>
        </p:nvSpPr>
        <p:spPr>
          <a:xfrm>
            <a:off x="787649" y="2298700"/>
            <a:ext cx="5680527" cy="3827464"/>
          </a:xfrm>
        </p:spPr>
        <p:txBody>
          <a:bodyPr>
            <a:normAutofit/>
          </a:bodyPr>
          <a:lstStyle/>
          <a:p>
            <a:pPr eaLnBrk="1" hangingPunct="1">
              <a:buFont typeface="Arial" charset="0"/>
              <a:buChar char="•"/>
              <a:defRPr/>
            </a:pPr>
            <a:r>
              <a:rPr lang="en-US" sz="2800" dirty="0">
                <a:latin typeface="Times New Roman" panose="02020603050405020304" pitchFamily="18" charset="0"/>
                <a:cs typeface="Times New Roman" panose="02020603050405020304" pitchFamily="18" charset="0"/>
              </a:rPr>
              <a:t>The Department will provide income tax booklets (40/40NR) to Libraries and TPSC’s this year.</a:t>
            </a:r>
          </a:p>
          <a:p>
            <a:pPr eaLnBrk="1" hangingPunct="1">
              <a:buFont typeface="Arial" charset="0"/>
              <a:buChar char="•"/>
              <a:defRPr/>
            </a:pPr>
            <a:r>
              <a:rPr lang="en-US" sz="2800" dirty="0">
                <a:latin typeface="Times New Roman" panose="02020603050405020304" pitchFamily="18" charset="0"/>
                <a:cs typeface="Times New Roman" panose="02020603050405020304" pitchFamily="18" charset="0"/>
              </a:rPr>
              <a:t>Taxpayers can download and print all tax forms from our website.</a:t>
            </a:r>
          </a:p>
          <a:p>
            <a:pPr eaLnBrk="1" hangingPunct="1">
              <a:buFont typeface="Arial" charset="0"/>
              <a:buChar char="•"/>
              <a:defRPr/>
            </a:pPr>
            <a:r>
              <a:rPr lang="en-US" sz="2800" dirty="0">
                <a:latin typeface="Times New Roman" panose="02020603050405020304" pitchFamily="18" charset="0"/>
                <a:cs typeface="Times New Roman" panose="02020603050405020304" pitchFamily="18" charset="0"/>
              </a:rPr>
              <a:t>Taxpayers can mail order all tax forms from our website.</a:t>
            </a:r>
          </a:p>
          <a:p>
            <a:pPr marL="0" indent="0">
              <a:buNone/>
              <a:defRPr/>
            </a:pPr>
            <a:endParaRPr lang="en-US" sz="2800" dirty="0"/>
          </a:p>
          <a:p>
            <a:pPr marL="0" indent="0">
              <a:buNone/>
              <a:defRPr/>
            </a:pPr>
            <a:endParaRPr lang="en-US" sz="2800" dirty="0"/>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68177" y="1513574"/>
            <a:ext cx="4793382" cy="4018288"/>
          </a:xfrm>
        </p:spPr>
      </p:pic>
    </p:spTree>
    <p:extLst>
      <p:ext uri="{BB962C8B-B14F-4D97-AF65-F5344CB8AC3E}">
        <p14:creationId xmlns:p14="http://schemas.microsoft.com/office/powerpoint/2010/main" val="3252741675"/>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a:latin typeface="Times New Roman" panose="02020603050405020304" pitchFamily="18" charset="0"/>
                <a:cs typeface="Times New Roman" panose="02020603050405020304" pitchFamily="18" charset="0"/>
              </a:rPr>
              <a:t>Pass Through Form changes</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sz="2800" b="1" dirty="0"/>
              <a:t>Schedule PTE-CK1 </a:t>
            </a:r>
          </a:p>
          <a:p>
            <a:pPr marL="457200" indent="-457200">
              <a:buFont typeface="Arial" panose="020B0604020202020204" pitchFamily="34" charset="0"/>
              <a:buChar char="•"/>
            </a:pPr>
            <a:r>
              <a:rPr lang="en-US" sz="2800" b="1" dirty="0"/>
              <a:t>Schedule PC (Form 20S or 65) </a:t>
            </a:r>
            <a:r>
              <a:rPr lang="en-US" sz="2800" b="1" i="1" dirty="0"/>
              <a:t>Pass-Through Credits</a:t>
            </a:r>
          </a:p>
          <a:p>
            <a:pPr marL="457200" indent="-457200">
              <a:buFont typeface="Arial" panose="020B0604020202020204" pitchFamily="34" charset="0"/>
              <a:buChar char="•"/>
            </a:pPr>
            <a:r>
              <a:rPr lang="en-US" sz="2800" b="1" dirty="0"/>
              <a:t>Schedule NRA-IC (New) </a:t>
            </a:r>
            <a:r>
              <a:rPr lang="en-US" sz="2800" b="1" i="1" dirty="0"/>
              <a:t>Alabama Investment Credit Non Resident Agreement</a:t>
            </a:r>
          </a:p>
          <a:p>
            <a:pPr marL="457200" indent="-457200">
              <a:buFont typeface="Arial" panose="020B0604020202020204" pitchFamily="34" charset="0"/>
              <a:buChar char="•"/>
            </a:pPr>
            <a:r>
              <a:rPr lang="en-US" sz="2800" b="1" dirty="0"/>
              <a:t>Form 20S  </a:t>
            </a:r>
            <a:r>
              <a:rPr lang="en-US" sz="2800" b="1" i="1" dirty="0"/>
              <a:t>S Corporation Information/Tax Return</a:t>
            </a:r>
          </a:p>
          <a:p>
            <a:pPr marL="457200" indent="-457200">
              <a:buFont typeface="Arial" panose="020B0604020202020204" pitchFamily="34" charset="0"/>
              <a:buChar char="•"/>
            </a:pPr>
            <a:r>
              <a:rPr lang="en-US" sz="2800" b="1" dirty="0"/>
              <a:t>Form 65 </a:t>
            </a:r>
            <a:r>
              <a:rPr lang="en-US" sz="2800" b="1" i="1" dirty="0"/>
              <a:t>Partnership/Limited Liability Company Return of Information </a:t>
            </a:r>
          </a:p>
          <a:p>
            <a:pPr marL="0" indent="0">
              <a:buNone/>
            </a:pPr>
            <a:endParaRPr lang="en-US" sz="2800" b="1" i="1" dirty="0"/>
          </a:p>
          <a:p>
            <a:pPr marL="0" indent="0">
              <a:buNone/>
            </a:pPr>
            <a:endParaRPr lang="en-US" dirty="0"/>
          </a:p>
        </p:txBody>
      </p:sp>
      <p:sp>
        <p:nvSpPr>
          <p:cNvPr id="4" name="Content Placeholder 3">
            <a:extLst>
              <a:ext uri="{FF2B5EF4-FFF2-40B4-BE49-F238E27FC236}">
                <a16:creationId xmlns:a16="http://schemas.microsoft.com/office/drawing/2014/main" id="{7CD2E36E-894E-49D2-91A2-A9EAE27011FA}"/>
              </a:ext>
            </a:extLst>
          </p:cNvPr>
          <p:cNvSpPr>
            <a:spLocks noGrp="1"/>
          </p:cNvSpPr>
          <p:nvPr>
            <p:ph sz="half" idx="4294967295"/>
          </p:nvPr>
        </p:nvSpPr>
        <p:spPr>
          <a:xfrm>
            <a:off x="7473950" y="2560638"/>
            <a:ext cx="4718050" cy="3309937"/>
          </a:xfrm>
        </p:spPr>
        <p:txBody>
          <a:bodyPr>
            <a:normAutofit/>
          </a:bodyPr>
          <a:lstStyle/>
          <a:p>
            <a:pPr marL="0" indent="0">
              <a:buNone/>
            </a:pPr>
            <a:endParaRPr lang="en-US" dirty="0"/>
          </a:p>
          <a:p>
            <a:endParaRPr lang="en-US" dirty="0"/>
          </a:p>
        </p:txBody>
      </p:sp>
    </p:spTree>
    <p:extLst>
      <p:ext uri="{BB962C8B-B14F-4D97-AF65-F5344CB8AC3E}">
        <p14:creationId xmlns:p14="http://schemas.microsoft.com/office/powerpoint/2010/main" val="23080892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Times New Roman" panose="02020603050405020304" pitchFamily="18" charset="0"/>
                <a:cs typeface="Times New Roman" panose="02020603050405020304" pitchFamily="18" charset="0"/>
              </a:rPr>
              <a:t>Schedule PTE-CK1</a:t>
            </a:r>
            <a:endParaRPr lang="en-US" sz="4800" dirty="0"/>
          </a:p>
        </p:txBody>
      </p:sp>
      <p:sp>
        <p:nvSpPr>
          <p:cNvPr id="3" name="Content Placeholder 2"/>
          <p:cNvSpPr>
            <a:spLocks noGrp="1"/>
          </p:cNvSpPr>
          <p:nvPr>
            <p:ph idx="1"/>
          </p:nvPr>
        </p:nvSpPr>
        <p:spPr>
          <a:xfrm>
            <a:off x="548640" y="2525086"/>
            <a:ext cx="11321782" cy="3331732"/>
          </a:xfrm>
        </p:spPr>
        <p:txBody>
          <a:bodyPr/>
          <a:lstStyle/>
          <a:p>
            <a:r>
              <a:rPr lang="en-US" b="1" dirty="0">
                <a:solidFill>
                  <a:schemeClr val="tx1"/>
                </a:solidFill>
                <a:latin typeface="Times New Roman" panose="02020603050405020304" pitchFamily="18" charset="0"/>
                <a:cs typeface="Times New Roman" panose="02020603050405020304" pitchFamily="18" charset="0"/>
              </a:rPr>
              <a:t>Updated to include Guaranteed Payments and Shareholders tax due. </a:t>
            </a:r>
          </a:p>
          <a:p>
            <a:endParaRPr lang="en-US" sz="2000" b="1" dirty="0">
              <a:solidFill>
                <a:schemeClr val="tx1"/>
              </a:solidFill>
              <a:latin typeface="Times New Roman" panose="02020603050405020304" pitchFamily="18" charset="0"/>
              <a:cs typeface="Times New Roman" panose="02020603050405020304" pitchFamily="18" charset="0"/>
            </a:endParaRPr>
          </a:p>
          <a:p>
            <a:br>
              <a:rPr lang="en-US" sz="2000" b="1" dirty="0">
                <a:solidFill>
                  <a:schemeClr val="tx1"/>
                </a:solidFill>
                <a:latin typeface="Times New Roman" panose="02020603050405020304" pitchFamily="18" charset="0"/>
                <a:cs typeface="Times New Roman" panose="02020603050405020304" pitchFamily="18" charset="0"/>
              </a:rPr>
            </a:br>
            <a:br>
              <a:rPr lang="en-US" dirty="0">
                <a:solidFill>
                  <a:schemeClr val="tx1"/>
                </a:solidFill>
                <a:latin typeface="Times New Roman" panose="02020603050405020304" pitchFamily="18" charset="0"/>
                <a:cs typeface="Times New Roman" panose="02020603050405020304" pitchFamily="18" charset="0"/>
              </a:rPr>
            </a:br>
            <a:br>
              <a:rPr lang="en-US" dirty="0">
                <a:solidFill>
                  <a:schemeClr val="tx1"/>
                </a:solidFill>
                <a:latin typeface="Times New Roman" panose="02020603050405020304" pitchFamily="18" charset="0"/>
                <a:cs typeface="Times New Roman" panose="02020603050405020304" pitchFamily="18" charset="0"/>
              </a:rPr>
            </a:br>
            <a:endParaRPr lang="en-US" dirty="0">
              <a:solidFill>
                <a:schemeClr val="tx1"/>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B78ECC29-36E8-414B-AFCA-2C60B5111C99}"/>
              </a:ext>
            </a:extLst>
          </p:cNvPr>
          <p:cNvPicPr>
            <a:picLocks noChangeAspect="1"/>
          </p:cNvPicPr>
          <p:nvPr/>
        </p:nvPicPr>
        <p:blipFill>
          <a:blip r:embed="rId3"/>
          <a:stretch>
            <a:fillRect/>
          </a:stretch>
        </p:blipFill>
        <p:spPr>
          <a:xfrm>
            <a:off x="809625" y="3057831"/>
            <a:ext cx="10572750" cy="3038073"/>
          </a:xfrm>
          <a:prstGeom prst="rect">
            <a:avLst/>
          </a:prstGeom>
        </p:spPr>
      </p:pic>
    </p:spTree>
    <p:extLst>
      <p:ext uri="{BB962C8B-B14F-4D97-AF65-F5344CB8AC3E}">
        <p14:creationId xmlns:p14="http://schemas.microsoft.com/office/powerpoint/2010/main" val="1313440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latin typeface="Times New Roman" panose="02020603050405020304" pitchFamily="18" charset="0"/>
                <a:cs typeface="Times New Roman" panose="02020603050405020304" pitchFamily="18" charset="0"/>
              </a:rPr>
              <a:t>Schedule PC</a:t>
            </a:r>
            <a:br>
              <a:rPr lang="en-US" sz="4800" b="1" dirty="0">
                <a:latin typeface="Times New Roman" panose="02020603050405020304" pitchFamily="18" charset="0"/>
                <a:cs typeface="Times New Roman" panose="02020603050405020304" pitchFamily="18" charset="0"/>
              </a:rPr>
            </a:br>
            <a:r>
              <a:rPr lang="en-US" sz="4800" b="1" dirty="0">
                <a:latin typeface="Times New Roman" panose="02020603050405020304" pitchFamily="18" charset="0"/>
                <a:cs typeface="Times New Roman" panose="02020603050405020304" pitchFamily="18" charset="0"/>
              </a:rPr>
              <a:t>Form 20S or 65</a:t>
            </a:r>
            <a:endParaRPr lang="en-US" sz="4800" dirty="0"/>
          </a:p>
        </p:txBody>
      </p:sp>
      <p:sp>
        <p:nvSpPr>
          <p:cNvPr id="3" name="Content Placeholder 2"/>
          <p:cNvSpPr>
            <a:spLocks noGrp="1"/>
          </p:cNvSpPr>
          <p:nvPr>
            <p:ph idx="1"/>
          </p:nvPr>
        </p:nvSpPr>
        <p:spPr>
          <a:xfrm>
            <a:off x="570271" y="2399071"/>
            <a:ext cx="11149781" cy="3457748"/>
          </a:xfrm>
        </p:spPr>
        <p:txBody>
          <a:bodyPr/>
          <a:lstStyle/>
          <a:p>
            <a:r>
              <a:rPr lang="en-US" b="1" dirty="0"/>
              <a:t>Form and Instructions have been updated to remove the Small Business and Agribusiness Jobs Credit which has expired and to add the Railroad Modernization Act of 2019 Refundable Credit.</a:t>
            </a:r>
          </a:p>
          <a:p>
            <a:endParaRPr lang="en-US" dirty="0"/>
          </a:p>
        </p:txBody>
      </p:sp>
      <p:pic>
        <p:nvPicPr>
          <p:cNvPr id="5" name="Picture 4">
            <a:extLst>
              <a:ext uri="{FF2B5EF4-FFF2-40B4-BE49-F238E27FC236}">
                <a16:creationId xmlns:a16="http://schemas.microsoft.com/office/drawing/2014/main" id="{21A3755C-1583-440F-8BDE-F1D06F3069E1}"/>
              </a:ext>
            </a:extLst>
          </p:cNvPr>
          <p:cNvPicPr>
            <a:picLocks noChangeAspect="1"/>
          </p:cNvPicPr>
          <p:nvPr/>
        </p:nvPicPr>
        <p:blipFill>
          <a:blip r:embed="rId3"/>
          <a:stretch>
            <a:fillRect/>
          </a:stretch>
        </p:blipFill>
        <p:spPr>
          <a:xfrm>
            <a:off x="747252" y="3854245"/>
            <a:ext cx="10770379" cy="2107435"/>
          </a:xfrm>
          <a:prstGeom prst="rect">
            <a:avLst/>
          </a:prstGeom>
        </p:spPr>
      </p:pic>
    </p:spTree>
    <p:extLst>
      <p:ext uri="{BB962C8B-B14F-4D97-AF65-F5344CB8AC3E}">
        <p14:creationId xmlns:p14="http://schemas.microsoft.com/office/powerpoint/2010/main" val="26808476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96320"/>
            <a:ext cx="9601196" cy="1502751"/>
          </a:xfrm>
        </p:spPr>
        <p:txBody>
          <a:bodyPr>
            <a:normAutofit fontScale="90000"/>
          </a:bodyPr>
          <a:lstStyle/>
          <a:p>
            <a:r>
              <a:rPr lang="en-US" sz="4800" b="1" dirty="0">
                <a:latin typeface="Times New Roman" panose="02020603050405020304" pitchFamily="18" charset="0"/>
                <a:cs typeface="Times New Roman" panose="02020603050405020304" pitchFamily="18" charset="0"/>
              </a:rPr>
              <a:t>Schedule NRA-IC (New)</a:t>
            </a:r>
            <a:br>
              <a:rPr lang="en-US" sz="4800" b="1" dirty="0">
                <a:latin typeface="Times New Roman" panose="02020603050405020304" pitchFamily="18" charset="0"/>
                <a:cs typeface="Times New Roman" panose="02020603050405020304" pitchFamily="18" charset="0"/>
              </a:rPr>
            </a:br>
            <a:endParaRPr lang="en-US" sz="4800" dirty="0"/>
          </a:p>
        </p:txBody>
      </p:sp>
      <p:sp>
        <p:nvSpPr>
          <p:cNvPr id="3" name="Content Placeholder 2"/>
          <p:cNvSpPr>
            <a:spLocks noGrp="1"/>
          </p:cNvSpPr>
          <p:nvPr>
            <p:ph idx="1"/>
          </p:nvPr>
        </p:nvSpPr>
        <p:spPr>
          <a:xfrm>
            <a:off x="570271" y="2399071"/>
            <a:ext cx="11149781" cy="3457748"/>
          </a:xfrm>
        </p:spPr>
        <p:txBody>
          <a:bodyPr/>
          <a:lstStyle/>
          <a:p>
            <a:r>
              <a:rPr lang="en-US" b="1" dirty="0"/>
              <a:t>New Schedule NRA-IC and Instructions have been added to report non-resident owners share of investment credit on composite return rather than PTE-C.</a:t>
            </a:r>
            <a:endParaRPr lang="en-US" dirty="0">
              <a:highlight>
                <a:srgbClr val="FFFF00"/>
              </a:highlight>
            </a:endParaRPr>
          </a:p>
        </p:txBody>
      </p:sp>
      <p:pic>
        <p:nvPicPr>
          <p:cNvPr id="4" name="Picture 3">
            <a:extLst>
              <a:ext uri="{FF2B5EF4-FFF2-40B4-BE49-F238E27FC236}">
                <a16:creationId xmlns:a16="http://schemas.microsoft.com/office/drawing/2014/main" id="{E944AB91-A183-4991-ACE3-82A1B037E69A}"/>
              </a:ext>
            </a:extLst>
          </p:cNvPr>
          <p:cNvPicPr>
            <a:picLocks noChangeAspect="1"/>
          </p:cNvPicPr>
          <p:nvPr/>
        </p:nvPicPr>
        <p:blipFill>
          <a:blip r:embed="rId3"/>
          <a:stretch>
            <a:fillRect/>
          </a:stretch>
        </p:blipFill>
        <p:spPr>
          <a:xfrm>
            <a:off x="865239" y="3569111"/>
            <a:ext cx="10451690" cy="2616674"/>
          </a:xfrm>
          <a:prstGeom prst="rect">
            <a:avLst/>
          </a:prstGeom>
        </p:spPr>
      </p:pic>
    </p:spTree>
    <p:extLst>
      <p:ext uri="{BB962C8B-B14F-4D97-AF65-F5344CB8AC3E}">
        <p14:creationId xmlns:p14="http://schemas.microsoft.com/office/powerpoint/2010/main" val="21227772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02F62-D7CA-49B9-9819-DE0E09E0D79F}"/>
              </a:ext>
            </a:extLst>
          </p:cNvPr>
          <p:cNvSpPr>
            <a:spLocks noGrp="1"/>
          </p:cNvSpPr>
          <p:nvPr>
            <p:ph type="title"/>
          </p:nvPr>
        </p:nvSpPr>
        <p:spPr/>
        <p:txBody>
          <a:bodyPr/>
          <a:lstStyle/>
          <a:p>
            <a:r>
              <a:rPr lang="en-US" b="1" dirty="0"/>
              <a:t>Form 20S</a:t>
            </a:r>
          </a:p>
        </p:txBody>
      </p:sp>
      <p:sp>
        <p:nvSpPr>
          <p:cNvPr id="3" name="Content Placeholder 2">
            <a:extLst>
              <a:ext uri="{FF2B5EF4-FFF2-40B4-BE49-F238E27FC236}">
                <a16:creationId xmlns:a16="http://schemas.microsoft.com/office/drawing/2014/main" id="{C55F39FA-547D-48DC-86F5-06106AEECEE5}"/>
              </a:ext>
            </a:extLst>
          </p:cNvPr>
          <p:cNvSpPr>
            <a:spLocks noGrp="1"/>
          </p:cNvSpPr>
          <p:nvPr>
            <p:ph idx="1"/>
          </p:nvPr>
        </p:nvSpPr>
        <p:spPr/>
        <p:txBody>
          <a:bodyPr/>
          <a:lstStyle/>
          <a:p>
            <a:r>
              <a:rPr lang="en-US" b="1" dirty="0"/>
              <a:t>Form 20S was updated to add the Railroad Modernization Act of 2019 refundable credit.</a:t>
            </a:r>
          </a:p>
          <a:p>
            <a:endParaRPr lang="en-US" dirty="0"/>
          </a:p>
          <a:p>
            <a:endParaRPr lang="en-US" dirty="0"/>
          </a:p>
          <a:p>
            <a:endParaRPr lang="en-US" b="1" dirty="0"/>
          </a:p>
        </p:txBody>
      </p:sp>
      <p:pic>
        <p:nvPicPr>
          <p:cNvPr id="4" name="Picture 3">
            <a:extLst>
              <a:ext uri="{FF2B5EF4-FFF2-40B4-BE49-F238E27FC236}">
                <a16:creationId xmlns:a16="http://schemas.microsoft.com/office/drawing/2014/main" id="{1A18DB70-EEE7-479A-B1FC-25FBD3D4EB5D}"/>
              </a:ext>
            </a:extLst>
          </p:cNvPr>
          <p:cNvPicPr>
            <a:picLocks noChangeAspect="1"/>
          </p:cNvPicPr>
          <p:nvPr/>
        </p:nvPicPr>
        <p:blipFill>
          <a:blip r:embed="rId2"/>
          <a:stretch>
            <a:fillRect/>
          </a:stretch>
        </p:blipFill>
        <p:spPr>
          <a:xfrm>
            <a:off x="800877" y="3351216"/>
            <a:ext cx="10590245" cy="2795585"/>
          </a:xfrm>
          <a:prstGeom prst="rect">
            <a:avLst/>
          </a:prstGeom>
        </p:spPr>
      </p:pic>
    </p:spTree>
    <p:extLst>
      <p:ext uri="{BB962C8B-B14F-4D97-AF65-F5344CB8AC3E}">
        <p14:creationId xmlns:p14="http://schemas.microsoft.com/office/powerpoint/2010/main" val="15903560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02F62-D7CA-49B9-9819-DE0E09E0D79F}"/>
              </a:ext>
            </a:extLst>
          </p:cNvPr>
          <p:cNvSpPr>
            <a:spLocks noGrp="1"/>
          </p:cNvSpPr>
          <p:nvPr>
            <p:ph type="title"/>
          </p:nvPr>
        </p:nvSpPr>
        <p:spPr/>
        <p:txBody>
          <a:bodyPr/>
          <a:lstStyle/>
          <a:p>
            <a:r>
              <a:rPr lang="en-US" b="1" dirty="0"/>
              <a:t>Form 65</a:t>
            </a:r>
          </a:p>
        </p:txBody>
      </p:sp>
      <p:sp>
        <p:nvSpPr>
          <p:cNvPr id="3" name="Content Placeholder 2">
            <a:extLst>
              <a:ext uri="{FF2B5EF4-FFF2-40B4-BE49-F238E27FC236}">
                <a16:creationId xmlns:a16="http://schemas.microsoft.com/office/drawing/2014/main" id="{C55F39FA-547D-48DC-86F5-06106AEECEE5}"/>
              </a:ext>
            </a:extLst>
          </p:cNvPr>
          <p:cNvSpPr>
            <a:spLocks noGrp="1"/>
          </p:cNvSpPr>
          <p:nvPr>
            <p:ph idx="1"/>
          </p:nvPr>
        </p:nvSpPr>
        <p:spPr/>
        <p:txBody>
          <a:bodyPr/>
          <a:lstStyle/>
          <a:p>
            <a:r>
              <a:rPr lang="en-US" b="1" dirty="0"/>
              <a:t>Form 65 was updated to add the Railroad Modernization Act of 2019.</a:t>
            </a:r>
            <a:endParaRPr lang="en-US" dirty="0"/>
          </a:p>
          <a:p>
            <a:endParaRPr lang="en-US" dirty="0"/>
          </a:p>
          <a:p>
            <a:endParaRPr lang="en-US" b="1" dirty="0"/>
          </a:p>
        </p:txBody>
      </p:sp>
      <p:pic>
        <p:nvPicPr>
          <p:cNvPr id="5" name="Picture 4">
            <a:extLst>
              <a:ext uri="{FF2B5EF4-FFF2-40B4-BE49-F238E27FC236}">
                <a16:creationId xmlns:a16="http://schemas.microsoft.com/office/drawing/2014/main" id="{82125B74-408E-40DC-B54D-E3BD0F20D972}"/>
              </a:ext>
            </a:extLst>
          </p:cNvPr>
          <p:cNvPicPr>
            <a:picLocks noChangeAspect="1"/>
          </p:cNvPicPr>
          <p:nvPr/>
        </p:nvPicPr>
        <p:blipFill>
          <a:blip r:embed="rId2"/>
          <a:stretch>
            <a:fillRect/>
          </a:stretch>
        </p:blipFill>
        <p:spPr>
          <a:xfrm>
            <a:off x="719137" y="1981200"/>
            <a:ext cx="10753725" cy="2895600"/>
          </a:xfrm>
          <a:prstGeom prst="rect">
            <a:avLst/>
          </a:prstGeom>
        </p:spPr>
      </p:pic>
    </p:spTree>
    <p:extLst>
      <p:ext uri="{BB962C8B-B14F-4D97-AF65-F5344CB8AC3E}">
        <p14:creationId xmlns:p14="http://schemas.microsoft.com/office/powerpoint/2010/main" val="33369405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DA225-35D9-4E98-82C0-8B92CABE482A}"/>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Fiduciary Form changes</a:t>
            </a:r>
            <a:endParaRPr lang="en-US" dirty="0"/>
          </a:p>
        </p:txBody>
      </p:sp>
      <p:sp>
        <p:nvSpPr>
          <p:cNvPr id="3" name="Content Placeholder 2">
            <a:extLst>
              <a:ext uri="{FF2B5EF4-FFF2-40B4-BE49-F238E27FC236}">
                <a16:creationId xmlns:a16="http://schemas.microsoft.com/office/drawing/2014/main" id="{B6140236-5D21-43B7-BC34-4F031A5FEB06}"/>
              </a:ext>
            </a:extLst>
          </p:cNvPr>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Schedule FC (Form 41) </a:t>
            </a:r>
            <a:r>
              <a:rPr lang="en-US" b="1" i="1" dirty="0">
                <a:latin typeface="Times New Roman" panose="02020603050405020304" pitchFamily="18" charset="0"/>
                <a:cs typeface="Times New Roman" panose="02020603050405020304" pitchFamily="18" charset="0"/>
              </a:rPr>
              <a:t>Fiduciary Credits </a:t>
            </a:r>
          </a:p>
          <a:p>
            <a:r>
              <a:rPr lang="en-US" b="1" dirty="0">
                <a:latin typeface="Times New Roman" panose="02020603050405020304" pitchFamily="18" charset="0"/>
                <a:cs typeface="Times New Roman" panose="02020603050405020304" pitchFamily="18" charset="0"/>
              </a:rPr>
              <a:t>Form 41 </a:t>
            </a:r>
            <a:r>
              <a:rPr lang="en-US" b="1" i="1" dirty="0">
                <a:latin typeface="Times New Roman" panose="02020603050405020304" pitchFamily="18" charset="0"/>
                <a:cs typeface="Times New Roman" panose="02020603050405020304" pitchFamily="18" charset="0"/>
              </a:rPr>
              <a:t>Fiduciary Income Tax Return</a:t>
            </a:r>
          </a:p>
          <a:p>
            <a:r>
              <a:rPr lang="en-US" b="1" dirty="0">
                <a:latin typeface="Times New Roman" panose="02020603050405020304" pitchFamily="18" charset="0"/>
                <a:cs typeface="Times New Roman" panose="02020603050405020304" pitchFamily="18" charset="0"/>
              </a:rPr>
              <a:t>Schedule K-1 (Form 41) </a:t>
            </a:r>
            <a:r>
              <a:rPr lang="en-US" b="1" i="1" dirty="0">
                <a:latin typeface="Times New Roman" panose="02020603050405020304" pitchFamily="18" charset="0"/>
                <a:cs typeface="Times New Roman" panose="02020603050405020304" pitchFamily="18" charset="0"/>
              </a:rPr>
              <a:t>Fiduciary Income Tax Beneficiary Information</a:t>
            </a:r>
          </a:p>
        </p:txBody>
      </p:sp>
    </p:spTree>
    <p:extLst>
      <p:ext uri="{BB962C8B-B14F-4D97-AF65-F5344CB8AC3E}">
        <p14:creationId xmlns:p14="http://schemas.microsoft.com/office/powerpoint/2010/main" val="64077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What’s New from the 2020 Regular Session of the Alabama Legislature?</a:t>
            </a:r>
          </a:p>
        </p:txBody>
      </p:sp>
      <p:sp>
        <p:nvSpPr>
          <p:cNvPr id="5" name="Content Placeholder 4">
            <a:extLst>
              <a:ext uri="{FF2B5EF4-FFF2-40B4-BE49-F238E27FC236}">
                <a16:creationId xmlns:a16="http://schemas.microsoft.com/office/drawing/2014/main" id="{F9664B8B-40B0-4586-B4BA-872A1DC6599A}"/>
              </a:ext>
            </a:extLst>
          </p:cNvPr>
          <p:cNvSpPr>
            <a:spLocks noGrp="1"/>
          </p:cNvSpPr>
          <p:nvPr>
            <p:ph idx="1"/>
          </p:nvPr>
        </p:nvSpPr>
        <p:spPr>
          <a:xfrm>
            <a:off x="914400" y="2556932"/>
            <a:ext cx="10482606" cy="3318936"/>
          </a:xfrm>
        </p:spPr>
        <p:txBody>
          <a:bodyPr/>
          <a:lstStyle/>
          <a:p>
            <a:r>
              <a:rPr lang="en-US" b="1" dirty="0">
                <a:latin typeface="Times New Roman" panose="02020603050405020304" pitchFamily="18" charset="0"/>
                <a:cs typeface="Times New Roman" panose="02020603050405020304" pitchFamily="18" charset="0"/>
              </a:rPr>
              <a:t>To view any legislation passed by the Alabama Legislature, please visit the website for the Alabama Secretary of State at </a:t>
            </a:r>
            <a:r>
              <a:rPr lang="en-US" b="1" dirty="0">
                <a:latin typeface="Times New Roman" panose="02020603050405020304" pitchFamily="18" charset="0"/>
                <a:cs typeface="Times New Roman" panose="02020603050405020304" pitchFamily="18" charset="0"/>
                <a:hlinkClick r:id="rId2"/>
              </a:rPr>
              <a:t>www.sos.alabama.gov</a:t>
            </a:r>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Point to the “Records” tab at the top of the page with your mouse and select “Legislative Acts”.</a:t>
            </a:r>
          </a:p>
          <a:p>
            <a:r>
              <a:rPr lang="en-US" b="1" dirty="0">
                <a:latin typeface="Times New Roman" panose="02020603050405020304" pitchFamily="18" charset="0"/>
                <a:cs typeface="Times New Roman" panose="02020603050405020304" pitchFamily="18" charset="0"/>
              </a:rPr>
              <a:t>Select whether you want to search by the Act Number or the Bill Number.</a:t>
            </a:r>
          </a:p>
          <a:p>
            <a:r>
              <a:rPr lang="en-US" b="1" dirty="0">
                <a:latin typeface="Times New Roman" panose="02020603050405020304" pitchFamily="18" charset="0"/>
                <a:cs typeface="Times New Roman" panose="02020603050405020304" pitchFamily="18" charset="0"/>
              </a:rPr>
              <a:t>Enter either the Act Number or Bill Number and select view image to see a PDF version of the Act.</a:t>
            </a: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754387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667F-1831-4BD4-9291-7778D2938960}"/>
              </a:ext>
            </a:extLst>
          </p:cNvPr>
          <p:cNvSpPr>
            <a:spLocks noGrp="1"/>
          </p:cNvSpPr>
          <p:nvPr>
            <p:ph type="title"/>
          </p:nvPr>
        </p:nvSpPr>
        <p:spPr/>
        <p:txBody>
          <a:bodyPr/>
          <a:lstStyle/>
          <a:p>
            <a:r>
              <a:rPr lang="en-US" b="1" dirty="0"/>
              <a:t>Schedule FC</a:t>
            </a:r>
          </a:p>
        </p:txBody>
      </p:sp>
      <p:sp>
        <p:nvSpPr>
          <p:cNvPr id="3" name="Content Placeholder 2">
            <a:extLst>
              <a:ext uri="{FF2B5EF4-FFF2-40B4-BE49-F238E27FC236}">
                <a16:creationId xmlns:a16="http://schemas.microsoft.com/office/drawing/2014/main" id="{9D2AE815-87ED-46FF-BAA6-163156B594E5}"/>
              </a:ext>
            </a:extLst>
          </p:cNvPr>
          <p:cNvSpPr>
            <a:spLocks noGrp="1"/>
          </p:cNvSpPr>
          <p:nvPr>
            <p:ph idx="1"/>
          </p:nvPr>
        </p:nvSpPr>
        <p:spPr>
          <a:xfrm>
            <a:off x="765109" y="2519265"/>
            <a:ext cx="10551367" cy="3489649"/>
          </a:xfrm>
        </p:spPr>
        <p:txBody>
          <a:bodyPr/>
          <a:lstStyle/>
          <a:p>
            <a:r>
              <a:rPr lang="en-US" b="1" dirty="0">
                <a:latin typeface="Times New Roman" panose="02020603050405020304" pitchFamily="18" charset="0"/>
                <a:cs typeface="Times New Roman" panose="02020603050405020304" pitchFamily="18" charset="0"/>
              </a:rPr>
              <a:t>Schedule FC (Form 41) has been completely redone.</a:t>
            </a:r>
          </a:p>
          <a:p>
            <a:pPr marL="0" indent="0">
              <a:buNone/>
            </a:pPr>
            <a:r>
              <a:rPr lang="en-US" dirty="0"/>
              <a:t> </a:t>
            </a:r>
          </a:p>
          <a:p>
            <a:endParaRPr lang="en-US" dirty="0"/>
          </a:p>
          <a:p>
            <a:endParaRPr lang="en-US" dirty="0"/>
          </a:p>
          <a:p>
            <a:endParaRPr lang="en-US" dirty="0"/>
          </a:p>
          <a:p>
            <a:pPr marL="0" indent="0">
              <a:buNone/>
            </a:pPr>
            <a:endParaRPr lang="en-US" dirty="0"/>
          </a:p>
        </p:txBody>
      </p:sp>
      <p:pic>
        <p:nvPicPr>
          <p:cNvPr id="4" name="Picture 3">
            <a:extLst>
              <a:ext uri="{FF2B5EF4-FFF2-40B4-BE49-F238E27FC236}">
                <a16:creationId xmlns:a16="http://schemas.microsoft.com/office/drawing/2014/main" id="{BACCD157-CDB5-44B4-A29E-5EEA9C83C941}"/>
              </a:ext>
            </a:extLst>
          </p:cNvPr>
          <p:cNvPicPr>
            <a:picLocks noChangeAspect="1"/>
          </p:cNvPicPr>
          <p:nvPr/>
        </p:nvPicPr>
        <p:blipFill>
          <a:blip r:embed="rId2"/>
          <a:stretch>
            <a:fillRect/>
          </a:stretch>
        </p:blipFill>
        <p:spPr>
          <a:xfrm>
            <a:off x="875522" y="3417076"/>
            <a:ext cx="10440955" cy="2591838"/>
          </a:xfrm>
          <a:prstGeom prst="rect">
            <a:avLst/>
          </a:prstGeom>
        </p:spPr>
      </p:pic>
    </p:spTree>
    <p:extLst>
      <p:ext uri="{BB962C8B-B14F-4D97-AF65-F5344CB8AC3E}">
        <p14:creationId xmlns:p14="http://schemas.microsoft.com/office/powerpoint/2010/main" val="1145364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400AC-A375-4E84-8418-C303BEA58EC3}"/>
              </a:ext>
            </a:extLst>
          </p:cNvPr>
          <p:cNvSpPr>
            <a:spLocks noGrp="1"/>
          </p:cNvSpPr>
          <p:nvPr>
            <p:ph type="title"/>
          </p:nvPr>
        </p:nvSpPr>
        <p:spPr/>
        <p:txBody>
          <a:bodyPr/>
          <a:lstStyle/>
          <a:p>
            <a:r>
              <a:rPr lang="en-US" b="1" dirty="0"/>
              <a:t>Form 41</a:t>
            </a:r>
          </a:p>
        </p:txBody>
      </p:sp>
      <p:sp>
        <p:nvSpPr>
          <p:cNvPr id="3" name="Content Placeholder 2">
            <a:extLst>
              <a:ext uri="{FF2B5EF4-FFF2-40B4-BE49-F238E27FC236}">
                <a16:creationId xmlns:a16="http://schemas.microsoft.com/office/drawing/2014/main" id="{D523FE9A-DEEA-4AAE-9981-AA36BF5E2519}"/>
              </a:ext>
            </a:extLst>
          </p:cNvPr>
          <p:cNvSpPr>
            <a:spLocks noGrp="1"/>
          </p:cNvSpPr>
          <p:nvPr>
            <p:ph idx="1"/>
          </p:nvPr>
        </p:nvSpPr>
        <p:spPr/>
        <p:txBody>
          <a:bodyPr/>
          <a:lstStyle/>
          <a:p>
            <a:r>
              <a:rPr lang="en-US" b="1" dirty="0"/>
              <a:t>Form 41 has been updated to add the Railroad Modernization Act of 2019 refundable credit.</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2F8C77B1-5B15-4BA1-9018-48CFA367027B}"/>
              </a:ext>
            </a:extLst>
          </p:cNvPr>
          <p:cNvPicPr>
            <a:picLocks noChangeAspect="1"/>
          </p:cNvPicPr>
          <p:nvPr/>
        </p:nvPicPr>
        <p:blipFill>
          <a:blip r:embed="rId2"/>
          <a:stretch>
            <a:fillRect/>
          </a:stretch>
        </p:blipFill>
        <p:spPr>
          <a:xfrm>
            <a:off x="726232" y="3730200"/>
            <a:ext cx="10739534" cy="2248650"/>
          </a:xfrm>
          <a:prstGeom prst="rect">
            <a:avLst/>
          </a:prstGeom>
        </p:spPr>
      </p:pic>
    </p:spTree>
    <p:extLst>
      <p:ext uri="{BB962C8B-B14F-4D97-AF65-F5344CB8AC3E}">
        <p14:creationId xmlns:p14="http://schemas.microsoft.com/office/powerpoint/2010/main" val="5779886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E21C33-4E61-4FA0-9B67-31706C55B6F3}"/>
              </a:ext>
            </a:extLst>
          </p:cNvPr>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Schedule K-1 (Form 41)</a:t>
            </a:r>
            <a:br>
              <a:rPr lang="en-US" b="1" dirty="0">
                <a:latin typeface="Times New Roman" panose="02020603050405020304" pitchFamily="18" charset="0"/>
                <a:cs typeface="Times New Roman" panose="02020603050405020304" pitchFamily="18" charset="0"/>
              </a:rPr>
            </a:br>
            <a:endParaRPr lang="en-US" dirty="0"/>
          </a:p>
        </p:txBody>
      </p:sp>
      <p:sp>
        <p:nvSpPr>
          <p:cNvPr id="5" name="Content Placeholder 4">
            <a:extLst>
              <a:ext uri="{FF2B5EF4-FFF2-40B4-BE49-F238E27FC236}">
                <a16:creationId xmlns:a16="http://schemas.microsoft.com/office/drawing/2014/main" id="{6EF2062E-3DC0-4DE6-AB99-1C2A1895825D}"/>
              </a:ext>
            </a:extLst>
          </p:cNvPr>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Schedule K-1 (Form 41) has been updated for the Sch FC addition </a:t>
            </a:r>
          </a:p>
          <a:p>
            <a:endParaRPr lang="en-US" dirty="0"/>
          </a:p>
        </p:txBody>
      </p:sp>
      <p:pic>
        <p:nvPicPr>
          <p:cNvPr id="6" name="Picture 5">
            <a:extLst>
              <a:ext uri="{FF2B5EF4-FFF2-40B4-BE49-F238E27FC236}">
                <a16:creationId xmlns:a16="http://schemas.microsoft.com/office/drawing/2014/main" id="{38792CE3-9A1F-41EA-BE86-B657284B0624}"/>
              </a:ext>
            </a:extLst>
          </p:cNvPr>
          <p:cNvPicPr>
            <a:picLocks noChangeAspect="1"/>
          </p:cNvPicPr>
          <p:nvPr/>
        </p:nvPicPr>
        <p:blipFill>
          <a:blip r:embed="rId2"/>
          <a:stretch>
            <a:fillRect/>
          </a:stretch>
        </p:blipFill>
        <p:spPr>
          <a:xfrm>
            <a:off x="615819" y="3791235"/>
            <a:ext cx="10636899" cy="1869440"/>
          </a:xfrm>
          <a:prstGeom prst="rect">
            <a:avLst/>
          </a:prstGeom>
        </p:spPr>
      </p:pic>
    </p:spTree>
    <p:extLst>
      <p:ext uri="{BB962C8B-B14F-4D97-AF65-F5344CB8AC3E}">
        <p14:creationId xmlns:p14="http://schemas.microsoft.com/office/powerpoint/2010/main" val="5783323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2A2C8-3BAC-4BFF-B244-AD987C81DAD9}"/>
              </a:ext>
            </a:extLst>
          </p:cNvPr>
          <p:cNvSpPr>
            <a:spLocks noGrp="1"/>
          </p:cNvSpPr>
          <p:nvPr>
            <p:ph type="title"/>
          </p:nvPr>
        </p:nvSpPr>
        <p:spPr/>
        <p:txBody>
          <a:bodyPr>
            <a:normAutofit/>
          </a:bodyPr>
          <a:lstStyle/>
          <a:p>
            <a:r>
              <a:rPr lang="en-US" sz="5400" b="1" dirty="0">
                <a:latin typeface="Times New Roman" panose="02020603050405020304" pitchFamily="18" charset="0"/>
                <a:cs typeface="Times New Roman" panose="02020603050405020304" pitchFamily="18" charset="0"/>
              </a:rPr>
              <a:t>CPE on the Website</a:t>
            </a:r>
          </a:p>
        </p:txBody>
      </p:sp>
      <p:sp>
        <p:nvSpPr>
          <p:cNvPr id="3" name="Content Placeholder 2">
            <a:extLst>
              <a:ext uri="{FF2B5EF4-FFF2-40B4-BE49-F238E27FC236}">
                <a16:creationId xmlns:a16="http://schemas.microsoft.com/office/drawing/2014/main" id="{B8537A8C-97F3-485F-BCE2-F477BE4596B1}"/>
              </a:ext>
            </a:extLst>
          </p:cNvPr>
          <p:cNvSpPr>
            <a:spLocks noGrp="1"/>
          </p:cNvSpPr>
          <p:nvPr>
            <p:ph idx="1"/>
          </p:nvPr>
        </p:nvSpPr>
        <p:spPr>
          <a:xfrm>
            <a:off x="630315" y="2556932"/>
            <a:ext cx="11194741" cy="3318936"/>
          </a:xfrm>
        </p:spPr>
        <p:txBody>
          <a:bodyPr/>
          <a:lstStyle/>
          <a:p>
            <a:r>
              <a:rPr lang="en-US" b="1" dirty="0"/>
              <a:t>If looking for this CPE Presentation or prior year presentations, please visit the Department’s website at </a:t>
            </a:r>
            <a:r>
              <a:rPr lang="en-US" b="1" dirty="0">
                <a:hlinkClick r:id="rId2"/>
              </a:rPr>
              <a:t>www.revenue.alabama.gov</a:t>
            </a:r>
            <a:r>
              <a:rPr lang="en-US" b="1" dirty="0"/>
              <a:t> and follow these steps.</a:t>
            </a:r>
          </a:p>
          <a:p>
            <a:pPr marL="461963" indent="-407988">
              <a:buFont typeface="Wingdings" panose="05000000000000000000" pitchFamily="2" charset="2"/>
              <a:buChar char="Ø"/>
            </a:pPr>
            <a:r>
              <a:rPr lang="en-US" b="1" dirty="0"/>
              <a:t>Click on any of the three links in the upper left-hand corner of the homepage:          Individuals, Business, or Professionals</a:t>
            </a:r>
          </a:p>
          <a:p>
            <a:pPr marL="461963" indent="-407988">
              <a:buFont typeface="Wingdings" panose="05000000000000000000" pitchFamily="2" charset="2"/>
              <a:buChar char="Ø"/>
            </a:pPr>
            <a:r>
              <a:rPr lang="en-US" b="1" dirty="0"/>
              <a:t>Click on the </a:t>
            </a:r>
            <a:r>
              <a:rPr lang="en-US" b="1"/>
              <a:t>blue Income Tax box</a:t>
            </a:r>
            <a:endParaRPr lang="en-US" b="1" dirty="0"/>
          </a:p>
          <a:p>
            <a:pPr marL="461963" indent="-407988">
              <a:buFont typeface="Wingdings" panose="05000000000000000000" pitchFamily="2" charset="2"/>
              <a:buChar char="Ø"/>
            </a:pPr>
            <a:r>
              <a:rPr lang="en-US" b="1" dirty="0"/>
              <a:t>Scroll down and click on the CPE Presentations link under the Practitioners’ Links box. </a:t>
            </a:r>
          </a:p>
        </p:txBody>
      </p:sp>
    </p:spTree>
    <p:extLst>
      <p:ext uri="{BB962C8B-B14F-4D97-AF65-F5344CB8AC3E}">
        <p14:creationId xmlns:p14="http://schemas.microsoft.com/office/powerpoint/2010/main" val="4584477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1A773-18A0-4347-9673-7A2115C1D4EC}"/>
              </a:ext>
            </a:extLst>
          </p:cNvPr>
          <p:cNvSpPr>
            <a:spLocks noGrp="1"/>
          </p:cNvSpPr>
          <p:nvPr>
            <p:ph type="title"/>
          </p:nvPr>
        </p:nvSpPr>
        <p:spPr/>
        <p:txBody>
          <a:bodyPr>
            <a:normAutofit/>
          </a:bodyPr>
          <a:lstStyle/>
          <a:p>
            <a:r>
              <a:rPr lang="en-US" sz="5400" b="1" dirty="0">
                <a:latin typeface="Times New Roman" panose="02020603050405020304" pitchFamily="18" charset="0"/>
                <a:cs typeface="Times New Roman" panose="02020603050405020304" pitchFamily="18" charset="0"/>
              </a:rPr>
              <a:t>CPE on the Website</a:t>
            </a:r>
            <a:endParaRPr lang="en-US" sz="5400" dirty="0"/>
          </a:p>
        </p:txBody>
      </p:sp>
      <p:pic>
        <p:nvPicPr>
          <p:cNvPr id="7" name="Content Placeholder 6">
            <a:extLst>
              <a:ext uri="{FF2B5EF4-FFF2-40B4-BE49-F238E27FC236}">
                <a16:creationId xmlns:a16="http://schemas.microsoft.com/office/drawing/2014/main" id="{51732EAD-BFAD-4AD6-9C86-B64168441806}"/>
              </a:ext>
            </a:extLst>
          </p:cNvPr>
          <p:cNvPicPr>
            <a:picLocks noGrp="1" noChangeAspect="1"/>
          </p:cNvPicPr>
          <p:nvPr>
            <p:ph idx="1"/>
          </p:nvPr>
        </p:nvPicPr>
        <p:blipFill>
          <a:blip r:embed="rId2"/>
          <a:stretch>
            <a:fillRect/>
          </a:stretch>
        </p:blipFill>
        <p:spPr>
          <a:xfrm>
            <a:off x="1295400" y="2926371"/>
            <a:ext cx="9601200" cy="2580058"/>
          </a:xfrm>
          <a:prstGeom prst="rect">
            <a:avLst/>
          </a:prstGeom>
        </p:spPr>
      </p:pic>
    </p:spTree>
    <p:extLst>
      <p:ext uri="{BB962C8B-B14F-4D97-AF65-F5344CB8AC3E}">
        <p14:creationId xmlns:p14="http://schemas.microsoft.com/office/powerpoint/2010/main" val="25217502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br>
              <a:rPr lang="en-US" b="1" u="sng" dirty="0">
                <a:solidFill>
                  <a:schemeClr val="tx1"/>
                </a:solidFill>
              </a:rPr>
            </a:br>
            <a:r>
              <a:rPr lang="en-US" sz="5300" b="1" u="sng" dirty="0">
                <a:solidFill>
                  <a:schemeClr val="tx1"/>
                </a:solidFill>
                <a:latin typeface="Times New Roman" panose="02020603050405020304" pitchFamily="18" charset="0"/>
                <a:cs typeface="Times New Roman" panose="02020603050405020304" pitchFamily="18" charset="0"/>
              </a:rPr>
              <a:t>QUESTIONS</a:t>
            </a:r>
            <a:br>
              <a:rPr lang="en-US" sz="6000" b="1" u="sng" dirty="0">
                <a:solidFill>
                  <a:schemeClr val="tx1"/>
                </a:solidFill>
                <a:latin typeface="Times New Roman" panose="02020603050405020304" pitchFamily="18" charset="0"/>
                <a:cs typeface="Times New Roman" panose="02020603050405020304" pitchFamily="18" charset="0"/>
              </a:rPr>
            </a:br>
            <a:endParaRPr lang="en-US" sz="6000" b="1" u="sng" dirty="0">
              <a:solidFill>
                <a:schemeClr val="tx1"/>
              </a:solidFill>
              <a:latin typeface="Times New Roman" panose="02020603050405020304" pitchFamily="18" charset="0"/>
              <a:cs typeface="Times New Roman" panose="02020603050405020304" pitchFamily="18" charset="0"/>
            </a:endParaRPr>
          </a:p>
        </p:txBody>
      </p:sp>
      <p:sp>
        <p:nvSpPr>
          <p:cNvPr id="53250" name="Content Placeholder 2"/>
          <p:cNvSpPr>
            <a:spLocks noGrp="1"/>
          </p:cNvSpPr>
          <p:nvPr>
            <p:ph sz="half" idx="1"/>
          </p:nvPr>
        </p:nvSpPr>
        <p:spPr>
          <a:xfrm>
            <a:off x="1412341" y="2204185"/>
            <a:ext cx="5214796" cy="4042611"/>
          </a:xfrm>
        </p:spPr>
        <p:txBody>
          <a:bodyPr>
            <a:normAutofit fontScale="70000" lnSpcReduction="20000"/>
          </a:bodyPr>
          <a:lstStyle/>
          <a:p>
            <a:pPr eaLnBrk="1" hangingPunct="1">
              <a:defRPr/>
            </a:pPr>
            <a:endParaRPr lang="en-US" sz="2000" b="1" dirty="0">
              <a:solidFill>
                <a:schemeClr val="tx1"/>
              </a:solidFill>
            </a:endParaRPr>
          </a:p>
          <a:p>
            <a:pPr eaLnBrk="1" hangingPunct="1">
              <a:buFont typeface="Wingdings" panose="05000000000000000000" pitchFamily="2" charset="2"/>
              <a:buChar char="§"/>
              <a:defRPr/>
            </a:pPr>
            <a:r>
              <a:rPr lang="en-US" sz="1900" b="1" dirty="0">
                <a:solidFill>
                  <a:schemeClr val="tx1"/>
                </a:solidFill>
                <a:latin typeface="Times New Roman" panose="02020603050405020304" pitchFamily="18" charset="0"/>
                <a:cs typeface="Times New Roman" panose="02020603050405020304" pitchFamily="18" charset="0"/>
              </a:rPr>
              <a:t>Business Privilege Tax:                                      334-353-7923</a:t>
            </a:r>
          </a:p>
          <a:p>
            <a:pPr eaLnBrk="1" hangingPunct="1">
              <a:buFont typeface="Wingdings" panose="05000000000000000000" pitchFamily="2" charset="2"/>
              <a:buChar char="§"/>
              <a:defRPr/>
            </a:pPr>
            <a:r>
              <a:rPr lang="en-US" sz="1900" b="1" dirty="0">
                <a:solidFill>
                  <a:schemeClr val="tx1"/>
                </a:solidFill>
                <a:latin typeface="Times New Roman" panose="02020603050405020304" pitchFamily="18" charset="0"/>
                <a:cs typeface="Times New Roman" panose="02020603050405020304" pitchFamily="18" charset="0"/>
              </a:rPr>
              <a:t>Certificate of Compliance:                                334 -242-1189</a:t>
            </a:r>
          </a:p>
          <a:p>
            <a:pPr eaLnBrk="1" hangingPunct="1">
              <a:buFont typeface="Wingdings" panose="05000000000000000000" pitchFamily="2" charset="2"/>
              <a:buChar char="§"/>
              <a:defRPr/>
            </a:pPr>
            <a:r>
              <a:rPr lang="en-US" sz="1900" b="1" dirty="0">
                <a:solidFill>
                  <a:schemeClr val="tx1"/>
                </a:solidFill>
                <a:latin typeface="Times New Roman" panose="02020603050405020304" pitchFamily="18" charset="0"/>
                <a:cs typeface="Times New Roman" panose="02020603050405020304" pitchFamily="18" charset="0"/>
              </a:rPr>
              <a:t>Corporate Income Tax :                                    334-353-7943</a:t>
            </a:r>
          </a:p>
          <a:p>
            <a:pPr eaLnBrk="1" hangingPunct="1">
              <a:buFont typeface="Wingdings" panose="05000000000000000000" pitchFamily="2" charset="2"/>
              <a:buChar char="§"/>
              <a:defRPr/>
            </a:pPr>
            <a:r>
              <a:rPr lang="en-US" sz="1900" b="1" u="sng" dirty="0">
                <a:solidFill>
                  <a:schemeClr val="tx1"/>
                </a:solidFill>
                <a:latin typeface="Times New Roman" panose="02020603050405020304" pitchFamily="18" charset="0"/>
                <a:cs typeface="Times New Roman" panose="02020603050405020304" pitchFamily="18" charset="0"/>
              </a:rPr>
              <a:t>Individual Income Tax</a:t>
            </a:r>
            <a:r>
              <a:rPr lang="en-US" sz="1900" b="1" dirty="0">
                <a:solidFill>
                  <a:schemeClr val="tx1"/>
                </a:solidFill>
                <a:latin typeface="Times New Roman" panose="02020603050405020304" pitchFamily="18" charset="0"/>
                <a:cs typeface="Times New Roman" panose="02020603050405020304" pitchFamily="18" charset="0"/>
              </a:rPr>
              <a:t>:</a:t>
            </a:r>
            <a:endParaRPr lang="en-US" sz="1700" b="1" dirty="0">
              <a:solidFill>
                <a:schemeClr val="tx1"/>
              </a:solidFill>
              <a:latin typeface="Times New Roman" panose="02020603050405020304" pitchFamily="18" charset="0"/>
              <a:cs typeface="Times New Roman" panose="02020603050405020304" pitchFamily="18" charset="0"/>
            </a:endParaRPr>
          </a:p>
          <a:p>
            <a:pPr marL="0" indent="0" eaLnBrk="1" hangingPunct="1">
              <a:buNone/>
              <a:defRPr/>
            </a:pPr>
            <a:r>
              <a:rPr lang="en-US" sz="1900" b="1" dirty="0">
                <a:solidFill>
                  <a:schemeClr val="tx1"/>
                </a:solidFill>
                <a:latin typeface="Times New Roman" panose="02020603050405020304" pitchFamily="18" charset="0"/>
                <a:cs typeface="Times New Roman" panose="02020603050405020304" pitchFamily="18" charset="0"/>
              </a:rPr>
              <a:t>       Examination Unit                                              334-353-0602</a:t>
            </a:r>
          </a:p>
          <a:p>
            <a:pPr marL="0" indent="0" eaLnBrk="1" hangingPunct="1">
              <a:buNone/>
              <a:defRPr/>
            </a:pPr>
            <a:r>
              <a:rPr lang="en-US" sz="1900" b="1" dirty="0">
                <a:solidFill>
                  <a:schemeClr val="tx1"/>
                </a:solidFill>
                <a:latin typeface="Times New Roman" panose="02020603050405020304" pitchFamily="18" charset="0"/>
                <a:cs typeface="Times New Roman" panose="02020603050405020304" pitchFamily="18" charset="0"/>
              </a:rPr>
              <a:t>       Compliance Unit                                                334-353-9770</a:t>
            </a:r>
          </a:p>
          <a:p>
            <a:pPr marL="0" indent="0" eaLnBrk="1" hangingPunct="1">
              <a:buNone/>
              <a:defRPr/>
            </a:pPr>
            <a:r>
              <a:rPr lang="en-US" sz="1900" b="1" dirty="0">
                <a:solidFill>
                  <a:schemeClr val="tx1"/>
                </a:solidFill>
                <a:latin typeface="Times New Roman" panose="02020603050405020304" pitchFamily="18" charset="0"/>
                <a:cs typeface="Times New Roman" panose="02020603050405020304" pitchFamily="18" charset="0"/>
              </a:rPr>
              <a:t>       Return Integrity &amp; Assurance Unit                 334-353-0759</a:t>
            </a:r>
          </a:p>
          <a:p>
            <a:pPr marL="0" indent="0" eaLnBrk="1" hangingPunct="1">
              <a:buNone/>
              <a:defRPr/>
            </a:pPr>
            <a:r>
              <a:rPr lang="en-US" sz="1900" b="1" dirty="0">
                <a:solidFill>
                  <a:schemeClr val="tx1"/>
                </a:solidFill>
                <a:latin typeface="Times New Roman" panose="02020603050405020304" pitchFamily="18" charset="0"/>
                <a:cs typeface="Times New Roman" panose="02020603050405020304" pitchFamily="18" charset="0"/>
              </a:rPr>
              <a:t>       Correspondence &amp; Assessments                       334-353-0775 </a:t>
            </a:r>
          </a:p>
          <a:p>
            <a:pPr eaLnBrk="1" hangingPunct="1">
              <a:buFont typeface="Wingdings" panose="05000000000000000000" pitchFamily="2" charset="2"/>
              <a:buChar char="§"/>
              <a:defRPr/>
            </a:pPr>
            <a:r>
              <a:rPr lang="en-US" sz="1900" b="1" dirty="0">
                <a:solidFill>
                  <a:schemeClr val="tx1"/>
                </a:solidFill>
                <a:latin typeface="Times New Roman" panose="02020603050405020304" pitchFamily="18" charset="0"/>
                <a:cs typeface="Times New Roman" panose="02020603050405020304" pitchFamily="18" charset="0"/>
              </a:rPr>
              <a:t>Pass-Through Entity Unit:                                334-343-1033</a:t>
            </a:r>
          </a:p>
          <a:p>
            <a:pPr eaLnBrk="1" hangingPunct="1">
              <a:buFont typeface="Wingdings" panose="05000000000000000000" pitchFamily="2" charset="2"/>
              <a:buChar char="§"/>
              <a:defRPr/>
            </a:pPr>
            <a:r>
              <a:rPr lang="en-US" sz="1900" b="1" u="sng" dirty="0">
                <a:solidFill>
                  <a:schemeClr val="tx1"/>
                </a:solidFill>
                <a:latin typeface="Times New Roman" panose="02020603050405020304" pitchFamily="18" charset="0"/>
                <a:cs typeface="Times New Roman" panose="02020603050405020304" pitchFamily="18" charset="0"/>
              </a:rPr>
              <a:t>Special Audit and Compliance:</a:t>
            </a:r>
          </a:p>
          <a:p>
            <a:pPr marL="0" indent="0" eaLnBrk="1" hangingPunct="1">
              <a:buNone/>
              <a:defRPr/>
            </a:pPr>
            <a:r>
              <a:rPr lang="en-US" sz="1900" b="1" dirty="0">
                <a:solidFill>
                  <a:schemeClr val="tx1"/>
                </a:solidFill>
                <a:latin typeface="Times New Roman" panose="02020603050405020304" pitchFamily="18" charset="0"/>
                <a:cs typeface="Times New Roman" panose="02020603050405020304" pitchFamily="18" charset="0"/>
              </a:rPr>
              <a:t>        Non-Filer Group                                               334-242-1511</a:t>
            </a:r>
          </a:p>
          <a:p>
            <a:pPr marL="0" indent="0" eaLnBrk="1" hangingPunct="1">
              <a:buNone/>
              <a:defRPr/>
            </a:pPr>
            <a:r>
              <a:rPr lang="en-US" sz="1900" b="1" dirty="0">
                <a:solidFill>
                  <a:schemeClr val="tx1"/>
                </a:solidFill>
                <a:latin typeface="Times New Roman" panose="02020603050405020304" pitchFamily="18" charset="0"/>
                <a:cs typeface="Times New Roman" panose="02020603050405020304" pitchFamily="18" charset="0"/>
              </a:rPr>
              <a:t>        CP 2000                                                              334-242-1940</a:t>
            </a:r>
          </a:p>
          <a:p>
            <a:pPr eaLnBrk="1" hangingPunct="1">
              <a:buFont typeface="Wingdings" panose="05000000000000000000" pitchFamily="2" charset="2"/>
              <a:buChar char="§"/>
              <a:defRPr/>
            </a:pPr>
            <a:r>
              <a:rPr lang="en-US" sz="1900" b="1" dirty="0">
                <a:solidFill>
                  <a:schemeClr val="tx1"/>
                </a:solidFill>
                <a:latin typeface="Times New Roman" panose="02020603050405020304" pitchFamily="18" charset="0"/>
                <a:cs typeface="Times New Roman" panose="02020603050405020304" pitchFamily="18" charset="0"/>
              </a:rPr>
              <a:t>Withholding Tax :                                              334-242-1300</a:t>
            </a:r>
          </a:p>
          <a:p>
            <a:pPr eaLnBrk="1" hangingPunct="1">
              <a:defRPr/>
            </a:pPr>
            <a:endParaRPr lang="en-US" sz="1800" dirty="0">
              <a:solidFill>
                <a:schemeClr val="tx1"/>
              </a:solidFill>
            </a:endParaRPr>
          </a:p>
          <a:p>
            <a:pPr marL="0" indent="0">
              <a:buNone/>
              <a:defRPr/>
            </a:pPr>
            <a:endParaRPr lang="en-US" sz="1800" dirty="0">
              <a:solidFill>
                <a:schemeClr val="tx1"/>
              </a:solidFill>
            </a:endParaRPr>
          </a:p>
          <a:p>
            <a:pPr marL="0" indent="0">
              <a:buNone/>
              <a:defRPr/>
            </a:pP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98632" y="2466474"/>
            <a:ext cx="2875547" cy="3780322"/>
          </a:xfrm>
        </p:spPr>
      </p:pic>
    </p:spTree>
    <p:extLst>
      <p:ext uri="{BB962C8B-B14F-4D97-AF65-F5344CB8AC3E}">
        <p14:creationId xmlns:p14="http://schemas.microsoft.com/office/powerpoint/2010/main" val="651946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itle 1"/>
          <p:cNvSpPr>
            <a:spLocks noGrp="1"/>
          </p:cNvSpPr>
          <p:nvPr>
            <p:ph type="title" idx="4294967295"/>
          </p:nvPr>
        </p:nvSpPr>
        <p:spPr>
          <a:xfrm>
            <a:off x="1295402" y="982132"/>
            <a:ext cx="3660056" cy="1325373"/>
          </a:xfrm>
        </p:spPr>
        <p:txBody>
          <a:bodyPr vert="horz" lIns="91440" tIns="45720" rIns="91440" bIns="45720" rtlCol="0" anchor="b">
            <a:normAutofit/>
          </a:bodyPr>
          <a:lstStyle/>
          <a:p>
            <a:endParaRPr lang="en-US" altLang="en-US" sz="2400" b="1" u="sng"/>
          </a:p>
        </p:txBody>
      </p:sp>
      <p:sp>
        <p:nvSpPr>
          <p:cNvPr id="53250" name="Content Placeholder 2"/>
          <p:cNvSpPr>
            <a:spLocks noGrp="1"/>
          </p:cNvSpPr>
          <p:nvPr>
            <p:ph sz="half" idx="4294967295"/>
          </p:nvPr>
        </p:nvSpPr>
        <p:spPr>
          <a:xfrm>
            <a:off x="1295401" y="2493774"/>
            <a:ext cx="3660057" cy="3382094"/>
          </a:xfrm>
        </p:spPr>
        <p:txBody>
          <a:bodyPr vert="horz" lIns="91440" tIns="45720" rIns="91440" bIns="45720" rtlCol="0" anchor="t">
            <a:normAutofit/>
          </a:bodyPr>
          <a:lstStyle/>
          <a:p>
            <a:pPr marL="0" indent="0" algn="ctr">
              <a:defRPr/>
            </a:pPr>
            <a:endParaRPr lang="en-US" sz="1600"/>
          </a:p>
          <a:p>
            <a:pPr marL="0" indent="0" algn="ctr">
              <a:defRPr/>
            </a:pPr>
            <a:endParaRPr lang="en-US" sz="1600"/>
          </a:p>
        </p:txBody>
      </p:sp>
      <p:pic>
        <p:nvPicPr>
          <p:cNvPr id="3" name="Content Placeholder 2"/>
          <p:cNvPicPr>
            <a:picLocks noGrp="1" noChangeAspect="1"/>
          </p:cNvPicPr>
          <p:nvPr>
            <p:ph sz="half" idx="4294967295"/>
          </p:nvPr>
        </p:nvPicPr>
        <p:blipFill rotWithShape="1">
          <a:blip r:embed="rId3">
            <a:extLst>
              <a:ext uri="{837473B0-CC2E-450A-ABE3-18F120FF3D39}">
                <a1611:picAttrSrcUrl xmlns:a1611="http://schemas.microsoft.com/office/drawing/2016/11/main" r:id="rId4"/>
              </a:ext>
            </a:extLst>
          </a:blip>
          <a:srcRect r="16174" b="-3"/>
          <a:stretch/>
        </p:blipFill>
        <p:spPr>
          <a:xfrm>
            <a:off x="1081668" y="982131"/>
            <a:ext cx="9806466" cy="4893735"/>
          </a:xfrm>
          <a:prstGeom prst="rect">
            <a:avLst/>
          </a:prstGeom>
          <a:ln w="57150" cmpd="thickThin">
            <a:solidFill>
              <a:schemeClr val="tx1">
                <a:lumMod val="50000"/>
                <a:lumOff val="50000"/>
              </a:schemeClr>
            </a:solidFill>
            <a:miter lim="800000"/>
          </a:ln>
        </p:spPr>
      </p:pic>
      <p:sp>
        <p:nvSpPr>
          <p:cNvPr id="2" name="TextBox 1">
            <a:extLst>
              <a:ext uri="{FF2B5EF4-FFF2-40B4-BE49-F238E27FC236}">
                <a16:creationId xmlns:a16="http://schemas.microsoft.com/office/drawing/2014/main" id="{B13C724B-ECD9-42D2-A325-7A2F9A99B392}"/>
              </a:ext>
            </a:extLst>
          </p:cNvPr>
          <p:cNvSpPr txBox="1"/>
          <p:nvPr/>
        </p:nvSpPr>
        <p:spPr>
          <a:xfrm>
            <a:off x="8528193" y="5675811"/>
            <a:ext cx="235994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marylousiviero.blogspot.co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923391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What’s New from the 2020 Regular Session of the Alabama Legislature?</a:t>
            </a:r>
          </a:p>
        </p:txBody>
      </p:sp>
      <p:sp>
        <p:nvSpPr>
          <p:cNvPr id="5" name="Content Placeholder 4">
            <a:extLst>
              <a:ext uri="{FF2B5EF4-FFF2-40B4-BE49-F238E27FC236}">
                <a16:creationId xmlns:a16="http://schemas.microsoft.com/office/drawing/2014/main" id="{D1B1528B-C48E-4ACC-A456-54EBC819E1BD}"/>
              </a:ext>
            </a:extLst>
          </p:cNvPr>
          <p:cNvSpPr>
            <a:spLocks noGrp="1"/>
          </p:cNvSpPr>
          <p:nvPr>
            <p:ph idx="1"/>
          </p:nvPr>
        </p:nvSpPr>
        <p:spPr/>
        <p:txBody>
          <a:bodyPr/>
          <a:lstStyle/>
          <a:p>
            <a:pPr marL="0" indent="0">
              <a:buNone/>
            </a:pPr>
            <a:endParaRPr lang="en-US" b="1" dirty="0">
              <a:latin typeface="Times New Roman" panose="02020603050405020304" pitchFamily="18"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0C8B16E7-F196-4E0A-8688-31BD8A52F495}"/>
              </a:ext>
            </a:extLst>
          </p:cNvPr>
          <p:cNvPicPr>
            <a:picLocks noChangeAspect="1"/>
          </p:cNvPicPr>
          <p:nvPr/>
        </p:nvPicPr>
        <p:blipFill>
          <a:blip r:embed="rId2"/>
          <a:stretch>
            <a:fillRect/>
          </a:stretch>
        </p:blipFill>
        <p:spPr>
          <a:xfrm>
            <a:off x="2017336" y="2457450"/>
            <a:ext cx="7654565" cy="3737610"/>
          </a:xfrm>
          <a:prstGeom prst="rect">
            <a:avLst/>
          </a:prstGeom>
        </p:spPr>
      </p:pic>
    </p:spTree>
    <p:extLst>
      <p:ext uri="{BB962C8B-B14F-4D97-AF65-F5344CB8AC3E}">
        <p14:creationId xmlns:p14="http://schemas.microsoft.com/office/powerpoint/2010/main" val="3643923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What’s New from the 2020 Regular Session of the Alabama Legislature?</a:t>
            </a:r>
          </a:p>
        </p:txBody>
      </p:sp>
      <p:pic>
        <p:nvPicPr>
          <p:cNvPr id="10" name="Content Placeholder 9">
            <a:extLst>
              <a:ext uri="{FF2B5EF4-FFF2-40B4-BE49-F238E27FC236}">
                <a16:creationId xmlns:a16="http://schemas.microsoft.com/office/drawing/2014/main" id="{0AE6B1F8-A819-4FF8-B44C-48B6B5700322}"/>
              </a:ext>
            </a:extLst>
          </p:cNvPr>
          <p:cNvPicPr>
            <a:picLocks noGrp="1" noChangeAspect="1"/>
          </p:cNvPicPr>
          <p:nvPr>
            <p:ph sz="half" idx="4294967295"/>
          </p:nvPr>
        </p:nvPicPr>
        <p:blipFill>
          <a:blip r:embed="rId2"/>
          <a:stretch>
            <a:fillRect/>
          </a:stretch>
        </p:blipFill>
        <p:spPr>
          <a:xfrm>
            <a:off x="777240" y="3033206"/>
            <a:ext cx="4446270" cy="3036123"/>
          </a:xfrm>
          <a:prstGeom prst="rect">
            <a:avLst/>
          </a:prstGeom>
        </p:spPr>
      </p:pic>
      <p:pic>
        <p:nvPicPr>
          <p:cNvPr id="12" name="Picture 11">
            <a:extLst>
              <a:ext uri="{FF2B5EF4-FFF2-40B4-BE49-F238E27FC236}">
                <a16:creationId xmlns:a16="http://schemas.microsoft.com/office/drawing/2014/main" id="{4941EEF7-CDB0-49DB-9A80-5F552E765C44}"/>
              </a:ext>
            </a:extLst>
          </p:cNvPr>
          <p:cNvPicPr>
            <a:picLocks noChangeAspect="1"/>
          </p:cNvPicPr>
          <p:nvPr/>
        </p:nvPicPr>
        <p:blipFill>
          <a:blip r:embed="rId3"/>
          <a:stretch>
            <a:fillRect/>
          </a:stretch>
        </p:blipFill>
        <p:spPr>
          <a:xfrm>
            <a:off x="5131323" y="2476500"/>
            <a:ext cx="6195469" cy="1878330"/>
          </a:xfrm>
          <a:prstGeom prst="rect">
            <a:avLst/>
          </a:prstGeom>
        </p:spPr>
      </p:pic>
      <p:pic>
        <p:nvPicPr>
          <p:cNvPr id="15" name="Picture 14">
            <a:extLst>
              <a:ext uri="{FF2B5EF4-FFF2-40B4-BE49-F238E27FC236}">
                <a16:creationId xmlns:a16="http://schemas.microsoft.com/office/drawing/2014/main" id="{20B79E70-E15C-41EC-BB73-E2FBB11048C9}"/>
              </a:ext>
            </a:extLst>
          </p:cNvPr>
          <p:cNvPicPr>
            <a:picLocks noChangeAspect="1"/>
          </p:cNvPicPr>
          <p:nvPr/>
        </p:nvPicPr>
        <p:blipFill>
          <a:blip r:embed="rId4"/>
          <a:stretch>
            <a:fillRect/>
          </a:stretch>
        </p:blipFill>
        <p:spPr>
          <a:xfrm>
            <a:off x="5131323" y="4545332"/>
            <a:ext cx="6378687" cy="1648082"/>
          </a:xfrm>
          <a:prstGeom prst="rect">
            <a:avLst/>
          </a:prstGeom>
        </p:spPr>
      </p:pic>
    </p:spTree>
    <p:extLst>
      <p:ext uri="{BB962C8B-B14F-4D97-AF65-F5344CB8AC3E}">
        <p14:creationId xmlns:p14="http://schemas.microsoft.com/office/powerpoint/2010/main" val="3714285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320C0-66FD-4BF4-87CE-0EEE9041B29F}"/>
              </a:ext>
            </a:extLst>
          </p:cNvPr>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What’s New from the 2020 Regular Session of the Alabama Legislature?</a:t>
            </a:r>
            <a:endParaRPr lang="en-US" dirty="0"/>
          </a:p>
        </p:txBody>
      </p:sp>
      <p:sp>
        <p:nvSpPr>
          <p:cNvPr id="3" name="Content Placeholder 2">
            <a:extLst>
              <a:ext uri="{FF2B5EF4-FFF2-40B4-BE49-F238E27FC236}">
                <a16:creationId xmlns:a16="http://schemas.microsoft.com/office/drawing/2014/main" id="{D58C4A35-3E84-41A1-8223-758D229A2066}"/>
              </a:ext>
            </a:extLst>
          </p:cNvPr>
          <p:cNvSpPr>
            <a:spLocks noGrp="1"/>
          </p:cNvSpPr>
          <p:nvPr>
            <p:ph idx="1"/>
          </p:nvPr>
        </p:nvSpPr>
        <p:spPr/>
        <p:txBody>
          <a:bodyPr>
            <a:normAutofit/>
          </a:bodyPr>
          <a:lstStyle/>
          <a:p>
            <a:r>
              <a:rPr lang="en-US" sz="2800" b="1" dirty="0">
                <a:latin typeface="Times New Roman" panose="02020603050405020304" pitchFamily="18" charset="0"/>
                <a:cs typeface="Times New Roman" panose="02020603050405020304" pitchFamily="18" charset="0"/>
              </a:rPr>
              <a:t>Due to the coronavirus pandemic, the 2020 regular session of the legislature ended after a two month break on May 18, 2020 with the passage of only a few bills. </a:t>
            </a:r>
          </a:p>
        </p:txBody>
      </p:sp>
    </p:spTree>
    <p:extLst>
      <p:ext uri="{BB962C8B-B14F-4D97-AF65-F5344CB8AC3E}">
        <p14:creationId xmlns:p14="http://schemas.microsoft.com/office/powerpoint/2010/main" val="12898220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179340</TotalTime>
  <Words>2645</Words>
  <Application>Microsoft Office PowerPoint</Application>
  <PresentationFormat>Widescreen</PresentationFormat>
  <Paragraphs>351</Paragraphs>
  <Slides>66</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Calibri</vt:lpstr>
      <vt:lpstr>Garamond</vt:lpstr>
      <vt:lpstr>Times New Roman</vt:lpstr>
      <vt:lpstr>Wingdings</vt:lpstr>
      <vt:lpstr>Wingdings 2</vt:lpstr>
      <vt:lpstr>Organic</vt:lpstr>
      <vt:lpstr>      </vt:lpstr>
      <vt:lpstr> I.D. Theft Prevention</vt:lpstr>
      <vt:lpstr>I.D. Theft Prevention</vt:lpstr>
      <vt:lpstr>What’s New from the 2020 Regular Session of the Alabama Legislature?</vt:lpstr>
      <vt:lpstr>Alabama’s Legislature</vt:lpstr>
      <vt:lpstr>What’s New from the 2020 Regular Session of the Alabama Legislature?</vt:lpstr>
      <vt:lpstr>What’s New from the 2020 Regular Session of the Alabama Legislature?</vt:lpstr>
      <vt:lpstr>What’s New from the 2020 Regular Session of the Alabama Legislature?</vt:lpstr>
      <vt:lpstr>What’s New from the 2020 Regular Session of the Alabama Legislature?</vt:lpstr>
      <vt:lpstr>Governor’s Proclamation               December 11, 2020</vt:lpstr>
      <vt:lpstr>Governor’s Proclamation               December 11, 2020</vt:lpstr>
      <vt:lpstr>Act 2020-31 (HB 158) </vt:lpstr>
      <vt:lpstr>Act 2020-72 (HB66)</vt:lpstr>
      <vt:lpstr>Act 2020-72 (HB66) Economic Development  </vt:lpstr>
      <vt:lpstr>PowerPoint Presentation</vt:lpstr>
      <vt:lpstr>PowerPoint Presentation</vt:lpstr>
      <vt:lpstr>Prior Year Credits Affecting 2020 Returns</vt:lpstr>
      <vt:lpstr>Prior Year Credits Affecting 2020 Returns</vt:lpstr>
      <vt:lpstr>Prior Year Credits Affecting 2020 Returns</vt:lpstr>
      <vt:lpstr>  Electronic Filing Information </vt:lpstr>
      <vt:lpstr>My Alabama Taxes</vt:lpstr>
      <vt:lpstr>Electronically Filed Returns   </vt:lpstr>
      <vt:lpstr>Modernized Electronic Filing (MeF) Contacts</vt:lpstr>
      <vt:lpstr>Forms</vt:lpstr>
      <vt:lpstr>Corporate Income Tax Form Changes</vt:lpstr>
      <vt:lpstr>Schedule BC</vt:lpstr>
      <vt:lpstr>Schedule CP-B</vt:lpstr>
      <vt:lpstr>Schedule FTI</vt:lpstr>
      <vt:lpstr>FIET Form Changes</vt:lpstr>
      <vt:lpstr>Schedule PCL (Form ET-1) (New Form)</vt:lpstr>
      <vt:lpstr>Form ET-1(Revamped)</vt:lpstr>
      <vt:lpstr>Schedule EC</vt:lpstr>
      <vt:lpstr>Form ET-C</vt:lpstr>
      <vt:lpstr>Form 2220E</vt:lpstr>
      <vt:lpstr>Form ET-1C</vt:lpstr>
      <vt:lpstr>Individual Income Tax Form Changes</vt:lpstr>
      <vt:lpstr>New Adjustment to Income- Firefighter’s Insurance Premium</vt:lpstr>
      <vt:lpstr>Form Changes for 2020</vt:lpstr>
      <vt:lpstr>New Forms for 2020</vt:lpstr>
      <vt:lpstr>New Forms for 2020</vt:lpstr>
      <vt:lpstr>New Forms for 2020</vt:lpstr>
      <vt:lpstr>Schedule OC</vt:lpstr>
      <vt:lpstr>Schedule OC</vt:lpstr>
      <vt:lpstr>Schedule OC</vt:lpstr>
      <vt:lpstr>Schedule OC</vt:lpstr>
      <vt:lpstr>Schedule OC</vt:lpstr>
      <vt:lpstr>Schedule OC</vt:lpstr>
      <vt:lpstr>Schedule OC</vt:lpstr>
      <vt:lpstr>Schedule OC</vt:lpstr>
      <vt:lpstr>Schedule OC</vt:lpstr>
      <vt:lpstr>Schedule CP </vt:lpstr>
      <vt:lpstr>Mailed Forms</vt:lpstr>
      <vt:lpstr>Pass Through Form changes</vt:lpstr>
      <vt:lpstr>Schedule PTE-CK1</vt:lpstr>
      <vt:lpstr>Schedule PC Form 20S or 65</vt:lpstr>
      <vt:lpstr>Schedule NRA-IC (New) </vt:lpstr>
      <vt:lpstr>Form 20S</vt:lpstr>
      <vt:lpstr>Form 65</vt:lpstr>
      <vt:lpstr>Fiduciary Form changes</vt:lpstr>
      <vt:lpstr>Schedule FC</vt:lpstr>
      <vt:lpstr>Form 41</vt:lpstr>
      <vt:lpstr>Schedule K-1 (Form 41) </vt:lpstr>
      <vt:lpstr>CPE on the Website</vt:lpstr>
      <vt:lpstr>CPE on the Website</vt:lpstr>
      <vt:lpstr> 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Law Changes Regular &amp; Special Sessions</dc:title>
  <dc:creator>Harrell, Tamera</dc:creator>
  <cp:lastModifiedBy>Wyatt, Andrea</cp:lastModifiedBy>
  <cp:revision>2667</cp:revision>
  <cp:lastPrinted>2019-01-03T17:42:03Z</cp:lastPrinted>
  <dcterms:created xsi:type="dcterms:W3CDTF">2015-08-21T16:05:17Z</dcterms:created>
  <dcterms:modified xsi:type="dcterms:W3CDTF">2022-02-04T18:17:07Z</dcterms:modified>
</cp:coreProperties>
</file>