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64"/>
  </p:notesMasterIdLst>
  <p:sldIdLst>
    <p:sldId id="256" r:id="rId5"/>
    <p:sldId id="257" r:id="rId6"/>
    <p:sldId id="568" r:id="rId7"/>
    <p:sldId id="258" r:id="rId8"/>
    <p:sldId id="259" r:id="rId9"/>
    <p:sldId id="260" r:id="rId10"/>
    <p:sldId id="262" r:id="rId11"/>
    <p:sldId id="263" r:id="rId12"/>
    <p:sldId id="264" r:id="rId13"/>
    <p:sldId id="265" r:id="rId14"/>
    <p:sldId id="261" r:id="rId15"/>
    <p:sldId id="266" r:id="rId16"/>
    <p:sldId id="267" r:id="rId17"/>
    <p:sldId id="268" r:id="rId18"/>
    <p:sldId id="271" r:id="rId19"/>
    <p:sldId id="269" r:id="rId20"/>
    <p:sldId id="572" r:id="rId21"/>
    <p:sldId id="270" r:id="rId22"/>
    <p:sldId id="272" r:id="rId23"/>
    <p:sldId id="573" r:id="rId24"/>
    <p:sldId id="273" r:id="rId25"/>
    <p:sldId id="274" r:id="rId26"/>
    <p:sldId id="275" r:id="rId27"/>
    <p:sldId id="276" r:id="rId28"/>
    <p:sldId id="277" r:id="rId29"/>
    <p:sldId id="278" r:id="rId30"/>
    <p:sldId id="279" r:id="rId31"/>
    <p:sldId id="280" r:id="rId32"/>
    <p:sldId id="281" r:id="rId33"/>
    <p:sldId id="571" r:id="rId34"/>
    <p:sldId id="297" r:id="rId35"/>
    <p:sldId id="298" r:id="rId36"/>
    <p:sldId id="299" r:id="rId37"/>
    <p:sldId id="302" r:id="rId38"/>
    <p:sldId id="304" r:id="rId39"/>
    <p:sldId id="303" r:id="rId40"/>
    <p:sldId id="305" r:id="rId41"/>
    <p:sldId id="289" r:id="rId42"/>
    <p:sldId id="291" r:id="rId43"/>
    <p:sldId id="310" r:id="rId44"/>
    <p:sldId id="307" r:id="rId45"/>
    <p:sldId id="308" r:id="rId46"/>
    <p:sldId id="309" r:id="rId47"/>
    <p:sldId id="306" r:id="rId48"/>
    <p:sldId id="300" r:id="rId49"/>
    <p:sldId id="301" r:id="rId50"/>
    <p:sldId id="282" r:id="rId51"/>
    <p:sldId id="283" r:id="rId52"/>
    <p:sldId id="285" r:id="rId53"/>
    <p:sldId id="284" r:id="rId54"/>
    <p:sldId id="286" r:id="rId55"/>
    <p:sldId id="287" r:id="rId56"/>
    <p:sldId id="569" r:id="rId57"/>
    <p:sldId id="290" r:id="rId58"/>
    <p:sldId id="296" r:id="rId59"/>
    <p:sldId id="295" r:id="rId60"/>
    <p:sldId id="294" r:id="rId61"/>
    <p:sldId id="293" r:id="rId62"/>
    <p:sldId id="570" r:id="rId63"/>
  </p:sldIdLst>
  <p:sldSz cx="12192000" cy="6858000"/>
  <p:notesSz cx="7010400" cy="9296400"/>
  <p:embeddedFontLst>
    <p:embeddedFont>
      <p:font typeface="Calibri" panose="020F0502020204030204" pitchFamily="34" charset="0"/>
      <p:regular r:id="rId65"/>
      <p:bold r:id="rId66"/>
      <p:italic r:id="rId67"/>
      <p:boldItalic r:id="rId68"/>
    </p:embeddedFont>
    <p:embeddedFont>
      <p:font typeface="Calibri Light" panose="020F0302020204030204" pitchFamily="34" charset="0"/>
      <p:regular r:id="rId69"/>
      <p: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0A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12" d="100"/>
          <a:sy n="112" d="100"/>
        </p:scale>
        <p:origin x="9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2.fntdata"/><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1.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7B1D9B-15FB-4554-90BD-89A815A8CC3A}" type="datetimeFigureOut">
              <a:rPr lang="en-US" smtClean="0"/>
              <a:t>2/7/2022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100C32-7E81-4614-B1FA-BF3832D3876B}" type="slidenum">
              <a:rPr lang="en-US" smtClean="0"/>
              <a:t>‹#›</a:t>
            </a:fld>
            <a:endParaRPr lang="en-US" dirty="0"/>
          </a:p>
        </p:txBody>
      </p:sp>
    </p:spTree>
    <p:extLst>
      <p:ext uri="{BB962C8B-B14F-4D97-AF65-F5344CB8AC3E}">
        <p14:creationId xmlns:p14="http://schemas.microsoft.com/office/powerpoint/2010/main" val="343171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a:t>
            </a:fld>
            <a:endParaRPr lang="en-US" dirty="0"/>
          </a:p>
        </p:txBody>
      </p:sp>
    </p:spTree>
    <p:extLst>
      <p:ext uri="{BB962C8B-B14F-4D97-AF65-F5344CB8AC3E}">
        <p14:creationId xmlns:p14="http://schemas.microsoft.com/office/powerpoint/2010/main" val="3929481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E52D-F86D-3747-A42F-774CC66813B9}"/>
              </a:ext>
            </a:extLst>
          </p:cNvPr>
          <p:cNvSpPr>
            <a:spLocks noGrp="1"/>
          </p:cNvSpPr>
          <p:nvPr>
            <p:ph type="ctrTitle" hasCustomPrompt="1"/>
          </p:nvPr>
        </p:nvSpPr>
        <p:spPr>
          <a:xfrm>
            <a:off x="4038600" y="1493620"/>
            <a:ext cx="7315200" cy="2387600"/>
          </a:xfrm>
        </p:spPr>
        <p:txBody>
          <a:bodyPr anchor="b"/>
          <a:lstStyle>
            <a:lvl1pPr algn="ctr">
              <a:defRPr sz="6000" b="1" i="0">
                <a:latin typeface="Arial" panose="020B0604020202020204" pitchFamily="34" charset="0"/>
                <a:cs typeface="Arial" panose="020B0604020202020204" pitchFamily="34" charset="0"/>
              </a:defRPr>
            </a:lvl1pPr>
          </a:lstStyle>
          <a:p>
            <a:r>
              <a:rPr lang="en-US" dirty="0"/>
              <a:t>Title</a:t>
            </a:r>
          </a:p>
        </p:txBody>
      </p:sp>
      <p:sp>
        <p:nvSpPr>
          <p:cNvPr id="3" name="Subtitle 2">
            <a:extLst>
              <a:ext uri="{FF2B5EF4-FFF2-40B4-BE49-F238E27FC236}">
                <a16:creationId xmlns:a16="http://schemas.microsoft.com/office/drawing/2014/main" id="{4A8C3BA5-CD9B-0F4B-BFB4-B9EE65280F6E}"/>
              </a:ext>
            </a:extLst>
          </p:cNvPr>
          <p:cNvSpPr>
            <a:spLocks noGrp="1"/>
          </p:cNvSpPr>
          <p:nvPr>
            <p:ph type="subTitle" idx="1" hasCustomPrompt="1"/>
          </p:nvPr>
        </p:nvSpPr>
        <p:spPr>
          <a:xfrm>
            <a:off x="4038600" y="4580914"/>
            <a:ext cx="7315200" cy="1154723"/>
          </a:xfr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a:extLst>
              <a:ext uri="{FF2B5EF4-FFF2-40B4-BE49-F238E27FC236}">
                <a16:creationId xmlns:a16="http://schemas.microsoft.com/office/drawing/2014/main" id="{420A9AAB-656C-3C44-A37A-0797B1306B72}"/>
              </a:ext>
            </a:extLst>
          </p:cNvPr>
          <p:cNvSpPr>
            <a:spLocks noGrp="1"/>
          </p:cNvSpPr>
          <p:nvPr>
            <p:ph type="dt" sz="half" idx="10"/>
          </p:nvPr>
        </p:nvSpPr>
        <p:spPr/>
        <p:txBody>
          <a:bodyPr/>
          <a:lstStyle/>
          <a:p>
            <a:fld id="{15DA7EAB-1E8A-244C-B189-934D9ABBB95C}" type="datetimeFigureOut">
              <a:rPr lang="en-US" smtClean="0"/>
              <a:t>2/7/2022</a:t>
            </a:fld>
            <a:endParaRPr lang="en-US" dirty="0"/>
          </a:p>
        </p:txBody>
      </p:sp>
      <p:sp>
        <p:nvSpPr>
          <p:cNvPr id="5" name="Footer Placeholder 4">
            <a:extLst>
              <a:ext uri="{FF2B5EF4-FFF2-40B4-BE49-F238E27FC236}">
                <a16:creationId xmlns:a16="http://schemas.microsoft.com/office/drawing/2014/main" id="{B0CC31DA-ADD3-584C-ACF2-C95126EAA3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AB7097-72EA-5143-A41A-D4FCBA0ABFF1}"/>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7" name="Picture 6">
            <a:extLst>
              <a:ext uri="{FF2B5EF4-FFF2-40B4-BE49-F238E27FC236}">
                <a16:creationId xmlns:a16="http://schemas.microsoft.com/office/drawing/2014/main" id="{73D3A769-DD46-BB41-BCFC-6244FF9656C7}"/>
              </a:ext>
            </a:extLst>
          </p:cNvPr>
          <p:cNvPicPr>
            <a:picLocks noChangeAspect="1"/>
          </p:cNvPicPr>
          <p:nvPr userDrawn="1"/>
        </p:nvPicPr>
        <p:blipFill>
          <a:blip r:embed="rId2"/>
          <a:stretch>
            <a:fillRect/>
          </a:stretch>
        </p:blipFill>
        <p:spPr>
          <a:xfrm>
            <a:off x="0" y="0"/>
            <a:ext cx="3084576" cy="5374840"/>
          </a:xfrm>
          <a:prstGeom prst="rect">
            <a:avLst/>
          </a:prstGeom>
        </p:spPr>
      </p:pic>
    </p:spTree>
    <p:extLst>
      <p:ext uri="{BB962C8B-B14F-4D97-AF65-F5344CB8AC3E}">
        <p14:creationId xmlns:p14="http://schemas.microsoft.com/office/powerpoint/2010/main" val="4859339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2/7/2022</a:t>
            </a:fld>
            <a:endParaRPr lang="en-US" dirty="0"/>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dirty="0"/>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
        <p:nvSpPr>
          <p:cNvPr id="14" name="Rectangle 13">
            <a:extLst>
              <a:ext uri="{FF2B5EF4-FFF2-40B4-BE49-F238E27FC236}">
                <a16:creationId xmlns:a16="http://schemas.microsoft.com/office/drawing/2014/main" id="{34AA8053-0A2B-9D4A-9638-5A77357A9549}"/>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337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295BFB-3290-EB4A-868A-F8802426E903}"/>
              </a:ext>
            </a:extLst>
          </p:cNvPr>
          <p:cNvSpPr/>
          <p:nvPr userDrawn="1"/>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2/7/2022</a:t>
            </a:fld>
            <a:endParaRPr lang="en-US" dirty="0"/>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dirty="0"/>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Tree>
    <p:extLst>
      <p:ext uri="{BB962C8B-B14F-4D97-AF65-F5344CB8AC3E}">
        <p14:creationId xmlns:p14="http://schemas.microsoft.com/office/powerpoint/2010/main" val="154726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295BFB-3290-EB4A-868A-F8802426E903}"/>
              </a:ext>
            </a:extLst>
          </p:cNvPr>
          <p:cNvSpPr/>
          <p:nvPr userDrawn="1"/>
        </p:nvSpPr>
        <p:spPr>
          <a:xfrm>
            <a:off x="0" y="0"/>
            <a:ext cx="12192000" cy="1690687"/>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2/7/2022</a:t>
            </a:fld>
            <a:endParaRPr lang="en-US" dirty="0"/>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dirty="0"/>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Tree>
    <p:extLst>
      <p:ext uri="{BB962C8B-B14F-4D97-AF65-F5344CB8AC3E}">
        <p14:creationId xmlns:p14="http://schemas.microsoft.com/office/powerpoint/2010/main" val="94312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2989-1ECE-4F46-AA92-B097C2DF476C}"/>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B0397FE-19D3-D646-918F-95503252EE31}"/>
              </a:ext>
            </a:extLst>
          </p:cNvPr>
          <p:cNvSpPr>
            <a:spLocks noGrp="1"/>
          </p:cNvSpPr>
          <p:nvPr>
            <p:ph sz="half" idx="1"/>
          </p:nvPr>
        </p:nvSpPr>
        <p:spPr>
          <a:xfrm>
            <a:off x="838200" y="1825625"/>
            <a:ext cx="5181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1FEE87B-F0DD-2941-A928-CFBECC687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DD96D0-6575-CA44-83A0-F0F9406E5EE5}"/>
              </a:ext>
            </a:extLst>
          </p:cNvPr>
          <p:cNvSpPr>
            <a:spLocks noGrp="1"/>
          </p:cNvSpPr>
          <p:nvPr>
            <p:ph type="dt" sz="half" idx="10"/>
          </p:nvPr>
        </p:nvSpPr>
        <p:spPr/>
        <p:txBody>
          <a:bodyPr/>
          <a:lstStyle/>
          <a:p>
            <a:fld id="{15DA7EAB-1E8A-244C-B189-934D9ABBB95C}" type="datetimeFigureOut">
              <a:rPr lang="en-US" smtClean="0"/>
              <a:t>2/7/2022</a:t>
            </a:fld>
            <a:endParaRPr lang="en-US" dirty="0"/>
          </a:p>
        </p:txBody>
      </p:sp>
      <p:sp>
        <p:nvSpPr>
          <p:cNvPr id="6" name="Footer Placeholder 5">
            <a:extLst>
              <a:ext uri="{FF2B5EF4-FFF2-40B4-BE49-F238E27FC236}">
                <a16:creationId xmlns:a16="http://schemas.microsoft.com/office/drawing/2014/main" id="{9AB73844-BBF2-974E-94C8-B97E218B33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485A59-916C-A047-B778-98169B7BCD51}"/>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8" name="Picture 7">
            <a:extLst>
              <a:ext uri="{FF2B5EF4-FFF2-40B4-BE49-F238E27FC236}">
                <a16:creationId xmlns:a16="http://schemas.microsoft.com/office/drawing/2014/main" id="{954110BB-3B50-5841-BD3E-A39F6BE0FFC2}"/>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Rectangle 9">
            <a:extLst>
              <a:ext uri="{FF2B5EF4-FFF2-40B4-BE49-F238E27FC236}">
                <a16:creationId xmlns:a16="http://schemas.microsoft.com/office/drawing/2014/main" id="{76A9352F-3C12-C94E-83EA-60F9DE0F5EDD}"/>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407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8DC6-C0F4-4345-B724-55D007AB343A}"/>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8ABFC26-293C-DD4E-84CE-C617B28D37BC}"/>
              </a:ext>
            </a:extLst>
          </p:cNvPr>
          <p:cNvSpPr>
            <a:spLocks noGrp="1"/>
          </p:cNvSpPr>
          <p:nvPr>
            <p:ph type="body" idx="1"/>
          </p:nvPr>
        </p:nvSpPr>
        <p:spPr>
          <a:xfrm>
            <a:off x="839788" y="1681163"/>
            <a:ext cx="5157787"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B75A9E4-5DCA-7D4D-8585-992CC8CEF13D}"/>
              </a:ext>
            </a:extLst>
          </p:cNvPr>
          <p:cNvSpPr>
            <a:spLocks noGrp="1"/>
          </p:cNvSpPr>
          <p:nvPr>
            <p:ph sz="half" idx="2"/>
          </p:nvPr>
        </p:nvSpPr>
        <p:spPr>
          <a:xfrm>
            <a:off x="839788" y="2505075"/>
            <a:ext cx="5157787"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4BA6BD2-3CCF-E746-A62C-B14209E5BF1A}"/>
              </a:ext>
            </a:extLst>
          </p:cNvPr>
          <p:cNvSpPr>
            <a:spLocks noGrp="1"/>
          </p:cNvSpPr>
          <p:nvPr>
            <p:ph type="body" sz="quarter" idx="3"/>
          </p:nvPr>
        </p:nvSpPr>
        <p:spPr>
          <a:xfrm>
            <a:off x="6172200" y="1681163"/>
            <a:ext cx="5183188"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E128CFE-A232-2946-8596-D4917C579108}"/>
              </a:ext>
            </a:extLst>
          </p:cNvPr>
          <p:cNvSpPr>
            <a:spLocks noGrp="1"/>
          </p:cNvSpPr>
          <p:nvPr>
            <p:ph sz="quarter" idx="4"/>
          </p:nvPr>
        </p:nvSpPr>
        <p:spPr>
          <a:xfrm>
            <a:off x="6172200" y="2505075"/>
            <a:ext cx="5183188"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1096410-C47D-2C4B-9E0D-98236FD3118F}"/>
              </a:ext>
            </a:extLst>
          </p:cNvPr>
          <p:cNvSpPr>
            <a:spLocks noGrp="1"/>
          </p:cNvSpPr>
          <p:nvPr>
            <p:ph type="dt" sz="half" idx="10"/>
          </p:nvPr>
        </p:nvSpPr>
        <p:spPr/>
        <p:txBody>
          <a:bodyPr/>
          <a:lstStyle/>
          <a:p>
            <a:fld id="{15DA7EAB-1E8A-244C-B189-934D9ABBB95C}" type="datetimeFigureOut">
              <a:rPr lang="en-US" smtClean="0"/>
              <a:t>2/7/2022</a:t>
            </a:fld>
            <a:endParaRPr lang="en-US" dirty="0"/>
          </a:p>
        </p:txBody>
      </p:sp>
      <p:sp>
        <p:nvSpPr>
          <p:cNvPr id="8" name="Footer Placeholder 7">
            <a:extLst>
              <a:ext uri="{FF2B5EF4-FFF2-40B4-BE49-F238E27FC236}">
                <a16:creationId xmlns:a16="http://schemas.microsoft.com/office/drawing/2014/main" id="{2278E5E1-342A-9743-9803-B34773B56D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273D64-6C65-2B4F-A20A-FB3CF9E70900}"/>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10" name="Picture 9">
            <a:extLst>
              <a:ext uri="{FF2B5EF4-FFF2-40B4-BE49-F238E27FC236}">
                <a16:creationId xmlns:a16="http://schemas.microsoft.com/office/drawing/2014/main" id="{36352003-F562-7B45-AA44-7F71C04EB9C0}"/>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2" name="Rectangle 11">
            <a:extLst>
              <a:ext uri="{FF2B5EF4-FFF2-40B4-BE49-F238E27FC236}">
                <a16:creationId xmlns:a16="http://schemas.microsoft.com/office/drawing/2014/main" id="{B4288EFD-5E42-1747-9269-1D4DFD190A6A}"/>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233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BC0C-8CE7-B243-B9C5-0C88FF673B02}"/>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80EE34D-5510-A140-ADCF-B60EF1D579C1}"/>
              </a:ext>
            </a:extLst>
          </p:cNvPr>
          <p:cNvSpPr>
            <a:spLocks noGrp="1"/>
          </p:cNvSpPr>
          <p:nvPr>
            <p:ph type="dt" sz="half" idx="10"/>
          </p:nvPr>
        </p:nvSpPr>
        <p:spPr/>
        <p:txBody>
          <a:bodyPr/>
          <a:lstStyle/>
          <a:p>
            <a:fld id="{15DA7EAB-1E8A-244C-B189-934D9ABBB95C}" type="datetimeFigureOut">
              <a:rPr lang="en-US" smtClean="0"/>
              <a:t>2/7/2022</a:t>
            </a:fld>
            <a:endParaRPr lang="en-US" dirty="0"/>
          </a:p>
        </p:txBody>
      </p:sp>
      <p:sp>
        <p:nvSpPr>
          <p:cNvPr id="4" name="Footer Placeholder 3">
            <a:extLst>
              <a:ext uri="{FF2B5EF4-FFF2-40B4-BE49-F238E27FC236}">
                <a16:creationId xmlns:a16="http://schemas.microsoft.com/office/drawing/2014/main" id="{1B0575D6-14FC-6F4D-87D0-35C06E4217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CAFEBC-40C7-494A-9F9A-06078D61A3F3}"/>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6" name="Picture 5">
            <a:extLst>
              <a:ext uri="{FF2B5EF4-FFF2-40B4-BE49-F238E27FC236}">
                <a16:creationId xmlns:a16="http://schemas.microsoft.com/office/drawing/2014/main" id="{0E085EBD-715D-7443-996D-2AC64A3732BF}"/>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8" name="Rectangle 7">
            <a:extLst>
              <a:ext uri="{FF2B5EF4-FFF2-40B4-BE49-F238E27FC236}">
                <a16:creationId xmlns:a16="http://schemas.microsoft.com/office/drawing/2014/main" id="{02F3BF06-F1C9-3640-9181-D698996C8D86}"/>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640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42191F-C065-394F-A334-B04C0D009750}"/>
              </a:ext>
            </a:extLst>
          </p:cNvPr>
          <p:cNvSpPr>
            <a:spLocks noGrp="1"/>
          </p:cNvSpPr>
          <p:nvPr>
            <p:ph type="dt" sz="half" idx="10"/>
          </p:nvPr>
        </p:nvSpPr>
        <p:spPr/>
        <p:txBody>
          <a:bodyPr/>
          <a:lstStyle/>
          <a:p>
            <a:fld id="{15DA7EAB-1E8A-244C-B189-934D9ABBB95C}" type="datetimeFigureOut">
              <a:rPr lang="en-US" smtClean="0"/>
              <a:t>2/7/2022</a:t>
            </a:fld>
            <a:endParaRPr lang="en-US" dirty="0"/>
          </a:p>
        </p:txBody>
      </p:sp>
      <p:sp>
        <p:nvSpPr>
          <p:cNvPr id="3" name="Footer Placeholder 2">
            <a:extLst>
              <a:ext uri="{FF2B5EF4-FFF2-40B4-BE49-F238E27FC236}">
                <a16:creationId xmlns:a16="http://schemas.microsoft.com/office/drawing/2014/main" id="{2969CFC7-A5CE-AE49-858B-F6BE39D4A18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5997900-4027-4843-B598-D0066F8A43AB}"/>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5" name="Picture 4">
            <a:extLst>
              <a:ext uri="{FF2B5EF4-FFF2-40B4-BE49-F238E27FC236}">
                <a16:creationId xmlns:a16="http://schemas.microsoft.com/office/drawing/2014/main" id="{1DB232D9-021F-124F-A482-AB0C88583002}"/>
              </a:ext>
            </a:extLst>
          </p:cNvPr>
          <p:cNvPicPr>
            <a:picLocks noChangeAspect="1"/>
          </p:cNvPicPr>
          <p:nvPr userDrawn="1"/>
        </p:nvPicPr>
        <p:blipFill>
          <a:blip r:embed="rId2"/>
          <a:stretch>
            <a:fillRect/>
          </a:stretch>
        </p:blipFill>
        <p:spPr>
          <a:xfrm>
            <a:off x="11621052" y="6353175"/>
            <a:ext cx="203200" cy="368300"/>
          </a:xfrm>
          <a:prstGeom prst="rect">
            <a:avLst/>
          </a:prstGeom>
        </p:spPr>
      </p:pic>
    </p:spTree>
    <p:extLst>
      <p:ext uri="{BB962C8B-B14F-4D97-AF65-F5344CB8AC3E}">
        <p14:creationId xmlns:p14="http://schemas.microsoft.com/office/powerpoint/2010/main" val="93015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EAE7-DB30-8743-B4A3-21C840120D8F}"/>
              </a:ext>
            </a:extLst>
          </p:cNvPr>
          <p:cNvSpPr>
            <a:spLocks noGrp="1"/>
          </p:cNvSpPr>
          <p:nvPr>
            <p:ph type="title"/>
          </p:nvPr>
        </p:nvSpPr>
        <p:spPr>
          <a:xfrm>
            <a:off x="839788" y="457200"/>
            <a:ext cx="3932237" cy="1600200"/>
          </a:xfrm>
        </p:spPr>
        <p:txBody>
          <a:bodyPr anchor="b"/>
          <a:lstStyle>
            <a:lvl1pPr>
              <a:defRPr sz="32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56E60C3F-DA62-984E-97ED-D43FFF4CC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4352D51-F052-D64F-81A6-B17C5CBEAA3B}"/>
              </a:ext>
            </a:extLst>
          </p:cNvPr>
          <p:cNvSpPr>
            <a:spLocks noGrp="1"/>
          </p:cNvSpPr>
          <p:nvPr>
            <p:ph type="body" sz="half" idx="2"/>
          </p:nvPr>
        </p:nvSpPr>
        <p:spPr>
          <a:xfrm>
            <a:off x="839788" y="2057400"/>
            <a:ext cx="3932237" cy="3811588"/>
          </a:xfr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29709E-866E-E74B-9A59-CFE742FE4878}"/>
              </a:ext>
            </a:extLst>
          </p:cNvPr>
          <p:cNvSpPr>
            <a:spLocks noGrp="1"/>
          </p:cNvSpPr>
          <p:nvPr>
            <p:ph type="dt" sz="half" idx="10"/>
          </p:nvPr>
        </p:nvSpPr>
        <p:spPr/>
        <p:txBody>
          <a:bodyPr/>
          <a:lstStyle/>
          <a:p>
            <a:fld id="{15DA7EAB-1E8A-244C-B189-934D9ABBB95C}" type="datetimeFigureOut">
              <a:rPr lang="en-US" smtClean="0"/>
              <a:t>2/7/2022</a:t>
            </a:fld>
            <a:endParaRPr lang="en-US" dirty="0"/>
          </a:p>
        </p:txBody>
      </p:sp>
      <p:sp>
        <p:nvSpPr>
          <p:cNvPr id="6" name="Footer Placeholder 5">
            <a:extLst>
              <a:ext uri="{FF2B5EF4-FFF2-40B4-BE49-F238E27FC236}">
                <a16:creationId xmlns:a16="http://schemas.microsoft.com/office/drawing/2014/main" id="{C4E2D94B-FC75-6646-BD49-0190822BD5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07911D-0A2B-D043-BE77-788DF7022B77}"/>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8" name="Picture 7">
            <a:extLst>
              <a:ext uri="{FF2B5EF4-FFF2-40B4-BE49-F238E27FC236}">
                <a16:creationId xmlns:a16="http://schemas.microsoft.com/office/drawing/2014/main" id="{2B8A872D-4625-4341-97C5-779CFD0A31D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1" name="Rectangle 10">
            <a:extLst>
              <a:ext uri="{FF2B5EF4-FFF2-40B4-BE49-F238E27FC236}">
                <a16:creationId xmlns:a16="http://schemas.microsoft.com/office/drawing/2014/main" id="{F0B74437-6F3E-514E-84CB-917B3C49C54F}"/>
              </a:ext>
            </a:extLst>
          </p:cNvPr>
          <p:cNvSpPr/>
          <p:nvPr userDrawn="1"/>
        </p:nvSpPr>
        <p:spPr>
          <a:xfrm>
            <a:off x="-7383399" y="2034540"/>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537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CAFC1-1B54-614E-93B4-299A4C3AEC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B2DD70-CA4B-4B40-A55C-0C6EB912C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45662-8F69-E842-BB64-51C4743418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A7EAB-1E8A-244C-B189-934D9ABBB95C}" type="datetimeFigureOut">
              <a:rPr lang="en-US" smtClean="0"/>
              <a:t>2/7/2022</a:t>
            </a:fld>
            <a:endParaRPr lang="en-US" dirty="0"/>
          </a:p>
        </p:txBody>
      </p:sp>
      <p:sp>
        <p:nvSpPr>
          <p:cNvPr id="5" name="Footer Placeholder 4">
            <a:extLst>
              <a:ext uri="{FF2B5EF4-FFF2-40B4-BE49-F238E27FC236}">
                <a16:creationId xmlns:a16="http://schemas.microsoft.com/office/drawing/2014/main" id="{A8D3E83F-5E17-1A48-B84D-15EB9255B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0FED418-B1B5-7041-B637-95F643DE35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19946-0E57-C640-BFF7-E2C9ED3796AA}" type="slidenum">
              <a:rPr lang="en-US" smtClean="0"/>
              <a:t>‹#›</a:t>
            </a:fld>
            <a:endParaRPr lang="en-US" dirty="0"/>
          </a:p>
        </p:txBody>
      </p:sp>
    </p:spTree>
    <p:extLst>
      <p:ext uri="{BB962C8B-B14F-4D97-AF65-F5344CB8AC3E}">
        <p14:creationId xmlns:p14="http://schemas.microsoft.com/office/powerpoint/2010/main" val="136516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52" r:id="rId5"/>
    <p:sldLayoutId id="2147483653" r:id="rId6"/>
    <p:sldLayoutId id="2147483654" r:id="rId7"/>
    <p:sldLayoutId id="2147483655"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myalabamataxes.alabama.gov/"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hyperlink" Target="https://revenue.alabama.gov/tax-incentives/"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www.myalabamataxes.alabama.gov/"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hyperlink" Target="mailto:emetria.gordon@revenue.alabama.gov" TargetMode="External"/><Relationship Id="rId2" Type="http://schemas.openxmlformats.org/officeDocument/2006/relationships/hyperlink" Target="mailto:tavares.mathews@revenue.alabama.go" TargetMode="External"/><Relationship Id="rId1" Type="http://schemas.openxmlformats.org/officeDocument/2006/relationships/slideLayout" Target="../slideLayouts/slideLayout2.xml"/><Relationship Id="rId5" Type="http://schemas.openxmlformats.org/officeDocument/2006/relationships/hyperlink" Target="mailto:veronica.jennings@revenue.alabama.gov" TargetMode="External"/><Relationship Id="rId4" Type="http://schemas.openxmlformats.org/officeDocument/2006/relationships/hyperlink" Target="mailto:tymecca.pearson@revenue.alabama.gov"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revenue.alabama.gov/"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mathspadilla.com/1ESO/Unit4-WholeNumbers/the_end.html" TargetMode="External"/><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os.alabama.gov/alabama-votes/elected-official-map" TargetMode="External"/><Relationship Id="rId2" Type="http://schemas.openxmlformats.org/officeDocument/2006/relationships/hyperlink" Target="http://www.legislature.state.al.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os.alabama.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23D0-0574-9E4D-9082-DE7B222764BB}"/>
              </a:ext>
            </a:extLst>
          </p:cNvPr>
          <p:cNvSpPr>
            <a:spLocks noGrp="1"/>
          </p:cNvSpPr>
          <p:nvPr>
            <p:ph type="ctrTitle"/>
          </p:nvPr>
        </p:nvSpPr>
        <p:spPr/>
        <p:txBody>
          <a:bodyPr>
            <a:normAutofit/>
          </a:bodyPr>
          <a:lstStyle/>
          <a:p>
            <a:endParaRPr lang="en-US" dirty="0"/>
          </a:p>
        </p:txBody>
      </p:sp>
      <p:sp>
        <p:nvSpPr>
          <p:cNvPr id="3" name="Subtitle 2">
            <a:extLst>
              <a:ext uri="{FF2B5EF4-FFF2-40B4-BE49-F238E27FC236}">
                <a16:creationId xmlns:a16="http://schemas.microsoft.com/office/drawing/2014/main" id="{3B2F012F-2C9E-2742-A94C-2FBC996202FA}"/>
              </a:ext>
            </a:extLst>
          </p:cNvPr>
          <p:cNvSpPr>
            <a:spLocks noGrp="1"/>
          </p:cNvSpPr>
          <p:nvPr>
            <p:ph type="subTitle" idx="1"/>
          </p:nvPr>
        </p:nvSpPr>
        <p:spPr>
          <a:xfrm>
            <a:off x="3818965" y="5289176"/>
            <a:ext cx="7534835" cy="1568824"/>
          </a:xfrm>
        </p:spPr>
        <p:txBody>
          <a:bodyPr>
            <a:normAutofit/>
          </a:bodyPr>
          <a:lstStyle/>
          <a:p>
            <a:pPr>
              <a:tabLst>
                <a:tab pos="744538" algn="l"/>
              </a:tabLst>
            </a:pPr>
            <a:r>
              <a:rPr lang="en-US" sz="3200" b="1" dirty="0">
                <a:latin typeface="Times New Roman" panose="02020603050405020304" pitchFamily="18" charset="0"/>
                <a:cs typeface="Times New Roman" panose="02020603050405020304" pitchFamily="18" charset="0"/>
              </a:rPr>
              <a:t>       Alabama Department of Revenue</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Income Tax Administration </a:t>
            </a:r>
          </a:p>
          <a:p>
            <a:pPr>
              <a:tabLst>
                <a:tab pos="511175" algn="l"/>
              </a:tabLst>
            </a:pPr>
            <a:r>
              <a:rPr lang="en-US" sz="3200" b="1" dirty="0">
                <a:latin typeface="Times New Roman" panose="02020603050405020304" pitchFamily="18" charset="0"/>
                <a:cs typeface="Times New Roman" panose="02020603050405020304" pitchFamily="18" charset="0"/>
              </a:rPr>
              <a:t>Division</a:t>
            </a:r>
            <a:endParaRPr lang="en-US" sz="3200" dirty="0">
              <a:latin typeface="Times New Roman" panose="02020603050405020304" pitchFamily="18" charset="0"/>
              <a:cs typeface="Times New Roman" panose="02020603050405020304" pitchFamily="18" charset="0"/>
            </a:endParaRPr>
          </a:p>
          <a:p>
            <a:endParaRPr lang="en-US" dirty="0"/>
          </a:p>
        </p:txBody>
      </p:sp>
      <p:pic>
        <p:nvPicPr>
          <p:cNvPr id="4" name="Picture 5">
            <a:extLst>
              <a:ext uri="{FF2B5EF4-FFF2-40B4-BE49-F238E27FC236}">
                <a16:creationId xmlns:a16="http://schemas.microsoft.com/office/drawing/2014/main" id="{B47887A4-FCBB-4B4E-9679-113E575815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03811" y="243322"/>
            <a:ext cx="7942730" cy="488819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3882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4BAD-7437-4240-A2E3-4C1872176377}"/>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2021 Regular Session of the Alabama Legislature?</a:t>
            </a:r>
            <a:endParaRPr lang="en-US" dirty="0"/>
          </a:p>
        </p:txBody>
      </p:sp>
      <p:pic>
        <p:nvPicPr>
          <p:cNvPr id="4" name="Content Placeholder 9">
            <a:extLst>
              <a:ext uri="{FF2B5EF4-FFF2-40B4-BE49-F238E27FC236}">
                <a16:creationId xmlns:a16="http://schemas.microsoft.com/office/drawing/2014/main" id="{233DF2C6-449E-450A-A2F8-AE68C0851F7B}"/>
              </a:ext>
            </a:extLst>
          </p:cNvPr>
          <p:cNvPicPr>
            <a:picLocks noGrp="1" noChangeAspect="1"/>
          </p:cNvPicPr>
          <p:nvPr>
            <p:ph idx="1"/>
          </p:nvPr>
        </p:nvPicPr>
        <p:blipFill>
          <a:blip r:embed="rId2"/>
          <a:stretch>
            <a:fillRect/>
          </a:stretch>
        </p:blipFill>
        <p:spPr>
          <a:xfrm>
            <a:off x="0" y="2188462"/>
            <a:ext cx="5334000" cy="3342762"/>
          </a:xfrm>
          <a:prstGeom prst="rect">
            <a:avLst/>
          </a:prstGeom>
        </p:spPr>
      </p:pic>
      <p:pic>
        <p:nvPicPr>
          <p:cNvPr id="5" name="Picture 4">
            <a:extLst>
              <a:ext uri="{FF2B5EF4-FFF2-40B4-BE49-F238E27FC236}">
                <a16:creationId xmlns:a16="http://schemas.microsoft.com/office/drawing/2014/main" id="{EC495D3C-40F5-42B9-991B-E44DC212F99E}"/>
              </a:ext>
            </a:extLst>
          </p:cNvPr>
          <p:cNvPicPr>
            <a:picLocks noChangeAspect="1"/>
          </p:cNvPicPr>
          <p:nvPr/>
        </p:nvPicPr>
        <p:blipFill>
          <a:blip r:embed="rId3"/>
          <a:stretch>
            <a:fillRect/>
          </a:stretch>
        </p:blipFill>
        <p:spPr>
          <a:xfrm>
            <a:off x="5334000" y="2258690"/>
            <a:ext cx="6195469" cy="1878330"/>
          </a:xfrm>
          <a:prstGeom prst="rect">
            <a:avLst/>
          </a:prstGeom>
        </p:spPr>
      </p:pic>
      <p:pic>
        <p:nvPicPr>
          <p:cNvPr id="6" name="Picture 5">
            <a:extLst>
              <a:ext uri="{FF2B5EF4-FFF2-40B4-BE49-F238E27FC236}">
                <a16:creationId xmlns:a16="http://schemas.microsoft.com/office/drawing/2014/main" id="{BBAD7EC7-E553-4161-992A-6A44857E1978}"/>
              </a:ext>
            </a:extLst>
          </p:cNvPr>
          <p:cNvPicPr>
            <a:picLocks noChangeAspect="1"/>
          </p:cNvPicPr>
          <p:nvPr/>
        </p:nvPicPr>
        <p:blipFill>
          <a:blip r:embed="rId4"/>
          <a:stretch>
            <a:fillRect/>
          </a:stretch>
        </p:blipFill>
        <p:spPr>
          <a:xfrm>
            <a:off x="5334000" y="4545332"/>
            <a:ext cx="6378687" cy="1648082"/>
          </a:xfrm>
          <a:prstGeom prst="rect">
            <a:avLst/>
          </a:prstGeom>
        </p:spPr>
      </p:pic>
    </p:spTree>
    <p:extLst>
      <p:ext uri="{BB962C8B-B14F-4D97-AF65-F5344CB8AC3E}">
        <p14:creationId xmlns:p14="http://schemas.microsoft.com/office/powerpoint/2010/main" val="389501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2C71-1A4F-4991-82F2-02C470BA903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2021 Regular Session of the Alabama Legislature?</a:t>
            </a:r>
            <a:endParaRPr lang="en-US" dirty="0"/>
          </a:p>
        </p:txBody>
      </p:sp>
      <p:sp>
        <p:nvSpPr>
          <p:cNvPr id="5" name="TextBox 4">
            <a:extLst>
              <a:ext uri="{FF2B5EF4-FFF2-40B4-BE49-F238E27FC236}">
                <a16:creationId xmlns:a16="http://schemas.microsoft.com/office/drawing/2014/main" id="{7AED3009-F923-4DBD-BC08-86E76DC75C95}"/>
              </a:ext>
            </a:extLst>
          </p:cNvPr>
          <p:cNvSpPr txBox="1"/>
          <p:nvPr/>
        </p:nvSpPr>
        <p:spPr>
          <a:xfrm>
            <a:off x="2093259" y="3872317"/>
            <a:ext cx="67324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Content Placeholder 3">
            <a:extLst>
              <a:ext uri="{FF2B5EF4-FFF2-40B4-BE49-F238E27FC236}">
                <a16:creationId xmlns:a16="http://schemas.microsoft.com/office/drawing/2014/main" id="{6A893D21-0D77-4B2B-9E52-F6DBB9714D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550" y="2389663"/>
            <a:ext cx="10903250" cy="3872439"/>
          </a:xfrm>
        </p:spPr>
      </p:pic>
    </p:spTree>
    <p:extLst>
      <p:ext uri="{BB962C8B-B14F-4D97-AF65-F5344CB8AC3E}">
        <p14:creationId xmlns:p14="http://schemas.microsoft.com/office/powerpoint/2010/main" val="167559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F5F2-5633-41EF-992B-2DB9611DDC80}"/>
              </a:ext>
            </a:extLst>
          </p:cNvPr>
          <p:cNvSpPr>
            <a:spLocks noGrp="1"/>
          </p:cNvSpPr>
          <p:nvPr>
            <p:ph type="title"/>
          </p:nvPr>
        </p:nvSpPr>
        <p:spPr>
          <a:xfrm>
            <a:off x="838200" y="365125"/>
            <a:ext cx="10515600" cy="1750546"/>
          </a:xfrm>
        </p:spPr>
        <p:txBody>
          <a:bodyPr>
            <a:normAutofit fontScale="90000"/>
          </a:bodyPr>
          <a:lstStyle/>
          <a:p>
            <a:pPr algn="ctr"/>
            <a:r>
              <a:rPr lang="en-US" sz="4900" b="1" dirty="0">
                <a:latin typeface="Times New Roman" panose="02020603050405020304" pitchFamily="18" charset="0"/>
                <a:cs typeface="Times New Roman" panose="02020603050405020304" pitchFamily="18" charset="0"/>
              </a:rPr>
              <a:t>Act 2021-128 (HB 140)</a:t>
            </a:r>
            <a:br>
              <a:rPr lang="en-US" sz="4900" b="1" dirty="0">
                <a:latin typeface="Times New Roman" panose="02020603050405020304" pitchFamily="18" charset="0"/>
                <a:cs typeface="Times New Roman" panose="02020603050405020304" pitchFamily="18" charset="0"/>
              </a:rPr>
            </a:br>
            <a:r>
              <a:rPr lang="en-US" sz="4900" i="0" u="none" strike="noStrike" dirty="0">
                <a:solidFill>
                  <a:srgbClr val="000000"/>
                </a:solidFill>
                <a:effectLst/>
                <a:latin typeface="Times New Roman" panose="02020603050405020304" pitchFamily="18" charset="0"/>
                <a:cs typeface="Times New Roman" panose="02020603050405020304" pitchFamily="18" charset="0"/>
              </a:rPr>
              <a:t>Financial Institution Excise Tax </a:t>
            </a:r>
            <a:r>
              <a:rPr lang="en-US" sz="4900" dirty="0">
                <a:solidFill>
                  <a:srgbClr val="000000"/>
                </a:solidFill>
                <a:latin typeface="Times New Roman" panose="02020603050405020304" pitchFamily="18" charset="0"/>
                <a:cs typeface="Times New Roman" panose="02020603050405020304" pitchFamily="18" charset="0"/>
              </a:rPr>
              <a:t>U</a:t>
            </a:r>
            <a:r>
              <a:rPr lang="en-US" sz="4900" i="0" u="none" strike="noStrike" dirty="0">
                <a:solidFill>
                  <a:srgbClr val="000000"/>
                </a:solidFill>
                <a:effectLst/>
                <a:latin typeface="Times New Roman" panose="02020603050405020304" pitchFamily="18" charset="0"/>
                <a:cs typeface="Times New Roman" panose="02020603050405020304" pitchFamily="18" charset="0"/>
              </a:rPr>
              <a:t>pdates</a:t>
            </a:r>
            <a:br>
              <a:rPr lang="en-US" b="1" dirty="0"/>
            </a:br>
            <a:endParaRPr lang="en-US" dirty="0"/>
          </a:p>
        </p:txBody>
      </p:sp>
      <p:sp>
        <p:nvSpPr>
          <p:cNvPr id="3" name="Content Placeholder 2">
            <a:extLst>
              <a:ext uri="{FF2B5EF4-FFF2-40B4-BE49-F238E27FC236}">
                <a16:creationId xmlns:a16="http://schemas.microsoft.com/office/drawing/2014/main" id="{42520740-6013-429F-A437-1AF3D3AF3B11}"/>
              </a:ext>
            </a:extLst>
          </p:cNvPr>
          <p:cNvSpPr>
            <a:spLocks noGrp="1"/>
          </p:cNvSpPr>
          <p:nvPr>
            <p:ph idx="1"/>
          </p:nvPr>
        </p:nvSpPr>
        <p:spPr>
          <a:xfrm>
            <a:off x="277906" y="1825624"/>
            <a:ext cx="11304494" cy="4826187"/>
          </a:xfrm>
        </p:spPr>
        <p:txBody>
          <a:bodyPr>
            <a:normAutofit/>
          </a:bodyPr>
          <a:lstStyle/>
          <a:p>
            <a:pPr marL="0" indent="0">
              <a:buNone/>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§40-16-1.3 is amended as follows:</a:t>
            </a:r>
          </a:p>
          <a:p>
            <a:r>
              <a:rPr lang="en-US" sz="2000" dirty="0">
                <a:solidFill>
                  <a:srgbClr val="000000"/>
                </a:solidFill>
                <a:latin typeface="Times New Roman" panose="02020603050405020304" pitchFamily="18" charset="0"/>
                <a:cs typeface="Times New Roman" panose="02020603050405020304" pitchFamily="18" charset="0"/>
              </a:rPr>
              <a:t>P</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rovides clarity to the calculation of taxable income for credit unions by repealing the subtraction for "in lieu of deductions for losses or bad debts, reasonable additions to reserves </a:t>
            </a:r>
            <a:r>
              <a:rPr lang="en-US" sz="2000" dirty="0">
                <a:solidFill>
                  <a:srgbClr val="000000"/>
                </a:solidFill>
                <a:latin typeface="Times New Roman" panose="02020603050405020304" pitchFamily="18" charset="0"/>
                <a:cs typeface="Times New Roman" panose="02020603050405020304" pitchFamily="18" charset="0"/>
              </a:rPr>
              <a:t>for losses, bad debts,</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and extraordinary expenses"; </a:t>
            </a:r>
          </a:p>
          <a:p>
            <a:r>
              <a:rPr lang="en-US" sz="2000" dirty="0">
                <a:solidFill>
                  <a:srgbClr val="000000"/>
                </a:solidFill>
                <a:latin typeface="Times New Roman" panose="02020603050405020304" pitchFamily="18" charset="0"/>
                <a:cs typeface="Times New Roman" panose="02020603050405020304" pitchFamily="18" charset="0"/>
              </a:rPr>
              <a:t>P</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rovides for a new deduction for "reasonable additions to regular reserves as defined by the Capital Preservation Plans approved annually by each credit union's Board of Directors and accepted by the ACUA pursuant to ACUA regulations pertaining to Capital Preservation Plans"; </a:t>
            </a:r>
          </a:p>
          <a:p>
            <a:r>
              <a:rPr lang="en-US" sz="2000" dirty="0">
                <a:solidFill>
                  <a:srgbClr val="000000"/>
                </a:solidFill>
                <a:latin typeface="Times New Roman" panose="02020603050405020304" pitchFamily="18" charset="0"/>
                <a:cs typeface="Times New Roman" panose="02020603050405020304" pitchFamily="18" charset="0"/>
              </a:rPr>
              <a:t>P</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rovides that the withdrawal or reduction of such reserves will be included in the calculation of taxable income for the tax year in which the withdrawal occurs; </a:t>
            </a:r>
          </a:p>
          <a:p>
            <a:r>
              <a:rPr lang="en-US" sz="2000" dirty="0">
                <a:solidFill>
                  <a:srgbClr val="000000"/>
                </a:solidFill>
                <a:latin typeface="Times New Roman" panose="02020603050405020304" pitchFamily="18" charset="0"/>
                <a:cs typeface="Times New Roman" panose="02020603050405020304" pitchFamily="18" charset="0"/>
              </a:rPr>
              <a:t>P</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rovides that no item may be deducted more than once, no deduction is allowed for any item that is excluded from income and that no deduction is allowed if the item is included in the Alabama net income of more than one taxpayer; </a:t>
            </a:r>
          </a:p>
          <a:p>
            <a:r>
              <a:rPr lang="en-US" sz="2000" dirty="0">
                <a:solidFill>
                  <a:srgbClr val="000000"/>
                </a:solidFill>
                <a:latin typeface="Times New Roman" panose="02020603050405020304" pitchFamily="18" charset="0"/>
                <a:cs typeface="Times New Roman" panose="02020603050405020304" pitchFamily="18" charset="0"/>
              </a:rPr>
              <a:t>P</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rovides that no assessment or refund of financial institution excise tax will be entered or issued based on the provisions of this bill for tax years ending on or before January 1, 2021.</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5833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1AA7-6456-408E-A7E1-63E6FA26D11C}"/>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2021-1 (HB 170)</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Economic Development Bill</a:t>
            </a:r>
            <a:endParaRPr lang="en-US" dirty="0"/>
          </a:p>
        </p:txBody>
      </p:sp>
      <p:sp>
        <p:nvSpPr>
          <p:cNvPr id="3" name="Content Placeholder 2">
            <a:extLst>
              <a:ext uri="{FF2B5EF4-FFF2-40B4-BE49-F238E27FC236}">
                <a16:creationId xmlns:a16="http://schemas.microsoft.com/office/drawing/2014/main" id="{DD3CFB80-C21B-4DE6-9AD5-0AD863E9FFC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Act 2021-1 contains multiple Acts and multiple code section amendments. </a:t>
            </a:r>
          </a:p>
          <a:p>
            <a:r>
              <a:rPr lang="en-US" dirty="0">
                <a:latin typeface="Times New Roman" panose="02020603050405020304" pitchFamily="18" charset="0"/>
                <a:cs typeface="Times New Roman" panose="02020603050405020304" pitchFamily="18" charset="0"/>
              </a:rPr>
              <a:t>Sections 2 through 4 of the Act is cited as the Alabama Taxpayer Stimulus Freedom Act of 2021. </a:t>
            </a:r>
          </a:p>
          <a:p>
            <a:r>
              <a:rPr lang="en-US" dirty="0">
                <a:latin typeface="Times New Roman" panose="02020603050405020304" pitchFamily="18" charset="0"/>
                <a:cs typeface="Times New Roman" panose="02020603050405020304" pitchFamily="18" charset="0"/>
              </a:rPr>
              <a:t>Sections 6 through 7 of the Act is cited as the Alabama Business Tax Competitive Act.</a:t>
            </a:r>
          </a:p>
          <a:p>
            <a:r>
              <a:rPr lang="en-US" dirty="0">
                <a:latin typeface="Times New Roman" panose="02020603050405020304" pitchFamily="18" charset="0"/>
                <a:cs typeface="Times New Roman" panose="02020603050405020304" pitchFamily="18" charset="0"/>
              </a:rPr>
              <a:t>Section 10 of the Act is cited as the Alabama Electing Entity Pass-Through Entity Tax Act. </a:t>
            </a:r>
          </a:p>
        </p:txBody>
      </p:sp>
    </p:spTree>
    <p:extLst>
      <p:ext uri="{BB962C8B-B14F-4D97-AF65-F5344CB8AC3E}">
        <p14:creationId xmlns:p14="http://schemas.microsoft.com/office/powerpoint/2010/main" val="671960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100A8-15E8-47E0-BC2B-7380B9845E96}"/>
              </a:ext>
            </a:extLst>
          </p:cNvPr>
          <p:cNvSpPr>
            <a:spLocks noGrp="1"/>
          </p:cNvSpPr>
          <p:nvPr>
            <p:ph type="title"/>
          </p:nvPr>
        </p:nvSpPr>
        <p:spPr>
          <a:xfrm>
            <a:off x="838200" y="1"/>
            <a:ext cx="10515600" cy="1690688"/>
          </a:xfrm>
        </p:spPr>
        <p:txBody>
          <a:bodyPr>
            <a:noAutofit/>
          </a:bodyPr>
          <a:lstStyle/>
          <a:p>
            <a:pPr algn="ctr"/>
            <a:r>
              <a:rPr lang="en-US" b="1" dirty="0">
                <a:latin typeface="Times New Roman" panose="02020603050405020304" pitchFamily="18" charset="0"/>
                <a:cs typeface="Times New Roman" panose="02020603050405020304" pitchFamily="18" charset="0"/>
              </a:rPr>
              <a:t>Act 2021-1 (HB 170)</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Alabama Taxpayer Stimulus Freedom Act of 2021</a:t>
            </a:r>
          </a:p>
        </p:txBody>
      </p:sp>
      <p:sp>
        <p:nvSpPr>
          <p:cNvPr id="3" name="Content Placeholder 2">
            <a:extLst>
              <a:ext uri="{FF2B5EF4-FFF2-40B4-BE49-F238E27FC236}">
                <a16:creationId xmlns:a16="http://schemas.microsoft.com/office/drawing/2014/main" id="{C5BCE63D-EF7F-4000-8230-2A0EF8B977B4}"/>
              </a:ext>
            </a:extLst>
          </p:cNvPr>
          <p:cNvSpPr>
            <a:spLocks noGrp="1"/>
          </p:cNvSpPr>
          <p:nvPr>
            <p:ph idx="1"/>
          </p:nvPr>
        </p:nvSpPr>
        <p:spPr>
          <a:xfrm>
            <a:off x="358588" y="1981199"/>
            <a:ext cx="11268636" cy="4511675"/>
          </a:xfrm>
        </p:spPr>
        <p:txBody>
          <a:bodyPr>
            <a:noAutofit/>
          </a:bodyPr>
          <a:lstStyle/>
          <a:p>
            <a:pPr marL="0" indent="0">
              <a:buNone/>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The Alabama Taxpayer Stimulus Freedom Act of 2021; </a:t>
            </a:r>
            <a:r>
              <a:rPr lang="en-US" sz="2000" dirty="0">
                <a:latin typeface="Times New Roman" panose="02020603050405020304" pitchFamily="18" charset="0"/>
                <a:cs typeface="Times New Roman" panose="02020603050405020304" pitchFamily="18" charset="0"/>
              </a:rPr>
              <a:t>pursuant to Chapter 16 and Chapter 18 of Title 40,  Code of Alabama 1975.</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P</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rovides that any tax credit or advance refund amount received as a result of the COVID-related Tax Relief Act of 2020 or as a result of other similar COVID-related relief is excluded from Alabama income tax and from the calculation of a taxpayer’s federal income tax deduction; </a:t>
            </a:r>
          </a:p>
          <a:p>
            <a:r>
              <a:rPr lang="en-US" sz="2000" dirty="0">
                <a:solidFill>
                  <a:srgbClr val="000000"/>
                </a:solidFill>
                <a:latin typeface="Times New Roman" panose="02020603050405020304" pitchFamily="18" charset="0"/>
                <a:cs typeface="Times New Roman" panose="02020603050405020304" pitchFamily="18" charset="0"/>
              </a:rPr>
              <a:t>A</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ligns the state tax treatment of loan forgiveness and subsidized loan payments under Paycheck Protection Program (PPP), and the state tax treatment of Economic Injury Disaster loan (EIDL) emergency grants and targeted advances with federal tax treatment effected by the RELIEF Act; </a:t>
            </a:r>
          </a:p>
          <a:p>
            <a:r>
              <a:rPr lang="en-US" sz="2000" dirty="0">
                <a:solidFill>
                  <a:srgbClr val="000000"/>
                </a:solidFill>
                <a:latin typeface="Times New Roman" panose="02020603050405020304" pitchFamily="18" charset="0"/>
                <a:cs typeface="Times New Roman" panose="02020603050405020304" pitchFamily="18" charset="0"/>
              </a:rPr>
              <a:t>P</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rovides that these economic benefits are not included in Alabama income tax or Financial Institution Excise Tax (FIET); </a:t>
            </a:r>
          </a:p>
          <a:p>
            <a:r>
              <a:rPr lang="en-US" sz="2000" dirty="0">
                <a:solidFill>
                  <a:srgbClr val="000000"/>
                </a:solidFill>
                <a:latin typeface="Times New Roman" panose="02020603050405020304" pitchFamily="18" charset="0"/>
                <a:cs typeface="Times New Roman" panose="02020603050405020304" pitchFamily="18" charset="0"/>
              </a:rPr>
              <a:t>E</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xcludes principle or interest payments incurred by an employer on any qualified education loan from the employee’s Alabama gross; </a:t>
            </a:r>
          </a:p>
          <a:p>
            <a:r>
              <a:rPr lang="en-US" sz="2000" dirty="0">
                <a:solidFill>
                  <a:srgbClr val="000000"/>
                </a:solidFill>
                <a:latin typeface="Times New Roman" panose="02020603050405020304" pitchFamily="18" charset="0"/>
                <a:cs typeface="Times New Roman" panose="02020603050405020304" pitchFamily="18" charset="0"/>
              </a:rPr>
              <a:t>E</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xcludes amounts received from Qualified Emergency Financial Aid Grants from Alabama income tax. </a:t>
            </a:r>
            <a:br>
              <a:rPr lang="en-US" sz="2000" b="0" i="0" u="none" strike="noStrike" dirty="0">
                <a:solidFill>
                  <a:srgbClr val="000000"/>
                </a:solidFill>
                <a:effectLst/>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022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5F97-2AD1-4C4B-96B7-AA2DFE8A7DE2}"/>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2021-1 (HB 170)</a:t>
            </a:r>
            <a:br>
              <a:rPr lang="en-US" b="1" dirty="0">
                <a:latin typeface="Times New Roman" panose="02020603050405020304" pitchFamily="18" charset="0"/>
                <a:cs typeface="Times New Roman" panose="02020603050405020304" pitchFamily="18" charset="0"/>
              </a:rPr>
            </a:br>
            <a:r>
              <a:rPr lang="en-US" sz="4400" b="0" i="0" u="none" strike="noStrike" dirty="0">
                <a:solidFill>
                  <a:srgbClr val="000000"/>
                </a:solidFill>
                <a:effectLst/>
                <a:latin typeface="Times New Roman" panose="02020603050405020304" pitchFamily="18" charset="0"/>
                <a:cs typeface="Times New Roman" panose="02020603050405020304" pitchFamily="18" charset="0"/>
              </a:rPr>
              <a:t>Alabama Business Tax Competitiveness Act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81AE058-3E9F-47E9-A1B7-7D043F56E543}"/>
              </a:ext>
            </a:extLst>
          </p:cNvPr>
          <p:cNvSpPr>
            <a:spLocks noGrp="1"/>
          </p:cNvSpPr>
          <p:nvPr>
            <p:ph idx="1"/>
          </p:nvPr>
        </p:nvSpPr>
        <p:spPr>
          <a:xfrm>
            <a:off x="457200" y="1825625"/>
            <a:ext cx="10896600" cy="4351338"/>
          </a:xfrm>
        </p:spPr>
        <p:txBody>
          <a:bodyPr>
            <a:normAutofit lnSpcReduction="10000"/>
          </a:bodyPr>
          <a:lstStyle/>
          <a:p>
            <a:pPr marL="0" indent="0">
              <a:buNone/>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The main purpose of the Alabama Business Tax Competitiveness Act was to amend the previously adopted Multistate Tax Compact </a:t>
            </a:r>
            <a:r>
              <a:rPr lang="en-US" dirty="0">
                <a:solidFill>
                  <a:srgbClr val="000000"/>
                </a:solidFill>
                <a:latin typeface="Times New Roman" panose="02020603050405020304" pitchFamily="18" charset="0"/>
                <a:cs typeface="Times New Roman" panose="02020603050405020304" pitchFamily="18" charset="0"/>
              </a:rPr>
              <a:t>to further</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Facilitate proper determination of state and local tax liability of multistate taxpayers, including the equitable apportionment of tax bases and settlement of apportionment disputes.</a:t>
            </a:r>
          </a:p>
          <a:p>
            <a:r>
              <a:rPr lang="en-US" dirty="0">
                <a:latin typeface="Times New Roman" panose="02020603050405020304" pitchFamily="18" charset="0"/>
                <a:cs typeface="Times New Roman" panose="02020603050405020304" pitchFamily="18" charset="0"/>
              </a:rPr>
              <a:t>Promote uniformity or compatibility in significant components of tax systems. </a:t>
            </a:r>
          </a:p>
          <a:p>
            <a:r>
              <a:rPr lang="en-US" dirty="0">
                <a:latin typeface="Times New Roman" panose="02020603050405020304" pitchFamily="18" charset="0"/>
                <a:cs typeface="Times New Roman" panose="02020603050405020304" pitchFamily="18" charset="0"/>
              </a:rPr>
              <a:t>Facilitate taxpayer convenience and compliance in the filing of tax returns and in other phases of tax  administration. </a:t>
            </a:r>
          </a:p>
          <a:p>
            <a:r>
              <a:rPr lang="en-US" dirty="0">
                <a:latin typeface="Times New Roman" panose="02020603050405020304" pitchFamily="18" charset="0"/>
                <a:cs typeface="Times New Roman" panose="02020603050405020304" pitchFamily="18" charset="0"/>
              </a:rPr>
              <a:t>Avoid duplicative taxation.</a:t>
            </a:r>
          </a:p>
        </p:txBody>
      </p:sp>
    </p:spTree>
    <p:extLst>
      <p:ext uri="{BB962C8B-B14F-4D97-AF65-F5344CB8AC3E}">
        <p14:creationId xmlns:p14="http://schemas.microsoft.com/office/powerpoint/2010/main" val="3630964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5043-1D02-418B-AADC-4E715B6763CD}"/>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2021-1 (HB 170)</a:t>
            </a:r>
            <a:br>
              <a:rPr lang="en-US" b="1" dirty="0">
                <a:latin typeface="Times New Roman" panose="02020603050405020304" pitchFamily="18" charset="0"/>
                <a:cs typeface="Times New Roman" panose="02020603050405020304" pitchFamily="18" charset="0"/>
              </a:rPr>
            </a:br>
            <a:r>
              <a:rPr lang="en-US" sz="4400" b="0" i="0" u="none" strike="noStrike" dirty="0">
                <a:solidFill>
                  <a:srgbClr val="000000"/>
                </a:solidFill>
                <a:effectLst/>
                <a:latin typeface="Times New Roman" panose="02020603050405020304" pitchFamily="18" charset="0"/>
                <a:cs typeface="Times New Roman" panose="02020603050405020304" pitchFamily="18" charset="0"/>
              </a:rPr>
              <a:t>Alabama Business Tax Competitiveness Act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214FB66-5A69-4950-82AD-3C411AF0AE51}"/>
              </a:ext>
            </a:extLst>
          </p:cNvPr>
          <p:cNvSpPr>
            <a:spLocks noGrp="1"/>
          </p:cNvSpPr>
          <p:nvPr>
            <p:ph idx="1"/>
          </p:nvPr>
        </p:nvSpPr>
        <p:spPr>
          <a:xfrm>
            <a:off x="349624" y="1825625"/>
            <a:ext cx="11004176" cy="4351338"/>
          </a:xfrm>
        </p:spPr>
        <p:txBody>
          <a:bodyPr>
            <a:normAutofit fontScale="92500" lnSpcReduction="10000"/>
          </a:bodyPr>
          <a:lstStyle/>
          <a:p>
            <a:pPr marL="0" indent="0">
              <a:buNone/>
            </a:pPr>
            <a:r>
              <a:rPr lang="en-US" sz="1900" b="0" i="0" u="none" strike="noStrike" dirty="0">
                <a:solidFill>
                  <a:srgbClr val="000000"/>
                </a:solidFill>
                <a:effectLst/>
                <a:latin typeface="Times New Roman" panose="02020603050405020304" pitchFamily="18" charset="0"/>
                <a:cs typeface="Times New Roman" panose="02020603050405020304" pitchFamily="18" charset="0"/>
              </a:rPr>
              <a:t>Section 6- effective for years beginning on or after January 1, 2021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Amends §40-27-1 as follows: </a:t>
            </a:r>
          </a:p>
          <a:p>
            <a:r>
              <a:rPr lang="en-US" sz="2800" b="0" i="0" u="none" strike="noStrike" dirty="0">
                <a:solidFill>
                  <a:srgbClr val="000000"/>
                </a:solidFill>
                <a:effectLst/>
                <a:latin typeface="Times New Roman" panose="02020603050405020304" pitchFamily="18" charset="0"/>
                <a:cs typeface="Times New Roman" panose="02020603050405020304" pitchFamily="18" charset="0"/>
              </a:rPr>
              <a:t>Changes the current three factor apportionment formula for taxpayers operating in multiple states to a single sales factor for income tax; </a:t>
            </a:r>
          </a:p>
          <a:p>
            <a:r>
              <a:rPr lang="en-US" dirty="0">
                <a:solidFill>
                  <a:srgbClr val="000000"/>
                </a:solidFill>
                <a:latin typeface="Times New Roman" panose="02020603050405020304" pitchFamily="18" charset="0"/>
                <a:cs typeface="Times New Roman" panose="02020603050405020304" pitchFamily="18" charset="0"/>
              </a:rPr>
              <a:t>R</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emoves from the apportionment factor </a:t>
            </a:r>
            <a:r>
              <a:rPr lang="en-US" dirty="0">
                <a:solidFill>
                  <a:srgbClr val="000000"/>
                </a:solidFill>
                <a:latin typeface="Times New Roman" panose="02020603050405020304" pitchFamily="18" charset="0"/>
                <a:cs typeface="Times New Roman" panose="02020603050405020304" pitchFamily="18" charset="0"/>
              </a:rPr>
              <a:t>the following “</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property that is shipped from an office, store, warehouse, factory or other place of storage in Alabama if the purchaser is the United States Government or the taxpayer is not taxable in the state of the purchaser” (aka-Throwback Sales)</a:t>
            </a:r>
          </a:p>
          <a:p>
            <a:pPr marL="0" indent="0">
              <a:buNone/>
            </a:pPr>
            <a:r>
              <a:rPr lang="en-US" sz="1900" dirty="0">
                <a:solidFill>
                  <a:srgbClr val="000000"/>
                </a:solidFill>
                <a:latin typeface="Times New Roman" panose="02020603050405020304" pitchFamily="18" charset="0"/>
                <a:cs typeface="Times New Roman" panose="02020603050405020304" pitchFamily="18" charset="0"/>
              </a:rPr>
              <a:t>Section 7-Retroactive to December 31, 2017</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Adds §40-18-35.2 which d</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ecouples from Global Intangible Low Taxed Income (GILTI); </a:t>
            </a:r>
          </a:p>
        </p:txBody>
      </p:sp>
    </p:spTree>
    <p:extLst>
      <p:ext uri="{BB962C8B-B14F-4D97-AF65-F5344CB8AC3E}">
        <p14:creationId xmlns:p14="http://schemas.microsoft.com/office/powerpoint/2010/main" val="322383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5043-1D02-418B-AADC-4E715B6763CD}"/>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2021-1 (HB 170)</a:t>
            </a:r>
            <a:br>
              <a:rPr lang="en-US" b="1" dirty="0">
                <a:latin typeface="Times New Roman" panose="02020603050405020304" pitchFamily="18" charset="0"/>
                <a:cs typeface="Times New Roman" panose="02020603050405020304" pitchFamily="18" charset="0"/>
              </a:rPr>
            </a:br>
            <a:r>
              <a:rPr lang="en-US" b="0" dirty="0">
                <a:solidFill>
                  <a:srgbClr val="000000"/>
                </a:solidFill>
                <a:latin typeface="Times New Roman" panose="02020603050405020304" pitchFamily="18" charset="0"/>
                <a:cs typeface="Times New Roman" panose="02020603050405020304" pitchFamily="18" charset="0"/>
              </a:rPr>
              <a:t>Sections 8 &amp; 9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214FB66-5A69-4950-82AD-3C411AF0AE51}"/>
              </a:ext>
            </a:extLst>
          </p:cNvPr>
          <p:cNvSpPr>
            <a:spLocks noGrp="1"/>
          </p:cNvSpPr>
          <p:nvPr>
            <p:ph idx="1"/>
          </p:nvPr>
        </p:nvSpPr>
        <p:spPr>
          <a:xfrm>
            <a:off x="349624" y="1825625"/>
            <a:ext cx="11004176" cy="4351338"/>
          </a:xfrm>
        </p:spPr>
        <p:txBody>
          <a:bodyPr>
            <a:noAutofit/>
          </a:bodyPr>
          <a:lstStyle/>
          <a:p>
            <a:pPr marL="0" indent="0">
              <a:buNone/>
            </a:pPr>
            <a:r>
              <a:rPr lang="en-US" sz="1550" b="0" i="0" u="none" strike="noStrike" dirty="0">
                <a:solidFill>
                  <a:srgbClr val="000000"/>
                </a:solidFill>
                <a:effectLst/>
                <a:latin typeface="Times New Roman" panose="02020603050405020304" pitchFamily="18" charset="0"/>
                <a:cs typeface="Times New Roman" panose="02020603050405020304" pitchFamily="18" charset="0"/>
              </a:rPr>
              <a:t>Section 8-Applies to contributions made after December 23, 2017</a:t>
            </a:r>
          </a:p>
          <a:p>
            <a:r>
              <a:rPr lang="en-US" sz="1550" dirty="0">
                <a:solidFill>
                  <a:srgbClr val="000000"/>
                </a:solidFill>
                <a:latin typeface="Times New Roman" panose="02020603050405020304" pitchFamily="18" charset="0"/>
                <a:cs typeface="Times New Roman" panose="02020603050405020304" pitchFamily="18" charset="0"/>
              </a:rPr>
              <a:t>Adds §40-15-35.3 which d</a:t>
            </a:r>
            <a:r>
              <a:rPr lang="en-US" sz="1550" b="0" i="0" u="none" strike="noStrike" dirty="0">
                <a:solidFill>
                  <a:srgbClr val="000000"/>
                </a:solidFill>
                <a:effectLst/>
                <a:latin typeface="Times New Roman" panose="02020603050405020304" pitchFamily="18" charset="0"/>
                <a:cs typeface="Times New Roman" panose="02020603050405020304" pitchFamily="18" charset="0"/>
              </a:rPr>
              <a:t>ecouples from 26 U.S.C. §118(b)(2); (capital contribution by Govt entity or civic group)</a:t>
            </a:r>
          </a:p>
          <a:p>
            <a:pPr marL="0" indent="0">
              <a:buNone/>
            </a:pPr>
            <a:r>
              <a:rPr lang="en-US" sz="1550" b="0" i="0" u="none" strike="noStrike" dirty="0">
                <a:solidFill>
                  <a:srgbClr val="000000"/>
                </a:solidFill>
                <a:effectLst/>
                <a:latin typeface="Times New Roman" panose="02020603050405020304" pitchFamily="18" charset="0"/>
                <a:cs typeface="Times New Roman" panose="02020603050405020304" pitchFamily="18" charset="0"/>
              </a:rPr>
              <a:t>Section 9-effective for years beginning on or after January 1, 2021</a:t>
            </a:r>
          </a:p>
          <a:p>
            <a:r>
              <a:rPr lang="en-US" sz="1550" dirty="0">
                <a:solidFill>
                  <a:srgbClr val="000000"/>
                </a:solidFill>
                <a:latin typeface="Times New Roman" panose="02020603050405020304" pitchFamily="18" charset="0"/>
                <a:cs typeface="Times New Roman" panose="02020603050405020304" pitchFamily="18" charset="0"/>
              </a:rPr>
              <a:t>Adds 40-18-39.1 which p</a:t>
            </a:r>
            <a:r>
              <a:rPr lang="en-US" sz="1550" b="0" i="0" u="none" strike="noStrike" dirty="0">
                <a:solidFill>
                  <a:srgbClr val="000000"/>
                </a:solidFill>
                <a:effectLst/>
                <a:latin typeface="Times New Roman" panose="02020603050405020304" pitchFamily="18" charset="0"/>
                <a:cs typeface="Times New Roman" panose="02020603050405020304" pitchFamily="18" charset="0"/>
              </a:rPr>
              <a:t>artially decouples from 26 U.S.C. § 163(j). (excess business interest)</a:t>
            </a:r>
          </a:p>
          <a:p>
            <a:r>
              <a:rPr lang="en-US" sz="1550" dirty="0">
                <a:solidFill>
                  <a:srgbClr val="000000"/>
                </a:solidFill>
                <a:latin typeface="Times New Roman" panose="02020603050405020304" pitchFamily="18" charset="0"/>
                <a:cs typeface="Times New Roman" panose="02020603050405020304" pitchFamily="18" charset="0"/>
              </a:rPr>
              <a:t>(a) Provides that if there is no federal limitation on the Taxpayer or the consolidated return group that includes the Taxpayer-no separate entity limitation is made for Alabama purposes</a:t>
            </a:r>
          </a:p>
          <a:p>
            <a:r>
              <a:rPr lang="en-US" sz="1550" b="0" i="0" u="none" strike="noStrike" dirty="0">
                <a:solidFill>
                  <a:srgbClr val="000000"/>
                </a:solidFill>
                <a:effectLst/>
                <a:latin typeface="Times New Roman" panose="02020603050405020304" pitchFamily="18" charset="0"/>
                <a:cs typeface="Times New Roman" panose="02020603050405020304" pitchFamily="18" charset="0"/>
              </a:rPr>
              <a:t>(b)(1)Provides that if there is a f</a:t>
            </a:r>
            <a:r>
              <a:rPr lang="en-US" sz="1550" dirty="0">
                <a:solidFill>
                  <a:srgbClr val="000000"/>
                </a:solidFill>
                <a:latin typeface="Times New Roman" panose="02020603050405020304" pitchFamily="18" charset="0"/>
                <a:cs typeface="Times New Roman" panose="02020603050405020304" pitchFamily="18" charset="0"/>
              </a:rPr>
              <a:t>ederal limitation on the Taxpayer or the consolidated return group that includes the Taxpayer-the limitation is calculated on the separate entity basis for Alabama.  (Should be treated as a Line 1 reconciliation)</a:t>
            </a:r>
          </a:p>
          <a:p>
            <a:r>
              <a:rPr lang="en-US" sz="1550" dirty="0">
                <a:solidFill>
                  <a:srgbClr val="000000"/>
                </a:solidFill>
                <a:latin typeface="Times New Roman" panose="02020603050405020304" pitchFamily="18" charset="0"/>
                <a:cs typeface="Times New Roman" panose="02020603050405020304" pitchFamily="18" charset="0"/>
              </a:rPr>
              <a:t>(2) Small business Exemption gross receipts test is calculated on the separate entity gross receipts less returns and allowances</a:t>
            </a:r>
            <a:r>
              <a:rPr lang="en-US" sz="1550" b="0" i="0" u="none" strike="noStrike" dirty="0">
                <a:solidFill>
                  <a:srgbClr val="000000"/>
                </a:solidFill>
                <a:effectLst/>
                <a:latin typeface="Times New Roman" panose="02020603050405020304" pitchFamily="18" charset="0"/>
                <a:cs typeface="Times New Roman" panose="02020603050405020304" pitchFamily="18" charset="0"/>
              </a:rPr>
              <a:t> </a:t>
            </a:r>
          </a:p>
          <a:p>
            <a:r>
              <a:rPr lang="en-US" sz="1550" dirty="0">
                <a:solidFill>
                  <a:srgbClr val="000000"/>
                </a:solidFill>
                <a:latin typeface="Times New Roman" panose="02020603050405020304" pitchFamily="18" charset="0"/>
                <a:cs typeface="Times New Roman" panose="02020603050405020304" pitchFamily="18" charset="0"/>
              </a:rPr>
              <a:t>(3)Affects 40-18-35 (b) Related Party Interest subject to addback and creates a potential §163(j) carryforward.  The provision provides that the net interest deduction limitation and any resulting carryforward be allocated on a pro rata basis to the interest income recipients for the purposes of the 40-18-35(b) limitation.  Any federal carryforward from prior years will also be subject to the provisions of 40-18-35(b).</a:t>
            </a:r>
          </a:p>
          <a:p>
            <a:r>
              <a:rPr lang="en-US" sz="1550" b="0" i="0" u="none" strike="noStrike" dirty="0">
                <a:solidFill>
                  <a:srgbClr val="000000"/>
                </a:solidFill>
                <a:effectLst/>
                <a:latin typeface="Times New Roman" panose="02020603050405020304" pitchFamily="18" charset="0"/>
                <a:cs typeface="Times New Roman" panose="02020603050405020304" pitchFamily="18" charset="0"/>
              </a:rPr>
              <a:t>(4)Any limitation of business interest expense deduction related to nonbusiness income must be allocated on a pro rata basis and only used to offset nonbusiness income.</a:t>
            </a:r>
            <a:br>
              <a:rPr lang="en-US" sz="1550" b="0" i="0" u="none" strike="noStrike" dirty="0">
                <a:solidFill>
                  <a:srgbClr val="000000"/>
                </a:solidFill>
                <a:effectLst/>
                <a:latin typeface="Times New Roman" panose="02020603050405020304" pitchFamily="18" charset="0"/>
                <a:cs typeface="Times New Roman" panose="02020603050405020304" pitchFamily="18" charset="0"/>
              </a:rPr>
            </a:br>
            <a:endParaRPr lang="en-US" sz="15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6011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D05D-ECFA-4D68-A7D0-3B21C2001F41}"/>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Act 2021-1 (HB 170)</a:t>
            </a:r>
            <a:br>
              <a:rPr lang="en-US" b="1" dirty="0">
                <a:latin typeface="Times New Roman" panose="02020603050405020304" pitchFamily="18" charset="0"/>
                <a:cs typeface="Times New Roman" panose="02020603050405020304" pitchFamily="18" charset="0"/>
              </a:rPr>
            </a:br>
            <a:r>
              <a:rPr lang="en-US" b="0" i="0" u="none" strike="noStrike" dirty="0">
                <a:solidFill>
                  <a:srgbClr val="000000"/>
                </a:solidFill>
                <a:effectLst/>
                <a:latin typeface="Times New Roman" panose="02020603050405020304" pitchFamily="18" charset="0"/>
                <a:cs typeface="Times New Roman" panose="02020603050405020304" pitchFamily="18" charset="0"/>
              </a:rPr>
              <a:t>Alabama Electing Pass-Through Entity Tax Act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834E3F4-4FCE-45B0-818F-FAF9F41E156E}"/>
              </a:ext>
            </a:extLst>
          </p:cNvPr>
          <p:cNvSpPr>
            <a:spLocks noGrp="1"/>
          </p:cNvSpPr>
          <p:nvPr>
            <p:ph idx="1"/>
          </p:nvPr>
        </p:nvSpPr>
        <p:spPr/>
        <p:txBody>
          <a:bodyPr>
            <a:normAutofit fontScale="77500" lnSpcReduction="20000"/>
          </a:bodyPr>
          <a:lstStyle/>
          <a:p>
            <a:r>
              <a:rPr lang="en-US" sz="2800" b="0" i="0" u="none" strike="noStrike" dirty="0">
                <a:solidFill>
                  <a:srgbClr val="000000"/>
                </a:solidFill>
                <a:effectLst/>
                <a:latin typeface="Times New Roman" panose="02020603050405020304" pitchFamily="18" charset="0"/>
                <a:cs typeface="Times New Roman" panose="02020603050405020304" pitchFamily="18" charset="0"/>
              </a:rPr>
              <a:t>The Alabama Electing Pass-Through Entity Tax Act provides that for tax years beginning on or after January 1, 2021, any Alabama S-Corporation or Subchapter K entity may elect to be taxed as an Electing Pass-Through Entity.</a:t>
            </a:r>
          </a:p>
          <a:p>
            <a:r>
              <a:rPr lang="en-US" dirty="0">
                <a:latin typeface="Times New Roman" panose="02020603050405020304" pitchFamily="18" charset="0"/>
                <a:cs typeface="Times New Roman" panose="02020603050405020304" pitchFamily="18" charset="0"/>
              </a:rPr>
              <a:t>An Electing Pass-Through Entity shall submit the appropriate form to the Department of Revenue at any time during the tax year or on or before the fifteenth day of the third month following the close of that tax year for which the entity elects to be taxed as an Electing Pass-Through Entity. This election shall be binding for that year and all subsequent years until revoked.</a:t>
            </a:r>
          </a:p>
          <a:p>
            <a:r>
              <a:rPr lang="en-US" dirty="0">
                <a:latin typeface="Times New Roman" panose="02020603050405020304" pitchFamily="18" charset="0"/>
                <a:cs typeface="Times New Roman" panose="02020603050405020304" pitchFamily="18" charset="0"/>
              </a:rPr>
              <a:t>Highest marginal tax rate provided in 40-18-5 (5%) Entity subject to estimated payments </a:t>
            </a:r>
          </a:p>
          <a:p>
            <a:r>
              <a:rPr lang="en-US" dirty="0">
                <a:latin typeface="Times New Roman" panose="02020603050405020304" pitchFamily="18" charset="0"/>
                <a:cs typeface="Times New Roman" panose="02020603050405020304" pitchFamily="18" charset="0"/>
              </a:rPr>
              <a:t>Owners/Partners/members/shareholders would not be liable for tax otherwise imposed by sections 16 or 18 for their pro rata or distributive share and it has no effect on adjusted basis.  (Superseded by 2021-423 Section 1(d))</a:t>
            </a:r>
          </a:p>
          <a:p>
            <a:r>
              <a:rPr lang="en-US" dirty="0">
                <a:latin typeface="Times New Roman" panose="02020603050405020304" pitchFamily="18" charset="0"/>
                <a:cs typeface="Times New Roman" panose="02020603050405020304" pitchFamily="18" charset="0"/>
              </a:rPr>
              <a:t>No refunds shall be granted or paid for tax years ending before January 1, 2020, related to the provisions of this act. </a:t>
            </a:r>
          </a:p>
        </p:txBody>
      </p:sp>
    </p:spTree>
    <p:extLst>
      <p:ext uri="{BB962C8B-B14F-4D97-AF65-F5344CB8AC3E}">
        <p14:creationId xmlns:p14="http://schemas.microsoft.com/office/powerpoint/2010/main" val="1317442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8ED0-527B-44B7-8BEA-F0A0A05855B2}"/>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2021-2 (HB 192)</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Economic Development Bill</a:t>
            </a:r>
            <a:endParaRPr lang="en-US" dirty="0"/>
          </a:p>
        </p:txBody>
      </p:sp>
      <p:sp>
        <p:nvSpPr>
          <p:cNvPr id="3" name="Content Placeholder 2">
            <a:extLst>
              <a:ext uri="{FF2B5EF4-FFF2-40B4-BE49-F238E27FC236}">
                <a16:creationId xmlns:a16="http://schemas.microsoft.com/office/drawing/2014/main" id="{73D741E1-BB5C-4D5A-80C7-BFA0C7870090}"/>
              </a:ext>
            </a:extLst>
          </p:cNvPr>
          <p:cNvSpPr>
            <a:spLocks noGrp="1"/>
          </p:cNvSpPr>
          <p:nvPr>
            <p:ph idx="1"/>
          </p:nvPr>
        </p:nvSpPr>
        <p:spPr>
          <a:xfrm>
            <a:off x="403412" y="1825625"/>
            <a:ext cx="11232776" cy="4882824"/>
          </a:xfrm>
        </p:spPr>
        <p:txBody>
          <a:bodyPr>
            <a:noAutofit/>
          </a:bodyPr>
          <a:lstStyle/>
          <a:p>
            <a:pPr marL="0" indent="0">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Amends Code Sections relating to tax credits for the Jobs Act &amp; Creates new section 40-18-376.4:</a:t>
            </a:r>
          </a:p>
          <a:p>
            <a:r>
              <a:rPr lang="en-US" sz="2000" dirty="0">
                <a:solidFill>
                  <a:srgbClr val="000000"/>
                </a:solidFill>
                <a:latin typeface="Times New Roman" panose="02020603050405020304" pitchFamily="18" charset="0"/>
                <a:cs typeface="Times New Roman" panose="02020603050405020304" pitchFamily="18" charset="0"/>
              </a:rPr>
              <a:t>40-18-375-companies engaged in  pharmaceutical, biomedical, medical technology, or medical supplies manufacturing or their related R&amp;D development activities are allowed jobs credit against utility taxes in an annual amount equal to 4% of eligible wages.  Incentive period is 10 years.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p>
          <a:p>
            <a:r>
              <a:rPr lang="en-US" sz="2000" dirty="0">
                <a:solidFill>
                  <a:srgbClr val="000000"/>
                </a:solidFill>
                <a:latin typeface="Times New Roman" panose="02020603050405020304" pitchFamily="18" charset="0"/>
                <a:cs typeface="Times New Roman" panose="02020603050405020304" pitchFamily="18" charset="0"/>
              </a:rPr>
              <a:t>40-18-376 –investment credit is amended to allow offset to state license taxes levied by Article 2 of Chapter 21 of title 40 for any project entered into after January 1, 2021.  Transferee may carry the credit forward for 5 years.</a:t>
            </a:r>
          </a:p>
          <a:p>
            <a:pPr>
              <a:lnSpc>
                <a:spcPct val="110000"/>
              </a:lnSpc>
            </a:pPr>
            <a:r>
              <a:rPr lang="en-US" sz="2000" dirty="0">
                <a:solidFill>
                  <a:srgbClr val="000000"/>
                </a:solidFill>
                <a:latin typeface="Times New Roman" panose="02020603050405020304" pitchFamily="18" charset="0"/>
                <a:cs typeface="Times New Roman" panose="02020603050405020304" pitchFamily="18" charset="0"/>
              </a:rPr>
              <a:t>40-18-376.3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increases the number of employees that a technology company with a qualifying project must employ from 5 to 10 new employees; </a:t>
            </a:r>
            <a:r>
              <a:rPr lang="en-US" sz="2000" dirty="0">
                <a:latin typeface="Times New Roman" panose="02020603050405020304" pitchFamily="18" charset="0"/>
                <a:cs typeface="Times New Roman" panose="02020603050405020304" pitchFamily="18" charset="0"/>
              </a:rPr>
              <a:t>A jobs credit against utility taxes, in an annual amount equal to 4 percent of the wages paid to eligible employees during the prior year.  The incentive period shall be 10 years. </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p>
            <a:pPr>
              <a:lnSpc>
                <a:spcPct val="110000"/>
              </a:lnSpc>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40-18-382 &amp; 383 Incentives are extended to July 31, 2023 and increases the annualized aggregate caps to $325M for calendar year 2021 and $350M for calendar year 2022.  $20,000,000 shall apply to targeted or jumpstart counties.</a:t>
            </a:r>
          </a:p>
          <a:p>
            <a:pPr marL="0" indent="0">
              <a:buNone/>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20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00B7-3028-4A03-9EA7-CC8E8D10ED52}"/>
              </a:ext>
            </a:extLst>
          </p:cNvPr>
          <p:cNvSpPr>
            <a:spLocks noGrp="1"/>
          </p:cNvSpPr>
          <p:nvPr>
            <p:ph type="title"/>
          </p:nvPr>
        </p:nvSpPr>
        <p:spPr>
          <a:xfrm>
            <a:off x="838200" y="365125"/>
            <a:ext cx="10515600" cy="1460500"/>
          </a:xfrm>
        </p:spPr>
        <p:txBody>
          <a:bodyPr>
            <a:normAutofit fontScale="90000"/>
          </a:bodyPr>
          <a:lstStyle/>
          <a:p>
            <a:pPr algn="ctr">
              <a:tabLst>
                <a:tab pos="744538" algn="l"/>
              </a:tabLst>
            </a:pPr>
            <a:r>
              <a:rPr lang="en-US" sz="4400" b="1" dirty="0">
                <a:latin typeface="Times New Roman" panose="02020603050405020304" pitchFamily="18" charset="0"/>
                <a:cs typeface="Times New Roman" panose="02020603050405020304" pitchFamily="18" charset="0"/>
              </a:rPr>
              <a:t>Alabama Department of Revenue</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Income Tax Administration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Division</a:t>
            </a:r>
            <a:br>
              <a:rPr lang="en-US" sz="4400"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1B69480-E9FC-4C9A-BCA9-E53D4CE71C39}"/>
              </a:ext>
            </a:extLst>
          </p:cNvPr>
          <p:cNvSpPr>
            <a:spLocks noGrp="1"/>
          </p:cNvSpPr>
          <p:nvPr>
            <p:ph idx="1"/>
          </p:nvPr>
        </p:nvSpPr>
        <p:spPr/>
        <p:txBody>
          <a:bodyPr/>
          <a:lstStyle/>
          <a:p>
            <a:pPr marL="0" indent="0" algn="ctr">
              <a:lnSpc>
                <a:spcPct val="90000"/>
              </a:lnSpc>
              <a:buNone/>
              <a:defRPr/>
            </a:pPr>
            <a:r>
              <a:rPr lang="en-US" sz="3600" b="1" u="sng" dirty="0">
                <a:solidFill>
                  <a:schemeClr val="accent5"/>
                </a:solidFill>
                <a:latin typeface="Times New Roman" panose="02020603050405020304" pitchFamily="18" charset="0"/>
                <a:cs typeface="Times New Roman" panose="02020603050405020304" pitchFamily="18" charset="0"/>
              </a:rPr>
              <a:t>2021 CPE Training</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Lynn Schoener, CPA, FAS II</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(334) 353-8045</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lynn.schoener@revenue.alabama.gov</a:t>
            </a:r>
          </a:p>
          <a:p>
            <a:pPr marL="0" indent="0" algn="ctr">
              <a:lnSpc>
                <a:spcPct val="90000"/>
              </a:lnSpc>
              <a:buNone/>
              <a:defRPr/>
            </a:pPr>
            <a:endParaRPr lang="en-US" sz="2800" b="1" dirty="0">
              <a:solidFill>
                <a:schemeClr val="accent5"/>
              </a:solidFill>
              <a:latin typeface="Times New Roman" panose="02020603050405020304" pitchFamily="18" charset="0"/>
              <a:cs typeface="Times New Roman" panose="02020603050405020304" pitchFamily="18" charset="0"/>
            </a:endParaRP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Andrea Wyatt, Revenue Tax Accountant/Auditor III</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(334) 353-9447</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andrea.wyatt@revenue.alabama.gov</a:t>
            </a:r>
          </a:p>
          <a:p>
            <a:endParaRPr lang="en-US" dirty="0"/>
          </a:p>
        </p:txBody>
      </p:sp>
    </p:spTree>
    <p:extLst>
      <p:ext uri="{BB962C8B-B14F-4D97-AF65-F5344CB8AC3E}">
        <p14:creationId xmlns:p14="http://schemas.microsoft.com/office/powerpoint/2010/main" val="29510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8ED0-527B-44B7-8BEA-F0A0A05855B2}"/>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2021-2 (HB 192)</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Economic Development Bill</a:t>
            </a:r>
            <a:endParaRPr lang="en-US" dirty="0"/>
          </a:p>
        </p:txBody>
      </p:sp>
      <p:sp>
        <p:nvSpPr>
          <p:cNvPr id="3" name="Content Placeholder 2">
            <a:extLst>
              <a:ext uri="{FF2B5EF4-FFF2-40B4-BE49-F238E27FC236}">
                <a16:creationId xmlns:a16="http://schemas.microsoft.com/office/drawing/2014/main" id="{73D741E1-BB5C-4D5A-80C7-BFA0C7870090}"/>
              </a:ext>
            </a:extLst>
          </p:cNvPr>
          <p:cNvSpPr>
            <a:spLocks noGrp="1"/>
          </p:cNvSpPr>
          <p:nvPr>
            <p:ph idx="1"/>
          </p:nvPr>
        </p:nvSpPr>
        <p:spPr>
          <a:xfrm>
            <a:off x="403412" y="1825625"/>
            <a:ext cx="11232776" cy="4882824"/>
          </a:xfrm>
        </p:spPr>
        <p:txBody>
          <a:bodyPr>
            <a:noAutofit/>
          </a:bodyPr>
          <a:lstStyle/>
          <a:p>
            <a:pPr marL="0" indent="0">
              <a:buNone/>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Continued…</a:t>
            </a:r>
          </a:p>
          <a:p>
            <a:pPr>
              <a:lnSpc>
                <a:spcPct val="110000"/>
              </a:lnSpc>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40-18-400 Port Credit - adds measurement of cargo volume by Vehicle Equivalent Units (VEU), in addition to 20 Ft Equivalent Units (TEUs) and provides for a definition of vehicle; extends the port credit to $2.91 per VEU.  </a:t>
            </a:r>
          </a:p>
          <a:p>
            <a:r>
              <a:rPr lang="en-US" sz="1600" b="0" i="0" u="none" strike="noStrike" dirty="0">
                <a:solidFill>
                  <a:srgbClr val="000000"/>
                </a:solidFill>
                <a:effectLst/>
                <a:latin typeface="Times New Roman" panose="02020603050405020304" pitchFamily="18" charset="0"/>
                <a:cs typeface="Times New Roman" panose="02020603050405020304" pitchFamily="18" charset="0"/>
              </a:rPr>
              <a:t>40-18-402 Growing Alabama Credit - Reestablishes the Growing Alabama Credit with modifications with a sunset of July 31, 2023; increases the annual cap to $20M for calendar years 2021, 2022, and 2023; expands application of funding for improvements to low-income communities and to underrepresented companies; expands the taxes the credits that can be claimed against to include financial institutions excise tax, insurance premium tax, and 2.2% state license tax.</a:t>
            </a:r>
          </a:p>
          <a:p>
            <a:r>
              <a:rPr lang="en-US" sz="1600" dirty="0">
                <a:solidFill>
                  <a:srgbClr val="000000"/>
                </a:solidFill>
                <a:latin typeface="Times New Roman" panose="02020603050405020304" pitchFamily="18" charset="0"/>
                <a:cs typeface="Times New Roman" panose="02020603050405020304" pitchFamily="18" charset="0"/>
              </a:rPr>
              <a:t>New §40-18-376.4-</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Underrepresented company with qualifying project that increases economic diversity benefitting the state.  Project will be considered qualified if it created 10 new jobs.</a:t>
            </a:r>
          </a:p>
          <a:p>
            <a:r>
              <a:rPr lang="en-US" sz="1400" b="0" i="0" dirty="0">
                <a:solidFill>
                  <a:srgbClr val="000000"/>
                </a:solidFill>
                <a:effectLst/>
                <a:latin typeface="Times New Roman" panose="02020603050405020304" pitchFamily="18" charset="0"/>
              </a:rPr>
              <a:t>Entitled to A jobs credit against utility taxes, in an annual amount equal to 4 percent of the wages paid to eligible employees during the prior year and The investment credit provided in Section 40-18-376(a) shall have an incentive period of 15 years</a:t>
            </a:r>
          </a:p>
          <a:p>
            <a:r>
              <a:rPr lang="en-US" sz="1400" u="none" strike="noStrike" dirty="0">
                <a:solidFill>
                  <a:srgbClr val="000000"/>
                </a:solidFill>
                <a:latin typeface="Times New Roman" panose="02020603050405020304" pitchFamily="18" charset="0"/>
                <a:cs typeface="Times New Roman" panose="02020603050405020304" pitchFamily="18" charset="0"/>
              </a:rPr>
              <a:t>Underrepresented company meets all the criteria in the following (1) or (2)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p>
            <a:pPr algn="l"/>
            <a:r>
              <a:rPr lang="en-US" sz="1200" b="0" i="0" dirty="0">
                <a:solidFill>
                  <a:srgbClr val="000000"/>
                </a:solidFill>
                <a:effectLst/>
                <a:latin typeface="Times New Roman" panose="02020603050405020304" pitchFamily="18" charset="0"/>
              </a:rPr>
              <a:t>(1) The company is a for-profit business headquartered in a community eligible for investment through the federal New Markets Tax Credit program under 26 U.S.C. § 45D(e), has fewer than 10 employees at the time the project agreement is executed, and has average gross revenues of less than five hundred thousand dollars ($500,000) in the company’s three years prior to the execution of the project agreement; or</a:t>
            </a:r>
          </a:p>
          <a:p>
            <a:pPr algn="l"/>
            <a:r>
              <a:rPr lang="en-US" sz="1200" b="0" i="0" dirty="0">
                <a:solidFill>
                  <a:srgbClr val="000000"/>
                </a:solidFill>
                <a:effectLst/>
                <a:latin typeface="Times New Roman" panose="02020603050405020304" pitchFamily="18" charset="0"/>
              </a:rPr>
              <a:t>(2) The company is a for-profit business that is independently owned and controlled and is at least 51 percent owned and controlled by one or more underrepresented persons or, in the case of a publicly-owned business, the company is a for-profit business of which at least 51 percent of the stock is owned and controlled by one or more underrepresented persons and whose daily management and operations are under the control of one or more underrepresented persons. </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355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4608-D3A9-45A1-8B6B-059195C9AC49}"/>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2021-540 (HB 227)</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Storm Shelter Credit</a:t>
            </a:r>
            <a:endParaRPr lang="en-US" dirty="0"/>
          </a:p>
        </p:txBody>
      </p:sp>
      <p:sp>
        <p:nvSpPr>
          <p:cNvPr id="3" name="Content Placeholder 2">
            <a:extLst>
              <a:ext uri="{FF2B5EF4-FFF2-40B4-BE49-F238E27FC236}">
                <a16:creationId xmlns:a16="http://schemas.microsoft.com/office/drawing/2014/main" id="{F360EC17-9CB2-4967-ABFC-9048798C248F}"/>
              </a:ext>
            </a:extLst>
          </p:cNvPr>
          <p:cNvSpPr>
            <a:spLocks noGrp="1"/>
          </p:cNvSpPr>
          <p:nvPr>
            <p:ph idx="1"/>
          </p:nvPr>
        </p:nvSpPr>
        <p:spPr>
          <a:xfrm>
            <a:off x="439271" y="2187723"/>
            <a:ext cx="11125200" cy="3989239"/>
          </a:xfrm>
        </p:spPr>
        <p:txBody>
          <a:bodyPr>
            <a:normAutofit/>
          </a:bodyPr>
          <a:lstStyle/>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Provides for an income tax credit for eligible taxpayers in the amount of $3,000 or 50% of the total cost associated with the construction, acquisition, and installation of a qualified storm shelter at their primary residence, whichever is less; </a:t>
            </a:r>
          </a:p>
          <a:p>
            <a:r>
              <a:rPr lang="en-US" sz="2000" dirty="0">
                <a:solidFill>
                  <a:srgbClr val="000000"/>
                </a:solidFill>
                <a:latin typeface="Times New Roman" panose="02020603050405020304" pitchFamily="18" charset="0"/>
                <a:cs typeface="Times New Roman" panose="02020603050405020304" pitchFamily="18" charset="0"/>
              </a:rPr>
              <a:t>Taxpayers seeking credit must request a credit certificate from the Alabama Emergency Management Agency before credit is allowed. </a:t>
            </a:r>
          </a:p>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Effective beginning with the 2022 tax year and will continue through the 2025 tax year unless extended by the legislature. </a:t>
            </a:r>
          </a:p>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Total Storm Shelter Credits are capped at $2,000,000 annually and credit certificates shall be issued on a first come, first served basis.  </a:t>
            </a:r>
          </a:p>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Credit must be applied for in the year of shelter acquisition. </a:t>
            </a:r>
          </a:p>
          <a:p>
            <a:r>
              <a:rPr lang="en-US" sz="2000" dirty="0">
                <a:solidFill>
                  <a:srgbClr val="000000"/>
                </a:solidFill>
                <a:latin typeface="Times New Roman" panose="02020603050405020304" pitchFamily="18" charset="0"/>
                <a:cs typeface="Times New Roman" panose="02020603050405020304" pitchFamily="18" charset="0"/>
              </a:rPr>
              <a:t>Credit is non-refundable, no carry forwards, and can’t reduce a taxpayer's liability to less than zero. </a:t>
            </a:r>
          </a:p>
        </p:txBody>
      </p:sp>
    </p:spTree>
    <p:extLst>
      <p:ext uri="{BB962C8B-B14F-4D97-AF65-F5344CB8AC3E}">
        <p14:creationId xmlns:p14="http://schemas.microsoft.com/office/powerpoint/2010/main" val="1296286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5AC4-64FE-402F-9D30-57B1921F7A4E}"/>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2021-540 (HB 227)</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American Rescue Plan Act</a:t>
            </a:r>
            <a:endParaRPr lang="en-US" dirty="0"/>
          </a:p>
        </p:txBody>
      </p:sp>
      <p:sp>
        <p:nvSpPr>
          <p:cNvPr id="3" name="Content Placeholder 2">
            <a:extLst>
              <a:ext uri="{FF2B5EF4-FFF2-40B4-BE49-F238E27FC236}">
                <a16:creationId xmlns:a16="http://schemas.microsoft.com/office/drawing/2014/main" id="{0ABE72F6-8E9E-4DB1-9DC8-3B362BC622D6}"/>
              </a:ext>
            </a:extLst>
          </p:cNvPr>
          <p:cNvSpPr>
            <a:spLocks noGrp="1"/>
          </p:cNvSpPr>
          <p:nvPr>
            <p:ph idx="1"/>
          </p:nvPr>
        </p:nvSpPr>
        <p:spPr>
          <a:xfrm>
            <a:off x="421341" y="1825625"/>
            <a:ext cx="11143130" cy="4351338"/>
          </a:xfrm>
        </p:spPr>
        <p:txBody>
          <a:bodyPr>
            <a:normAutofit/>
          </a:bodyPr>
          <a:lstStyle/>
          <a:p>
            <a:pPr marL="0" indent="0">
              <a:buNone/>
            </a:pPr>
            <a:r>
              <a:rPr lang="en-US" sz="2000" i="0" u="none" strike="noStrike" dirty="0">
                <a:solidFill>
                  <a:srgbClr val="000000"/>
                </a:solidFill>
                <a:effectLst/>
                <a:latin typeface="Times New Roman" panose="02020603050405020304" pitchFamily="18" charset="0"/>
                <a:cs typeface="Times New Roman" panose="02020603050405020304" pitchFamily="18" charset="0"/>
              </a:rPr>
              <a:t>Act 2021-540 also included a section on the federal American Rescue Plan Act which provides that:</a:t>
            </a:r>
          </a:p>
          <a:p>
            <a:r>
              <a:rPr lang="en-US" sz="2000" i="0" u="none" strike="noStrike" dirty="0">
                <a:solidFill>
                  <a:srgbClr val="000000"/>
                </a:solidFill>
                <a:effectLst/>
                <a:latin typeface="Times New Roman" panose="02020603050405020304" pitchFamily="18" charset="0"/>
                <a:cs typeface="Times New Roman" panose="02020603050405020304" pitchFamily="18" charset="0"/>
              </a:rPr>
              <a:t>For tax years after the enactment of the federal American Rescue Plan Act, any amount received from the Administrator of the Small Business Administration in the form of restaurant revitalization grants as a result of the funding provided by the American Rescue Plan is:</a:t>
            </a:r>
          </a:p>
          <a:p>
            <a:r>
              <a:rPr lang="en-US" sz="2000" dirty="0">
                <a:solidFill>
                  <a:srgbClr val="000000"/>
                </a:solidFill>
                <a:latin typeface="Times New Roman" panose="02020603050405020304" pitchFamily="18" charset="0"/>
                <a:cs typeface="Times New Roman" panose="02020603050405020304" pitchFamily="18" charset="0"/>
              </a:rPr>
              <a:t>(1)</a:t>
            </a:r>
            <a:r>
              <a:rPr lang="en-US" sz="2000" i="0" u="none" strike="noStrike" dirty="0">
                <a:solidFill>
                  <a:srgbClr val="000000"/>
                </a:solidFill>
                <a:effectLst/>
                <a:latin typeface="Times New Roman" panose="02020603050405020304" pitchFamily="18" charset="0"/>
                <a:cs typeface="Times New Roman" panose="02020603050405020304" pitchFamily="18" charset="0"/>
              </a:rPr>
              <a:t> exempt from Alabama income tax to the same extent as the amount is exempt from federal income tax</a:t>
            </a:r>
          </a:p>
          <a:p>
            <a:r>
              <a:rPr lang="en-US" sz="2000" i="0" u="none" strike="noStrike" dirty="0">
                <a:solidFill>
                  <a:srgbClr val="000000"/>
                </a:solidFill>
                <a:effectLst/>
                <a:latin typeface="Times New Roman" panose="02020603050405020304" pitchFamily="18" charset="0"/>
                <a:cs typeface="Times New Roman" panose="02020603050405020304" pitchFamily="18" charset="0"/>
              </a:rPr>
              <a:t>(2) will not be considered in determining the deductible expenses allowed to be paid with exempt funds</a:t>
            </a:r>
            <a:r>
              <a:rPr lang="en-US" sz="2000" dirty="0">
                <a:solidFill>
                  <a:srgbClr val="000000"/>
                </a:solidFill>
                <a:latin typeface="Times New Roman" panose="02020603050405020304" pitchFamily="18" charset="0"/>
                <a:cs typeface="Times New Roman" panose="02020603050405020304" pitchFamily="18" charset="0"/>
              </a:rPr>
              <a:t> to the same extent as the expenses remain deductible in calculating the federal income tax.</a:t>
            </a:r>
          </a:p>
          <a:p>
            <a:r>
              <a:rPr lang="en-US" sz="2000" dirty="0">
                <a:solidFill>
                  <a:srgbClr val="000000"/>
                </a:solidFill>
                <a:latin typeface="Times New Roman" panose="02020603050405020304" pitchFamily="18" charset="0"/>
                <a:cs typeface="Times New Roman" panose="02020603050405020304" pitchFamily="18" charset="0"/>
              </a:rPr>
              <a:t>(3) Excluded from any and all calculations in determining a taxpayer’s federal income tax deduction.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865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1812-DCD3-439A-973B-69061DA1D7ED}"/>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2021-431 (HB 281)</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2017 Historic Tax Credit</a:t>
            </a:r>
            <a:endParaRPr lang="en-US" dirty="0"/>
          </a:p>
        </p:txBody>
      </p:sp>
      <p:sp>
        <p:nvSpPr>
          <p:cNvPr id="3" name="Content Placeholder 2">
            <a:extLst>
              <a:ext uri="{FF2B5EF4-FFF2-40B4-BE49-F238E27FC236}">
                <a16:creationId xmlns:a16="http://schemas.microsoft.com/office/drawing/2014/main" id="{90954408-70D6-417D-AFBD-9C846F28E042}"/>
              </a:ext>
            </a:extLst>
          </p:cNvPr>
          <p:cNvSpPr>
            <a:spLocks noGrp="1"/>
          </p:cNvSpPr>
          <p:nvPr>
            <p:ph idx="1"/>
          </p:nvPr>
        </p:nvSpPr>
        <p:spPr>
          <a:xfrm>
            <a:off x="385481" y="1825625"/>
            <a:ext cx="11187953" cy="4667250"/>
          </a:xfrm>
        </p:spPr>
        <p:txBody>
          <a:bodyPr>
            <a:noAutofit/>
          </a:bodyPr>
          <a:lstStyle/>
          <a:p>
            <a:pPr marL="0" indent="0">
              <a:buNone/>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Act 2021-431 amends the existing 2017 Historic Tax Credit:</a:t>
            </a:r>
          </a:p>
          <a:p>
            <a:r>
              <a:rPr lang="en-US" sz="2000" dirty="0">
                <a:solidFill>
                  <a:srgbClr val="000000"/>
                </a:solidFill>
                <a:latin typeface="Times New Roman" panose="02020603050405020304" pitchFamily="18" charset="0"/>
                <a:cs typeface="Times New Roman" panose="02020603050405020304" pitchFamily="18" charset="0"/>
              </a:rPr>
              <a:t>Extends the 2017 Historic Tax Credit</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to tax year 2027</a:t>
            </a:r>
          </a:p>
          <a:p>
            <a:r>
              <a:rPr lang="en-US" sz="2000" dirty="0">
                <a:solidFill>
                  <a:srgbClr val="000000"/>
                </a:solidFill>
                <a:latin typeface="Times New Roman" panose="02020603050405020304" pitchFamily="18" charset="0"/>
                <a:cs typeface="Times New Roman" panose="02020603050405020304" pitchFamily="18" charset="0"/>
              </a:rPr>
              <a:t>R</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emoves the $100M aggregate cap for the credit</a:t>
            </a:r>
          </a:p>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Allows refunds of the credit to transferees for tax years 2023-2027</a:t>
            </a:r>
          </a:p>
          <a:p>
            <a:r>
              <a:rPr lang="en-US" sz="2000" dirty="0">
                <a:solidFill>
                  <a:srgbClr val="000000"/>
                </a:solidFill>
                <a:latin typeface="Times New Roman" panose="02020603050405020304" pitchFamily="18" charset="0"/>
                <a:cs typeface="Times New Roman" panose="02020603050405020304" pitchFamily="18" charset="0"/>
              </a:rPr>
              <a:t>P</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rovides that historic residential properties are excluded from qualifying after tax year 2022</a:t>
            </a:r>
          </a:p>
          <a:p>
            <a:r>
              <a:rPr lang="en-US" sz="2000" dirty="0">
                <a:solidFill>
                  <a:srgbClr val="000000"/>
                </a:solidFill>
                <a:latin typeface="Times New Roman" panose="02020603050405020304" pitchFamily="18" charset="0"/>
                <a:cs typeface="Times New Roman" panose="02020603050405020304" pitchFamily="18" charset="0"/>
              </a:rPr>
              <a:t>P</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rovides that qualifying rehabilitation projects for commercial or business purpose for tax years 2023-2027 must be used on a continuous basis throughout the year</a:t>
            </a:r>
          </a:p>
          <a:p>
            <a:r>
              <a:rPr lang="en-US" sz="2000" dirty="0">
                <a:solidFill>
                  <a:srgbClr val="000000"/>
                </a:solidFill>
                <a:latin typeface="Times New Roman" panose="02020603050405020304" pitchFamily="18" charset="0"/>
                <a:cs typeface="Times New Roman" panose="02020603050405020304" pitchFamily="18" charset="0"/>
              </a:rPr>
              <a:t>P</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rovides that the commission must certify that the property is not being used for a "disqualifying use" before issuance of the tax credit certificate</a:t>
            </a:r>
          </a:p>
          <a:p>
            <a:r>
              <a:rPr lang="en-US" sz="2000" dirty="0">
                <a:solidFill>
                  <a:srgbClr val="000000"/>
                </a:solidFill>
                <a:latin typeface="Times New Roman" panose="02020603050405020304" pitchFamily="18" charset="0"/>
                <a:cs typeface="Times New Roman" panose="02020603050405020304" pitchFamily="18" charset="0"/>
              </a:rPr>
              <a:t>S</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ets new limits for the total allocations to $200M for periods May 25, 2017 through December 31, 2027 and limits receipt of applications once the evaluating committee ranks projects exceeding $200M</a:t>
            </a:r>
          </a:p>
          <a:p>
            <a:r>
              <a:rPr lang="en-US" sz="2000" dirty="0">
                <a:solidFill>
                  <a:srgbClr val="000000"/>
                </a:solidFill>
                <a:latin typeface="Times New Roman" panose="02020603050405020304" pitchFamily="18" charset="0"/>
                <a:cs typeface="Times New Roman" panose="02020603050405020304" pitchFamily="18" charset="0"/>
              </a:rPr>
              <a:t>R</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equires that 40% of the tax credit allocation shall be reserved for projects located in a county where the population does not exceed 175,000.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22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ADC1-C985-4E78-A237-1F143A033439}"/>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2021-423 (HB 588)</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Electing Pass Through Entity</a:t>
            </a:r>
            <a:endParaRPr lang="en-US" dirty="0"/>
          </a:p>
        </p:txBody>
      </p:sp>
      <p:sp>
        <p:nvSpPr>
          <p:cNvPr id="3" name="Content Placeholder 2">
            <a:extLst>
              <a:ext uri="{FF2B5EF4-FFF2-40B4-BE49-F238E27FC236}">
                <a16:creationId xmlns:a16="http://schemas.microsoft.com/office/drawing/2014/main" id="{4C5A6902-711B-40C3-B261-B9F674268CC2}"/>
              </a:ext>
            </a:extLst>
          </p:cNvPr>
          <p:cNvSpPr>
            <a:spLocks noGrp="1"/>
          </p:cNvSpPr>
          <p:nvPr>
            <p:ph idx="1"/>
          </p:nvPr>
        </p:nvSpPr>
        <p:spPr>
          <a:xfrm>
            <a:off x="430307" y="1833440"/>
            <a:ext cx="11071412" cy="4351338"/>
          </a:xfrm>
        </p:spPr>
        <p:txBody>
          <a:bodyPr>
            <a:normAutofit/>
          </a:bodyPr>
          <a:lstStyle/>
          <a:p>
            <a:pPr marL="0" indent="0">
              <a:buNone/>
            </a:pPr>
            <a:r>
              <a:rPr lang="en-US" sz="2400" b="0" i="0" u="none" strike="noStrike" dirty="0">
                <a:solidFill>
                  <a:srgbClr val="000000"/>
                </a:solidFill>
                <a:effectLst/>
                <a:latin typeface="Times New Roman" panose="02020603050405020304" pitchFamily="18" charset="0"/>
                <a:cs typeface="Times New Roman" panose="02020603050405020304" pitchFamily="18" charset="0"/>
              </a:rPr>
              <a:t>Section 1 </a:t>
            </a:r>
          </a:p>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Act 2021-423 amends Chapters 16 and 18 of Title 40 providing that the owner, member, partner, or shareholder of an electing pass-through entity must report its pro-rata or distributive share of the income attributable to the electing pass-through entity for tax years beginning on or after January 1, 2021 and will be entitled to a refundable credit in an amount equal to its pro rata share of the income tax paid by the electing pass-through entity. </a:t>
            </a:r>
          </a:p>
          <a:p>
            <a:r>
              <a:rPr lang="en-US" sz="2400" dirty="0">
                <a:solidFill>
                  <a:srgbClr val="000000"/>
                </a:solidFill>
                <a:latin typeface="Times New Roman" panose="02020603050405020304" pitchFamily="18" charset="0"/>
                <a:cs typeface="Times New Roman" panose="02020603050405020304" pitchFamily="18" charset="0"/>
              </a:rPr>
              <a:t>A</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uthorizes the waiver of penalties and interest for estimated payments due on 4/15/2021, if paid due to the retroactive effect of the act</a:t>
            </a:r>
          </a:p>
        </p:txBody>
      </p:sp>
    </p:spTree>
    <p:extLst>
      <p:ext uri="{BB962C8B-B14F-4D97-AF65-F5344CB8AC3E}">
        <p14:creationId xmlns:p14="http://schemas.microsoft.com/office/powerpoint/2010/main" val="2136796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25F4-B383-4696-9AF0-1B66BCC2F1F3}"/>
              </a:ext>
            </a:extLst>
          </p:cNvPr>
          <p:cNvSpPr>
            <a:spLocks noGrp="1"/>
          </p:cNvSpPr>
          <p:nvPr>
            <p:ph type="title"/>
          </p:nvPr>
        </p:nvSpPr>
        <p:spPr>
          <a:xfrm>
            <a:off x="918882" y="149972"/>
            <a:ext cx="10515600" cy="1325563"/>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Act 2021-423 (HB 588)</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Investment Credit/Growing Alabama Tax Credit Amendments</a:t>
            </a:r>
            <a:endParaRPr lang="en-US" dirty="0"/>
          </a:p>
        </p:txBody>
      </p:sp>
      <p:sp>
        <p:nvSpPr>
          <p:cNvPr id="3" name="Content Placeholder 2">
            <a:extLst>
              <a:ext uri="{FF2B5EF4-FFF2-40B4-BE49-F238E27FC236}">
                <a16:creationId xmlns:a16="http://schemas.microsoft.com/office/drawing/2014/main" id="{5DDBFEAC-7EEB-4594-B542-A3D23FC41C79}"/>
              </a:ext>
            </a:extLst>
          </p:cNvPr>
          <p:cNvSpPr>
            <a:spLocks noGrp="1"/>
          </p:cNvSpPr>
          <p:nvPr>
            <p:ph idx="1"/>
          </p:nvPr>
        </p:nvSpPr>
        <p:spPr/>
        <p:txBody>
          <a:bodyPr/>
          <a:lstStyle/>
          <a:p>
            <a:pPr marL="0" indent="0">
              <a:buNone/>
            </a:pPr>
            <a:r>
              <a:rPr lang="en-US" dirty="0">
                <a:solidFill>
                  <a:srgbClr val="000000"/>
                </a:solidFill>
                <a:latin typeface="Times New Roman" panose="02020603050405020304" pitchFamily="18" charset="0"/>
                <a:cs typeface="Times New Roman" panose="02020603050405020304" pitchFamily="18" charset="0"/>
              </a:rPr>
              <a:t>Sections 2-5 amendments to 2 credits</a:t>
            </a: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P</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rovides technical changes for rules to be adopted by Finance Department to address the application of credits taken against insurance premium tax under the Alabama Jobs Act by removing references to the </a:t>
            </a:r>
            <a:r>
              <a:rPr lang="en-US" dirty="0">
                <a:solidFill>
                  <a:srgbClr val="000000"/>
                </a:solidFill>
                <a:latin typeface="Times New Roman" panose="02020603050405020304" pitchFamily="18" charset="0"/>
                <a:cs typeface="Times New Roman" panose="02020603050405020304" pitchFamily="18" charset="0"/>
              </a:rPr>
              <a:t>Education Trust Fund</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(ETF) and General Fund</a:t>
            </a:r>
          </a:p>
          <a:p>
            <a:r>
              <a:rPr lang="en-US" dirty="0">
                <a:solidFill>
                  <a:srgbClr val="000000"/>
                </a:solidFill>
                <a:latin typeface="Times New Roman" panose="02020603050405020304" pitchFamily="18" charset="0"/>
                <a:cs typeface="Times New Roman" panose="02020603050405020304" pitchFamily="18" charset="0"/>
              </a:rPr>
              <a:t>P</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rovides that the “donating taxpayer” is eligible to claim the Growing Alabama tax credit and the credit may not be transferred or assigned to another individual.</a:t>
            </a: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502779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25FF-61BC-41C1-9AE9-5C16462C0C56}"/>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2021-450 (</a:t>
            </a:r>
            <a:r>
              <a:rPr lang="en-US"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B 46)</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Medical Marijuana</a:t>
            </a:r>
            <a:endParaRPr lang="en-US" dirty="0"/>
          </a:p>
        </p:txBody>
      </p:sp>
      <p:sp>
        <p:nvSpPr>
          <p:cNvPr id="3" name="Content Placeholder 2">
            <a:extLst>
              <a:ext uri="{FF2B5EF4-FFF2-40B4-BE49-F238E27FC236}">
                <a16:creationId xmlns:a16="http://schemas.microsoft.com/office/drawing/2014/main" id="{B8B36834-C2D7-4ACE-B329-F8C959D1D1CB}"/>
              </a:ext>
            </a:extLst>
          </p:cNvPr>
          <p:cNvSpPr>
            <a:spLocks noGrp="1"/>
          </p:cNvSpPr>
          <p:nvPr>
            <p:ph idx="1"/>
          </p:nvPr>
        </p:nvSpPr>
        <p:spPr/>
        <p:txBody>
          <a:bodyPr/>
          <a:lstStyle/>
          <a:p>
            <a:pPr marL="0" indent="0">
              <a:buNone/>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Relating to Medical Cannabis: The Darren Wesley “Ato” Hall Compassion Act</a:t>
            </a:r>
          </a:p>
          <a:p>
            <a:r>
              <a:rPr lang="en-US" sz="2000" dirty="0">
                <a:solidFill>
                  <a:srgbClr val="000000"/>
                </a:solidFill>
                <a:latin typeface="Times New Roman" panose="02020603050405020304" pitchFamily="18" charset="0"/>
                <a:cs typeface="Times New Roman" panose="02020603050405020304" pitchFamily="18" charset="0"/>
              </a:rPr>
              <a:t>T</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o provide for the licensing and regulation of all aspects of medical cannabis in this state by the Alabama Medical Cannabis Commission</a:t>
            </a:r>
          </a:p>
          <a:p>
            <a:r>
              <a:rPr lang="en-US" sz="2000" dirty="0">
                <a:solidFill>
                  <a:srgbClr val="000000"/>
                </a:solidFill>
                <a:latin typeface="Times New Roman" panose="02020603050405020304" pitchFamily="18" charset="0"/>
                <a:cs typeface="Times New Roman" panose="02020603050405020304" pitchFamily="18" charset="0"/>
              </a:rPr>
              <a:t>E</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ffective January 1, 2022,  a 9% sales tax is levied on the retail sale of medical cannabis to be collected and remitted in accordance with sales tax laws, to be administered by ADOR</a:t>
            </a:r>
          </a:p>
          <a:p>
            <a:r>
              <a:rPr lang="en-US" sz="2000" dirty="0">
                <a:solidFill>
                  <a:srgbClr val="000000"/>
                </a:solidFill>
                <a:latin typeface="Times New Roman" panose="02020603050405020304" pitchFamily="18" charset="0"/>
                <a:cs typeface="Times New Roman" panose="02020603050405020304" pitchFamily="18" charset="0"/>
              </a:rPr>
              <a:t>E</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ffective January 1, 2022, an annual privilege tax on every person doing business under the act. The annual privilege tax due shall be computed in the same manner and at the same rate as the business privilege tax and shall be administered by ADOR. Provides ADOR with a portion of the proceeds to cover cost of administration. </a:t>
            </a:r>
          </a:p>
          <a:p>
            <a:r>
              <a:rPr lang="en-US" sz="2000" dirty="0">
                <a:solidFill>
                  <a:srgbClr val="000000"/>
                </a:solidFill>
                <a:latin typeface="Times New Roman" panose="02020603050405020304" pitchFamily="18" charset="0"/>
                <a:cs typeface="Times New Roman" panose="02020603050405020304" pitchFamily="18" charset="0"/>
              </a:rPr>
              <a:t>N</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ew forms MPT and MPT-IN for the medical privilege tax</a:t>
            </a:r>
          </a:p>
          <a:p>
            <a:pPr marL="0" indent="0">
              <a:buNone/>
            </a:pP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b="1" dirty="0"/>
          </a:p>
        </p:txBody>
      </p:sp>
    </p:spTree>
    <p:extLst>
      <p:ext uri="{BB962C8B-B14F-4D97-AF65-F5344CB8AC3E}">
        <p14:creationId xmlns:p14="http://schemas.microsoft.com/office/powerpoint/2010/main" val="4193996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A6FD5-F254-41EC-B0B8-5EC7E1C56D3B}"/>
              </a:ext>
            </a:extLst>
          </p:cNvPr>
          <p:cNvSpPr>
            <a:spLocks noGrp="1"/>
          </p:cNvSpPr>
          <p:nvPr>
            <p:ph type="title"/>
          </p:nvPr>
        </p:nvSpPr>
        <p:spPr>
          <a:xfrm>
            <a:off x="838200" y="1"/>
            <a:ext cx="10515600" cy="1690688"/>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Act 2021-514 (</a:t>
            </a:r>
            <a:r>
              <a:rPr lang="en-US"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B 231)</a:t>
            </a:r>
            <a:br>
              <a:rPr lang="en-US" b="1" dirty="0">
                <a:latin typeface="Times New Roman" panose="02020603050405020304" pitchFamily="18" charset="0"/>
                <a:cs typeface="Times New Roman" panose="02020603050405020304" pitchFamily="18" charset="0"/>
              </a:rPr>
            </a:br>
            <a:r>
              <a:rPr lang="en-US" sz="4400" b="0" i="0" u="none" strike="noStrike" dirty="0">
                <a:solidFill>
                  <a:srgbClr val="000000"/>
                </a:solidFill>
                <a:effectLst/>
                <a:latin typeface="Times New Roman" panose="02020603050405020304" pitchFamily="18" charset="0"/>
                <a:cs typeface="Times New Roman" panose="02020603050405020304" pitchFamily="18" charset="0"/>
              </a:rPr>
              <a:t>Alabama Achieving a Better Life Experience Account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A30796F-59BF-4271-A5CD-5D83DA92DA05}"/>
              </a:ext>
            </a:extLst>
          </p:cNvPr>
          <p:cNvSpPr>
            <a:spLocks noGrp="1"/>
          </p:cNvSpPr>
          <p:nvPr>
            <p:ph idx="1"/>
          </p:nvPr>
        </p:nvSpPr>
        <p:spPr>
          <a:xfrm>
            <a:off x="385482" y="1825625"/>
            <a:ext cx="10968318" cy="4351338"/>
          </a:xfrm>
        </p:spPr>
        <p:txBody>
          <a:bodyPr>
            <a:normAutofit/>
          </a:bodyPr>
          <a:lstStyle/>
          <a:p>
            <a:r>
              <a:rPr lang="en-US" sz="2000" i="0" u="none" strike="noStrike" dirty="0">
                <a:solidFill>
                  <a:srgbClr val="000000"/>
                </a:solidFill>
                <a:effectLst/>
                <a:latin typeface="Times New Roman" panose="02020603050405020304" pitchFamily="18" charset="0"/>
                <a:cs typeface="Times New Roman" panose="02020603050405020304" pitchFamily="18" charset="0"/>
              </a:rPr>
              <a:t>Provides for an individual income tax deduction in the amount up to $5,000 per tax year for contributions made on or after January 1, 2021 to an Alabama Achieving a Better Life Experience Account (ABLE).</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23429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17C1-A084-4961-B3EA-9D1F10318880}"/>
              </a:ext>
            </a:extLst>
          </p:cNvPr>
          <p:cNvSpPr>
            <a:spLocks noGrp="1"/>
          </p:cNvSpPr>
          <p:nvPr>
            <p:ph type="title"/>
          </p:nvPr>
        </p:nvSpPr>
        <p:spPr>
          <a:xfrm>
            <a:off x="838200" y="98613"/>
            <a:ext cx="10515600" cy="1592076"/>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Act 2021-240 (</a:t>
            </a:r>
            <a:r>
              <a:rPr lang="en-US"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B 274)</a:t>
            </a:r>
            <a:br>
              <a:rPr lang="en-US" b="1" dirty="0">
                <a:latin typeface="Times New Roman" panose="02020603050405020304" pitchFamily="18" charset="0"/>
                <a:cs typeface="Times New Roman" panose="02020603050405020304" pitchFamily="18" charset="0"/>
              </a:rPr>
            </a:br>
            <a:r>
              <a:rPr lang="en-US" sz="4400" b="0" i="0" u="none" strike="noStrike" dirty="0">
                <a:solidFill>
                  <a:srgbClr val="000000"/>
                </a:solidFill>
                <a:effectLst/>
                <a:latin typeface="Times New Roman" panose="02020603050405020304" pitchFamily="18" charset="0"/>
                <a:cs typeface="Times New Roman" panose="02020603050405020304" pitchFamily="18" charset="0"/>
              </a:rPr>
              <a:t>COVID-19 Recovery Capital Credit Protection Act of 2021</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F8430AD-EBC9-4EBE-A447-E8AF1DE44390}"/>
              </a:ext>
            </a:extLst>
          </p:cNvPr>
          <p:cNvSpPr>
            <a:spLocks noGrp="1"/>
          </p:cNvSpPr>
          <p:nvPr>
            <p:ph idx="1"/>
          </p:nvPr>
        </p:nvSpPr>
        <p:spPr>
          <a:xfrm>
            <a:off x="394447" y="1825625"/>
            <a:ext cx="11125200" cy="4351338"/>
          </a:xfrm>
        </p:spPr>
        <p:txBody>
          <a:bodyPr/>
          <a:lstStyle/>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Establishes the COVID-19 Recovery Capital Credit Protection Act of 2021;</a:t>
            </a:r>
          </a:p>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 Extends the wage and employment requirements of the Capital Credit program and associated penalties    for companies that are or were unable to meet these requirements in 2020 and 2021 due to the coronavirus (COVID-19) pandemic;</a:t>
            </a:r>
          </a:p>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 Effective for tax years beginning after December 31, 2019</a:t>
            </a:r>
          </a:p>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 Increases the existing individual income tax exemption </a:t>
            </a:r>
            <a:r>
              <a:rPr lang="en-US" sz="2000" dirty="0">
                <a:solidFill>
                  <a:srgbClr val="000000"/>
                </a:solidFill>
                <a:latin typeface="Times New Roman" panose="02020603050405020304" pitchFamily="18" charset="0"/>
                <a:cs typeface="Times New Roman" panose="02020603050405020304" pitchFamily="18" charset="0"/>
              </a:rPr>
              <a:t>from</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$25,000 up to $50,000 for severance payments received;</a:t>
            </a:r>
          </a:p>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C</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larifies that the exemption applies for each tax year in which severance payments are received;</a:t>
            </a:r>
          </a:p>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P</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rovides that any amount received as unemployment compensation for COVID related relief for taxable years 2020 and 2021 is exempt from income tax.</a:t>
            </a:r>
          </a:p>
          <a:p>
            <a:pPr marL="0" indent="0">
              <a:buNone/>
            </a:pP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97725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BF4B-A134-4497-90D4-0100BCD09E59}"/>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2021-203 (</a:t>
            </a:r>
            <a:r>
              <a:rPr lang="en-US"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B 352)</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Due Dates</a:t>
            </a:r>
            <a:endParaRPr lang="en-US" dirty="0"/>
          </a:p>
        </p:txBody>
      </p:sp>
      <p:sp>
        <p:nvSpPr>
          <p:cNvPr id="3" name="Content Placeholder 2">
            <a:extLst>
              <a:ext uri="{FF2B5EF4-FFF2-40B4-BE49-F238E27FC236}">
                <a16:creationId xmlns:a16="http://schemas.microsoft.com/office/drawing/2014/main" id="{B001F62D-0CCF-42F7-AC1F-D8EDC15FA9F6}"/>
              </a:ext>
            </a:extLst>
          </p:cNvPr>
          <p:cNvSpPr>
            <a:spLocks noGrp="1"/>
          </p:cNvSpPr>
          <p:nvPr>
            <p:ph idx="1"/>
          </p:nvPr>
        </p:nvSpPr>
        <p:spPr>
          <a:xfrm>
            <a:off x="421341" y="1825625"/>
            <a:ext cx="10932459" cy="4351338"/>
          </a:xfrm>
        </p:spPr>
        <p:txBody>
          <a:bodyPr>
            <a:normAutofit/>
          </a:bodyPr>
          <a:lstStyle/>
          <a:p>
            <a:pPr marL="0" indent="0">
              <a:buNone/>
            </a:pPr>
            <a:r>
              <a:rPr lang="en-US" sz="2000" dirty="0">
                <a:solidFill>
                  <a:srgbClr val="000000"/>
                </a:solidFill>
                <a:latin typeface="Times New Roman" panose="02020603050405020304" pitchFamily="18" charset="0"/>
                <a:cs typeface="Times New Roman" panose="02020603050405020304" pitchFamily="18" charset="0"/>
              </a:rPr>
              <a:t>Act 2021-203</a:t>
            </a:r>
            <a:r>
              <a:rPr lang="en-US" sz="2000" i="0" u="none" strike="noStrike" dirty="0">
                <a:solidFill>
                  <a:srgbClr val="000000"/>
                </a:solidFill>
                <a:effectLst/>
                <a:latin typeface="Times New Roman" panose="02020603050405020304" pitchFamily="18" charset="0"/>
                <a:cs typeface="Times New Roman" panose="02020603050405020304" pitchFamily="18" charset="0"/>
              </a:rPr>
              <a:t> revises Chapters 16 and 18 of Title 40 to update the current law regarding the due dates for income tax and financial institution excise tax.  </a:t>
            </a:r>
          </a:p>
          <a:p>
            <a:r>
              <a:rPr lang="en-US" sz="2000" i="0" u="none" strike="noStrike" dirty="0">
                <a:solidFill>
                  <a:srgbClr val="000000"/>
                </a:solidFill>
                <a:effectLst/>
                <a:latin typeface="Times New Roman" panose="02020603050405020304" pitchFamily="18" charset="0"/>
                <a:cs typeface="Times New Roman" panose="02020603050405020304" pitchFamily="18" charset="0"/>
              </a:rPr>
              <a:t>The income tax and financial institution excise tax payment due dates that are due between April 15, 2021 and June 30, 2021, will now be due on the revised due dates for the corresponding federal payments. </a:t>
            </a:r>
          </a:p>
          <a:p>
            <a:r>
              <a:rPr lang="en-US" sz="2000" i="0" u="none" strike="noStrike" dirty="0">
                <a:solidFill>
                  <a:srgbClr val="000000"/>
                </a:solidFill>
                <a:effectLst/>
                <a:latin typeface="Times New Roman" panose="02020603050405020304" pitchFamily="18" charset="0"/>
                <a:cs typeface="Times New Roman" panose="02020603050405020304" pitchFamily="18" charset="0"/>
              </a:rPr>
              <a:t>In addition, if the President of the United States or the Governor declares a state of emergency or disaster, the Department of Revenue will have the authority to delay the due date for filing and payment of any tax the Department administers for taxpayers residing in the emergency or disaster are for a reasonable amount of time.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43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11877675" cy="2438400"/>
          </a:xfrm>
        </p:spPr>
        <p:txBody>
          <a:bodyPr>
            <a:normAutofit fontScale="90000"/>
          </a:bodyPr>
          <a:lstStyle/>
          <a:p>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Alabama eID Program was discontinued after the 2020 return filing year. </a:t>
            </a:r>
            <a:r>
              <a:rPr lang="en-US" sz="4400" dirty="0">
                <a:latin typeface="Times New Roman" panose="02020603050405020304" pitchFamily="18" charset="0"/>
                <a:cs typeface="Times New Roman" panose="02020603050405020304" pitchFamily="18" charset="0"/>
              </a:rPr>
              <a:t>The app used a selfie taken by the filer to authenticate their identity when filing their income tax returns.</a:t>
            </a:r>
            <a:endParaRPr lang="en-US"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CE9CE497-4634-4DAC-8271-CB898521847C}"/>
              </a:ext>
            </a:extLst>
          </p:cNvPr>
          <p:cNvPicPr>
            <a:picLocks noGrp="1" noChangeAspect="1"/>
          </p:cNvPicPr>
          <p:nvPr>
            <p:ph idx="4294967295"/>
          </p:nvPr>
        </p:nvPicPr>
        <p:blipFill>
          <a:blip r:embed="rId3"/>
          <a:stretch>
            <a:fillRect/>
          </a:stretch>
        </p:blipFill>
        <p:spPr>
          <a:xfrm>
            <a:off x="860612" y="2582863"/>
            <a:ext cx="10183906" cy="3267075"/>
          </a:xfrm>
          <a:prstGeom prst="rect">
            <a:avLst/>
          </a:prstGeom>
        </p:spPr>
      </p:pic>
    </p:spTree>
    <p:extLst>
      <p:ext uri="{BB962C8B-B14F-4D97-AF65-F5344CB8AC3E}">
        <p14:creationId xmlns:p14="http://schemas.microsoft.com/office/powerpoint/2010/main" val="4020592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663F-426B-4354-9ADB-4448D85DE4B8}"/>
              </a:ext>
            </a:extLst>
          </p:cNvPr>
          <p:cNvSpPr>
            <a:spLocks noGrp="1"/>
          </p:cNvSpPr>
          <p:nvPr>
            <p:ph type="title"/>
          </p:nvPr>
        </p:nvSpPr>
        <p:spPr/>
        <p:txBody>
          <a:bodyPr/>
          <a:lstStyle/>
          <a:p>
            <a:pPr algn="ctr"/>
            <a:r>
              <a:rPr lang="en-US" sz="4400" b="1" u="sng" dirty="0">
                <a:latin typeface="Times New Roman" panose="02020603050405020304" pitchFamily="18" charset="0"/>
                <a:cs typeface="Times New Roman" panose="02020603050405020304" pitchFamily="18" charset="0"/>
              </a:rPr>
              <a:t>Corporate and Financial Institution Excise Tax Form Changes</a:t>
            </a:r>
            <a:endParaRPr lang="en-US" dirty="0"/>
          </a:p>
        </p:txBody>
      </p:sp>
      <p:pic>
        <p:nvPicPr>
          <p:cNvPr id="4" name="Content Placeholder 3">
            <a:extLst>
              <a:ext uri="{FF2B5EF4-FFF2-40B4-BE49-F238E27FC236}">
                <a16:creationId xmlns:a16="http://schemas.microsoft.com/office/drawing/2014/main" id="{031A98D5-DF13-4147-8953-C2AFF73033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9811" y="1972236"/>
            <a:ext cx="8301317" cy="4303058"/>
          </a:xfrm>
          <a:prstGeom prst="rect">
            <a:avLst/>
          </a:prstGeom>
        </p:spPr>
      </p:pic>
    </p:spTree>
    <p:extLst>
      <p:ext uri="{BB962C8B-B14F-4D97-AF65-F5344CB8AC3E}">
        <p14:creationId xmlns:p14="http://schemas.microsoft.com/office/powerpoint/2010/main" val="587297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8433-F6F7-47CF-A5AE-0537CC79A488}"/>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2021</a:t>
            </a:r>
            <a:endParaRPr lang="en-US" dirty="0"/>
          </a:p>
        </p:txBody>
      </p:sp>
      <p:sp>
        <p:nvSpPr>
          <p:cNvPr id="3" name="Content Placeholder 2">
            <a:extLst>
              <a:ext uri="{FF2B5EF4-FFF2-40B4-BE49-F238E27FC236}">
                <a16:creationId xmlns:a16="http://schemas.microsoft.com/office/drawing/2014/main" id="{84F2E7A6-11CC-49B6-AC72-E074DB003431}"/>
              </a:ext>
            </a:extLst>
          </p:cNvPr>
          <p:cNvSpPr>
            <a:spLocks noGrp="1"/>
          </p:cNvSpPr>
          <p:nvPr>
            <p:ph idx="1"/>
          </p:nvPr>
        </p:nvSpPr>
        <p:spPr>
          <a:xfrm>
            <a:off x="340659" y="1825625"/>
            <a:ext cx="11331388" cy="4667250"/>
          </a:xfrm>
        </p:spPr>
        <p:txBody>
          <a:bodyPr>
            <a:normAutofit fontScale="70000" lnSpcReduction="20000"/>
          </a:bodyPr>
          <a:lstStyle/>
          <a:p>
            <a:pPr marL="0" marR="0" indent="0">
              <a:spcBef>
                <a:spcPts val="0"/>
              </a:spcBef>
              <a:spcAft>
                <a:spcPts val="0"/>
              </a:spcAf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Corporate Tax:</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0"/>
              </a:spcAf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Form 20C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Moved state and date of Incorporation, date qualified in Alabama and nature of business in Alabama line in header information from header to Other Information pg. 4 new line 11</a:t>
            </a:r>
          </a:p>
          <a:p>
            <a:pPr marL="342900" marR="0" lvl="0" indent="-342900">
              <a:lnSpc>
                <a:spcPct val="150000"/>
              </a:lnSpc>
              <a:spcBef>
                <a:spcPts val="0"/>
              </a:spcBef>
              <a:spcAft>
                <a:spcPts val="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Replaced it with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new federal form filed checkboxes</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Updated Line 7 for new Schedule D-1 line number reference</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Lines 20 and 21 Payments and Reductions modified from year numbers to the words ‘current year’s’ or ‘subsequent year’s’</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Line 20c added electing pass-through entity credit(s)</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Modified Schedule D-1 to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 single weighted sales factor removing reference to origin and destination sales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Modified Schedule D-2 to total sales removing reference to origin and destination sales</a:t>
            </a:r>
          </a:p>
          <a:p>
            <a:pPr marL="0" marR="0" indent="0">
              <a:lnSpc>
                <a:spcPct val="150000"/>
              </a:lnSpc>
              <a:spcBef>
                <a:spcPts val="0"/>
              </a:spcBef>
              <a:spcAft>
                <a:spcPts val="0"/>
              </a:spcAf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Form 20C-C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Lines 7 and 8 Payments &amp; Reductions- modified from year numbers to the words ‘current year’s’ or ‘subsequent year’s’</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Line 7c added electing pass-through entity credit(s)</a:t>
            </a:r>
          </a:p>
          <a:p>
            <a:pPr marL="0" marR="0" indent="0">
              <a:lnSpc>
                <a:spcPct val="150000"/>
              </a:lnSpc>
              <a:spcBef>
                <a:spcPts val="0"/>
              </a:spcBef>
              <a:spcAft>
                <a:spcPts val="0"/>
              </a:spcAf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Form 2220AL</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Updated Part V, intro to designate S corporations and electing pass-through entities to use 3</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month instead of 4</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month</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Updated interest rate on Part V, line 26</a:t>
            </a:r>
          </a:p>
          <a:p>
            <a:endParaRPr lang="en-US" dirty="0"/>
          </a:p>
        </p:txBody>
      </p:sp>
    </p:spTree>
    <p:extLst>
      <p:ext uri="{BB962C8B-B14F-4D97-AF65-F5344CB8AC3E}">
        <p14:creationId xmlns:p14="http://schemas.microsoft.com/office/powerpoint/2010/main" val="3522295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0D10-854C-4B47-AA3E-92CD0FBCC9AC}"/>
              </a:ext>
            </a:extLst>
          </p:cNvPr>
          <p:cNvSpPr>
            <a:spLocks noGrp="1"/>
          </p:cNvSpPr>
          <p:nvPr>
            <p:ph type="title"/>
          </p:nvPr>
        </p:nvSpPr>
        <p:spPr>
          <a:xfrm>
            <a:off x="838200" y="365125"/>
            <a:ext cx="10515600" cy="1173743"/>
          </a:xfrm>
        </p:spPr>
        <p:txBody>
          <a:bodyPr/>
          <a:lstStyle/>
          <a:p>
            <a:pPr algn="ctr"/>
            <a:r>
              <a:rPr lang="en-US" sz="4400" b="1" dirty="0">
                <a:latin typeface="Times New Roman" panose="02020603050405020304" pitchFamily="18" charset="0"/>
                <a:cs typeface="Times New Roman" panose="02020603050405020304" pitchFamily="18" charset="0"/>
              </a:rPr>
              <a:t>Form Changes for 2021</a:t>
            </a:r>
            <a:endParaRPr lang="en-US" dirty="0"/>
          </a:p>
        </p:txBody>
      </p:sp>
      <p:sp>
        <p:nvSpPr>
          <p:cNvPr id="3" name="Content Placeholder 2">
            <a:extLst>
              <a:ext uri="{FF2B5EF4-FFF2-40B4-BE49-F238E27FC236}">
                <a16:creationId xmlns:a16="http://schemas.microsoft.com/office/drawing/2014/main" id="{6C6A51E6-88D1-4FC7-9757-2185A0965C96}"/>
              </a:ext>
            </a:extLst>
          </p:cNvPr>
          <p:cNvSpPr>
            <a:spLocks noGrp="1"/>
          </p:cNvSpPr>
          <p:nvPr>
            <p:ph idx="1"/>
          </p:nvPr>
        </p:nvSpPr>
        <p:spPr>
          <a:xfrm>
            <a:off x="134471" y="1683834"/>
            <a:ext cx="11631705" cy="5380354"/>
          </a:xfrm>
        </p:spPr>
        <p:txBody>
          <a:bodyPr>
            <a:noAutofit/>
          </a:bodyPr>
          <a:lstStyle/>
          <a:p>
            <a:pPr marL="0" indent="0">
              <a:spcBef>
                <a:spcPts val="0"/>
              </a:spcBef>
              <a:buNone/>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Corporate Tax continued: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Schedule AB</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Added definition of related member to introduction of instructions</a:t>
            </a: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New line 13 Section 163(j) Carryforward</a:t>
            </a: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Updated remaining line numbers to 14 and 15</a:t>
            </a:r>
          </a:p>
          <a:p>
            <a:pPr marL="342900" marR="0" lvl="0" indent="-342900">
              <a:spcBef>
                <a:spcPts val="0"/>
              </a:spcBef>
              <a:spcAft>
                <a:spcPts val="0"/>
              </a:spcAft>
              <a:buFont typeface="Symbol" panose="05050102010706020507" pitchFamily="18" charset="2"/>
              <a:buChar char=""/>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Schedule BC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The prior year Part C – Income Tax Credit was deleted, remainder parts moved up and references to other parts were updated for 2021</a:t>
            </a:r>
          </a:p>
          <a:p>
            <a:pPr marL="0" marR="0" lvl="0" indent="0">
              <a:spcBef>
                <a:spcPts val="0"/>
              </a:spcBef>
              <a:spcAft>
                <a:spcPts val="0"/>
              </a:spcAft>
              <a:buNone/>
            </a:pP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2021 Section B</a:t>
            </a: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Section B, Part F updated credit name to Veterans Employment Act- Employer Credit (previously the employee credit)</a:t>
            </a:r>
          </a:p>
          <a:p>
            <a:pPr marL="342900" marR="0" lvl="0" indent="-342900">
              <a:spcBef>
                <a:spcPts val="0"/>
              </a:spcBef>
              <a:spcAft>
                <a:spcPts val="0"/>
              </a:spcAft>
              <a:buFont typeface="Symbol" panose="05050102010706020507" pitchFamily="18" charset="2"/>
              <a:buChar char=""/>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Section B, Part I Alabama Accountability Act Credit</a:t>
            </a:r>
          </a:p>
          <a:p>
            <a:pPr marL="742950" marR="0" lvl="1" indent="-285750">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New line I6-Max credit allowable for prior year carryforward</a:t>
            </a:r>
          </a:p>
          <a:p>
            <a:pPr marL="742950" marR="0" lvl="1" indent="-285750">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New line I7a-d for Calculation of Allowable Prior Year credit to Carryforward to the next year</a:t>
            </a:r>
          </a:p>
          <a:p>
            <a:pPr marL="742950" marR="0" lvl="1" indent="-285750">
              <a:spcBef>
                <a:spcPts val="0"/>
              </a:spcBef>
              <a:spcAft>
                <a:spcPts val="0"/>
              </a:spcAft>
              <a:buFont typeface="Courier New" panose="02070309020205020404" pitchFamily="49" charset="0"/>
              <a:buChar char="o"/>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Section B, Part K – Career – Technical Dual Enrollment Credit</a:t>
            </a:r>
          </a:p>
          <a:p>
            <a:pPr marL="742950" marR="0" lvl="1" indent="-285750">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New line K7 –Max credit allowable for prior year carryforward</a:t>
            </a:r>
          </a:p>
          <a:p>
            <a:pPr marL="742950" marR="0" lvl="1" indent="-285750">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New line K8-K8d for Calculation of Allowable Prior Year Credit to Carryforward to the next year</a:t>
            </a:r>
          </a:p>
          <a:p>
            <a:pPr marL="742950" marR="0" lvl="1" indent="-285750">
              <a:spcBef>
                <a:spcPts val="0"/>
              </a:spcBef>
              <a:spcAft>
                <a:spcPts val="0"/>
              </a:spcAft>
              <a:buFont typeface="Courier New" panose="02070309020205020404" pitchFamily="49" charset="0"/>
              <a:buChar char="o"/>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Section B, Part L- Investment Credit (Alabama Jobs Act)</a:t>
            </a:r>
          </a:p>
          <a:p>
            <a:pPr marL="742950" marR="0" lvl="1" indent="-285750">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Project Name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chang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ed to Project Number</a:t>
            </a:r>
          </a:p>
          <a:p>
            <a:pPr marL="457200" marR="0" lvl="1"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3328806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7690-A11E-4F41-87BA-070376B59C9A}"/>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2021</a:t>
            </a:r>
            <a:endParaRPr lang="en-US" dirty="0"/>
          </a:p>
        </p:txBody>
      </p:sp>
      <p:sp>
        <p:nvSpPr>
          <p:cNvPr id="3" name="Content Placeholder 2">
            <a:extLst>
              <a:ext uri="{FF2B5EF4-FFF2-40B4-BE49-F238E27FC236}">
                <a16:creationId xmlns:a16="http://schemas.microsoft.com/office/drawing/2014/main" id="{0041D801-1025-48F1-9111-FA02DCE4DCF2}"/>
              </a:ext>
            </a:extLst>
          </p:cNvPr>
          <p:cNvSpPr>
            <a:spLocks noGrp="1"/>
          </p:cNvSpPr>
          <p:nvPr>
            <p:ph idx="1"/>
          </p:nvPr>
        </p:nvSpPr>
        <p:spPr>
          <a:xfrm>
            <a:off x="242048" y="1690689"/>
            <a:ext cx="11533094" cy="5278824"/>
          </a:xfrm>
        </p:spPr>
        <p:txBody>
          <a:bodyPr>
            <a:normAutofit/>
          </a:bodyPr>
          <a:lstStyle/>
          <a:p>
            <a:pPr marL="0" indent="0">
              <a:spcBef>
                <a:spcPts val="0"/>
              </a:spcBef>
              <a:buNone/>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Corporate Tax continued: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Schedule BC continued:</a:t>
            </a:r>
          </a:p>
          <a:p>
            <a:pPr marL="0" marR="0" indent="0">
              <a:spcBef>
                <a:spcPts val="0"/>
              </a:spcBef>
              <a:spcAft>
                <a:spcPts val="0"/>
              </a:spcAft>
              <a:buNone/>
            </a:pP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Section B, Part N- Growing Alabama Credit</a:t>
            </a:r>
          </a:p>
          <a:p>
            <a:pPr marL="742950" marR="0" lvl="1" indent="-285750">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Removed Address of Economic Development Organization </a:t>
            </a:r>
          </a:p>
          <a:p>
            <a:pPr marL="742950" marR="0" lvl="1" indent="-285750">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New line N2- Project Name</a:t>
            </a:r>
          </a:p>
          <a:p>
            <a:pPr marL="742950" marR="0" lvl="1" indent="-285750">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New line N6 Max Credit allowable for prior year carryforward</a:t>
            </a:r>
          </a:p>
          <a:p>
            <a:pPr marL="742950" marR="0" lvl="1" indent="-285750">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New line N7- N7f for Calculation of Allowable Prior Year Credit to Carryforward to the next year</a:t>
            </a:r>
          </a:p>
          <a:p>
            <a:pPr marL="0" marR="0" indent="0">
              <a:spcBef>
                <a:spcPts val="0"/>
              </a:spcBef>
              <a:spcAft>
                <a:spcPts val="0"/>
              </a:spcAft>
              <a:buNone/>
            </a:pPr>
            <a:endParaRPr lang="en-US" sz="1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Section B, Part P- 2017 Alabama Historic Rehabilitation Tax Credit</a:t>
            </a:r>
          </a:p>
          <a:p>
            <a:pPr marL="742950" marR="0" lvl="1" indent="-285750">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Removed Received Historic Tax Commission Tax Credit Certificate checkbox</a:t>
            </a:r>
          </a:p>
          <a:p>
            <a:pPr marL="742950" marR="0" lvl="1" indent="-285750">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Removed Received Transfer Credit Certificate (Refundable credit is not allowed) checkbox</a:t>
            </a:r>
          </a:p>
          <a:p>
            <a:pPr marL="457200" marR="0" lvl="1" indent="0">
              <a:spcBef>
                <a:spcPts val="0"/>
              </a:spcBef>
              <a:spcAft>
                <a:spcPts val="0"/>
              </a:spcAft>
              <a:buNone/>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Section B, Part R- Income Tax Capital Credit</a:t>
            </a:r>
          </a:p>
          <a:p>
            <a:pPr marL="742950" marR="0" lvl="1" indent="-285750">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Removed Project Name column</a:t>
            </a:r>
          </a:p>
          <a:p>
            <a:pPr marL="457200" marR="0" lvl="1" indent="0">
              <a:spcBef>
                <a:spcPts val="0"/>
              </a:spcBef>
              <a:spcAft>
                <a:spcPts val="0"/>
              </a:spcAft>
              <a:buNone/>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Section C- Current Credit Summary</a:t>
            </a:r>
          </a:p>
          <a:p>
            <a:pPr marL="742950" marR="0" lvl="1" indent="-285750">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Removed Part C- Income Tax Credit</a:t>
            </a:r>
          </a:p>
          <a:p>
            <a:pPr marL="457200" marR="0" lvl="1" indent="0">
              <a:spcBef>
                <a:spcPts val="0"/>
              </a:spcBef>
              <a:spcAft>
                <a:spcPts val="0"/>
              </a:spcAft>
              <a:buNone/>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Section D- Credit Carry Forward Prior Years</a:t>
            </a:r>
          </a:p>
          <a:p>
            <a:pPr marL="800100" lvl="1" indent="-342900">
              <a:spcBef>
                <a:spcPts val="0"/>
              </a:spcBef>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New Column 6- Allowable Credit Carryforward</a:t>
            </a:r>
          </a:p>
          <a:p>
            <a:pPr marL="0" indent="0">
              <a:buNone/>
            </a:pPr>
            <a:r>
              <a:rPr lang="en-US" sz="1400" b="1" dirty="0">
                <a:latin typeface="Times New Roman" panose="02020603050405020304" pitchFamily="18" charset="0"/>
                <a:cs typeface="Times New Roman" panose="02020603050405020304" pitchFamily="18" charset="0"/>
              </a:rPr>
              <a:t>Form FTI and CP-B</a:t>
            </a:r>
            <a:endParaRPr lang="en-US"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See review in Excise Tax Forms</a:t>
            </a:r>
          </a:p>
          <a:p>
            <a:pPr marL="0" indent="0">
              <a:buNone/>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940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D308-4488-4ECC-970F-2AC053F0A10B}"/>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2021</a:t>
            </a:r>
            <a:endParaRPr lang="en-US" dirty="0"/>
          </a:p>
        </p:txBody>
      </p:sp>
      <p:sp>
        <p:nvSpPr>
          <p:cNvPr id="3" name="Content Placeholder 2">
            <a:extLst>
              <a:ext uri="{FF2B5EF4-FFF2-40B4-BE49-F238E27FC236}">
                <a16:creationId xmlns:a16="http://schemas.microsoft.com/office/drawing/2014/main" id="{4007647D-958C-48DA-B01E-13A36C0DE544}"/>
              </a:ext>
            </a:extLst>
          </p:cNvPr>
          <p:cNvSpPr>
            <a:spLocks noGrp="1"/>
          </p:cNvSpPr>
          <p:nvPr>
            <p:ph idx="1"/>
          </p:nvPr>
        </p:nvSpPr>
        <p:spPr>
          <a:xfrm>
            <a:off x="313765" y="1825624"/>
            <a:ext cx="11654117" cy="4906869"/>
          </a:xfrm>
        </p:spPr>
        <p:txBody>
          <a:bodyPr>
            <a:normAutofit fontScale="47500" lnSpcReduction="20000"/>
          </a:bodyPr>
          <a:lstStyle/>
          <a:p>
            <a:pPr marL="0" marR="0" indent="0">
              <a:spcBef>
                <a:spcPts val="0"/>
              </a:spcBef>
              <a:spcAft>
                <a:spcPts val="0"/>
              </a:spcAft>
              <a:buNone/>
            </a:pPr>
            <a:r>
              <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rPr>
              <a:t>Financial Institution Excise Tax:</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rPr>
              <a:t>Form ET-1</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70000"/>
              </a:lnSpc>
              <a:spcBef>
                <a:spcPts val="0"/>
              </a:spcBef>
              <a:spcAft>
                <a:spcPts val="0"/>
              </a:spcAft>
              <a:buFont typeface="Symbol" panose="05050102010706020507" pitchFamily="18" charset="2"/>
              <a:buChar char=""/>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Page 1 Payments and Reductions/applications of overpayments Lines 19 &amp; 20</a:t>
            </a:r>
          </a:p>
          <a:p>
            <a:pPr marL="742950" marR="0" lvl="1" indent="-285750">
              <a:lnSpc>
                <a:spcPct val="170000"/>
              </a:lnSpc>
              <a:spcBef>
                <a:spcPts val="0"/>
              </a:spcBef>
              <a:spcAft>
                <a:spcPts val="0"/>
              </a:spcAft>
              <a:buFont typeface="Courier New" panose="02070309020205020404" pitchFamily="49" charset="0"/>
              <a:buChar char="o"/>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Line 19a- removed the parenthetical year reference </a:t>
            </a:r>
          </a:p>
          <a:p>
            <a:pPr marL="742950" marR="0" lvl="1" indent="-285750">
              <a:lnSpc>
                <a:spcPct val="170000"/>
              </a:lnSpc>
              <a:spcBef>
                <a:spcPts val="0"/>
              </a:spcBef>
              <a:spcAft>
                <a:spcPts val="0"/>
              </a:spcAft>
              <a:buFont typeface="Courier New" panose="02070309020205020404" pitchFamily="49" charset="0"/>
              <a:buChar char="o"/>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Line 19b- replaced tax year with “Current year’s”</a:t>
            </a:r>
          </a:p>
          <a:p>
            <a:pPr marL="742950" marR="0" lvl="1" indent="-285750">
              <a:lnSpc>
                <a:spcPct val="170000"/>
              </a:lnSpc>
              <a:spcBef>
                <a:spcPts val="0"/>
              </a:spcBef>
              <a:spcAft>
                <a:spcPts val="0"/>
              </a:spcAft>
              <a:buFont typeface="Courier New" panose="02070309020205020404" pitchFamily="49" charset="0"/>
              <a:buChar char="o"/>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Line 19c- replaced tax year with “Current year’s” updated wording to reference Electing Pass- Through Entity credit</a:t>
            </a:r>
          </a:p>
          <a:p>
            <a:pPr marL="742950" marR="0" lvl="1" indent="-285750">
              <a:lnSpc>
                <a:spcPct val="170000"/>
              </a:lnSpc>
              <a:spcBef>
                <a:spcPts val="0"/>
              </a:spcBef>
              <a:spcAft>
                <a:spcPts val="0"/>
              </a:spcAft>
              <a:buFont typeface="Courier New" panose="02070309020205020404" pitchFamily="49" charset="0"/>
              <a:buChar char="o"/>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Line 20a- replaced tax year with “Subsequent year’s”</a:t>
            </a:r>
          </a:p>
          <a:p>
            <a:pPr marL="342900" marR="0" lvl="0" indent="-342900">
              <a:lnSpc>
                <a:spcPct val="170000"/>
              </a:lnSpc>
              <a:spcBef>
                <a:spcPts val="0"/>
              </a:spcBef>
              <a:spcAft>
                <a:spcPts val="0"/>
              </a:spcAft>
              <a:buFont typeface="Symbol" panose="05050102010706020507" pitchFamily="18" charset="2"/>
              <a:buChar char=""/>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Pages 2- 4 Header- added FEIN field to top right of form</a:t>
            </a:r>
          </a:p>
          <a:p>
            <a:pPr marL="342900" marR="0" lvl="0" indent="-342900">
              <a:lnSpc>
                <a:spcPct val="170000"/>
              </a:lnSpc>
              <a:spcBef>
                <a:spcPts val="0"/>
              </a:spcBef>
              <a:spcAft>
                <a:spcPts val="0"/>
              </a:spcAft>
              <a:buFont typeface="Symbol" panose="05050102010706020507" pitchFamily="18" charset="2"/>
              <a:buChar char=""/>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Schedule A- Reconciliation Adjustments of Federal Taxable Income to Alabama Taxable Income</a:t>
            </a:r>
          </a:p>
          <a:p>
            <a:pPr marL="742950" marR="0" lvl="1" indent="-285750">
              <a:lnSpc>
                <a:spcPct val="170000"/>
              </a:lnSpc>
              <a:spcBef>
                <a:spcPts val="0"/>
              </a:spcBef>
              <a:spcAft>
                <a:spcPts val="0"/>
              </a:spcAft>
              <a:buFont typeface="Courier New" panose="02070309020205020404" pitchFamily="49" charset="0"/>
              <a:buChar char="o"/>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New line 8-for Contributions not deductible due to election to claim state credit</a:t>
            </a:r>
          </a:p>
          <a:p>
            <a:pPr marL="742950" marR="0" lvl="1" indent="-285750">
              <a:lnSpc>
                <a:spcPct val="170000"/>
              </a:lnSpc>
              <a:spcBef>
                <a:spcPts val="0"/>
              </a:spcBef>
              <a:spcAft>
                <a:spcPts val="0"/>
              </a:spcAft>
              <a:buFont typeface="Courier New" panose="02070309020205020404" pitchFamily="49" charset="0"/>
              <a:buChar char="o"/>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Line 20c- updated wording for credit unions only</a:t>
            </a:r>
            <a:endParaRPr lang="en-US" sz="2500" dirty="0">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70000"/>
              </a:lnSpc>
              <a:spcBef>
                <a:spcPts val="0"/>
              </a:spcBef>
            </a:pPr>
            <a:r>
              <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rPr>
              <a:t>Note: </a:t>
            </a: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The</a:t>
            </a:r>
            <a:r>
              <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rPr>
              <a:t> FIET apportionment factor does not change to a single sales factor</a:t>
            </a:r>
          </a:p>
          <a:p>
            <a:pPr marL="0" marR="0" indent="0">
              <a:lnSpc>
                <a:spcPct val="170000"/>
              </a:lnSpc>
              <a:spcBef>
                <a:spcPts val="0"/>
              </a:spcBef>
              <a:spcAft>
                <a:spcPts val="0"/>
              </a:spcAft>
              <a:buNone/>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Form ET-1C</a:t>
            </a:r>
          </a:p>
          <a:p>
            <a:pPr marL="342900" marR="0" lvl="0" indent="-342900">
              <a:lnSpc>
                <a:spcPct val="170000"/>
              </a:lnSpc>
              <a:spcBef>
                <a:spcPts val="0"/>
              </a:spcBef>
              <a:spcAft>
                <a:spcPts val="0"/>
              </a:spcAft>
              <a:buFont typeface="Symbol" panose="05050102010706020507" pitchFamily="18" charset="2"/>
              <a:buChar char=""/>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Page 1 Payments and Reductions/applications of overpaym</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ents Lines 5 &amp; 6</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70000"/>
              </a:lnSpc>
              <a:spcBef>
                <a:spcPts val="0"/>
              </a:spcBef>
              <a:spcAft>
                <a:spcPts val="0"/>
              </a:spcAft>
              <a:buFont typeface="Courier New" panose="02070309020205020404" pitchFamily="49" charset="0"/>
              <a:buChar char="o"/>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Line 5a- removed parenthetical year reference</a:t>
            </a:r>
          </a:p>
          <a:p>
            <a:pPr marL="742950" marR="0" lvl="1" indent="-285750">
              <a:lnSpc>
                <a:spcPct val="170000"/>
              </a:lnSpc>
              <a:spcBef>
                <a:spcPts val="0"/>
              </a:spcBef>
              <a:spcAft>
                <a:spcPts val="0"/>
              </a:spcAft>
              <a:buFont typeface="Courier New" panose="02070309020205020404" pitchFamily="49" charset="0"/>
              <a:buChar char="o"/>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Line 5b- replaced tax year with “Current year’s”</a:t>
            </a:r>
          </a:p>
          <a:p>
            <a:pPr marL="742950" marR="0" lvl="1" indent="-285750">
              <a:lnSpc>
                <a:spcPct val="170000"/>
              </a:lnSpc>
              <a:spcBef>
                <a:spcPts val="0"/>
              </a:spcBef>
              <a:spcAft>
                <a:spcPts val="0"/>
              </a:spcAft>
              <a:buFont typeface="Courier New" panose="02070309020205020404" pitchFamily="49" charset="0"/>
              <a:buChar char="o"/>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Line 5c- replaced tax year with “Current year’s” updated wording to reference Electing Pass- Through Entity credit</a:t>
            </a:r>
          </a:p>
          <a:p>
            <a:pPr marL="742950" marR="0" lvl="1" indent="-285750">
              <a:lnSpc>
                <a:spcPct val="170000"/>
              </a:lnSpc>
              <a:spcBef>
                <a:spcPts val="0"/>
              </a:spcBef>
              <a:spcAft>
                <a:spcPts val="0"/>
              </a:spcAft>
              <a:buFont typeface="Courier New" panose="02070309020205020404" pitchFamily="49" charset="0"/>
              <a:buChar char="o"/>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Line 6a- replaced tax year with “Subsequent year’s”</a:t>
            </a:r>
          </a:p>
          <a:p>
            <a:endParaRPr lang="en-US" dirty="0"/>
          </a:p>
        </p:txBody>
      </p:sp>
    </p:spTree>
    <p:extLst>
      <p:ext uri="{BB962C8B-B14F-4D97-AF65-F5344CB8AC3E}">
        <p14:creationId xmlns:p14="http://schemas.microsoft.com/office/powerpoint/2010/main" val="1159435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063C-44DE-45FF-883D-7590D0F2A040}"/>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2021</a:t>
            </a:r>
            <a:endParaRPr lang="en-US" dirty="0"/>
          </a:p>
        </p:txBody>
      </p:sp>
      <p:sp>
        <p:nvSpPr>
          <p:cNvPr id="3" name="Content Placeholder 2">
            <a:extLst>
              <a:ext uri="{FF2B5EF4-FFF2-40B4-BE49-F238E27FC236}">
                <a16:creationId xmlns:a16="http://schemas.microsoft.com/office/drawing/2014/main" id="{9A84E18C-2ACA-45E7-BDDB-26E2A228F2E1}"/>
              </a:ext>
            </a:extLst>
          </p:cNvPr>
          <p:cNvSpPr>
            <a:spLocks noGrp="1"/>
          </p:cNvSpPr>
          <p:nvPr>
            <p:ph idx="1"/>
          </p:nvPr>
        </p:nvSpPr>
        <p:spPr>
          <a:xfrm>
            <a:off x="80682" y="1690688"/>
            <a:ext cx="11878236" cy="5024158"/>
          </a:xfrm>
        </p:spPr>
        <p:txBody>
          <a:bodyPr>
            <a:normAutofit/>
          </a:bodyPr>
          <a:lstStyle/>
          <a:p>
            <a:pPr marL="0" indent="0">
              <a:buNone/>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Financial Institution Excise Tax continued: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Schedule FTI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Schedule of Adjustments to Federal Taxable Income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Used for FIET and Corporate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nSpc>
                <a:spcPct val="150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New Taxpayer Name field</a:t>
            </a:r>
          </a:p>
          <a:p>
            <a:pPr marL="342900" marR="0" lvl="0" indent="-342900">
              <a:lnSpc>
                <a:spcPct val="150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New Taxpayer FEIN field</a:t>
            </a:r>
          </a:p>
          <a:p>
            <a:pPr marL="342900" marR="0" lvl="0" indent="-342900">
              <a:lnSpc>
                <a:spcPct val="150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Reworded line 1 to differentiate when to use line 30 from the Federal Form 1120 and when to use the Proforma Federal Line 30 </a:t>
            </a:r>
          </a:p>
          <a:p>
            <a:pPr marL="342900" marR="0" lvl="0" indent="-342900">
              <a:lnSpc>
                <a:spcPct val="150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Added new lines 2 and 3 to Adjustment section to report the difference  for the State 163j limitation and the decoupling from federal Global Intangible Low Taxed Income (GILTI) provisions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for Corporate returns only</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and renumbered remaining lines to 4,5,&amp;6.</a:t>
            </a:r>
          </a:p>
          <a:p>
            <a:pPr marL="342900" marR="0" lvl="0" indent="-342900">
              <a:lnSpc>
                <a:spcPct val="150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Lines 2a – 2j becomes Lines 4a – 4j </a:t>
            </a:r>
          </a:p>
          <a:p>
            <a:pPr marL="0" marR="0" indent="0">
              <a:lnSpc>
                <a:spcPct val="150000"/>
              </a:lnSpc>
              <a:spcBef>
                <a:spcPts val="0"/>
              </a:spcBef>
              <a:spcAft>
                <a:spcPts val="0"/>
              </a:spcAft>
              <a:buNone/>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Schedule CP-B</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Composite Payments/Electing Pass-Through Entity Credits (all income tax types-relates to member, partner, shareholder classification)</a:t>
            </a:r>
          </a:p>
          <a:p>
            <a:pPr marL="342900" marR="0" lvl="0" indent="-342900">
              <a:lnSpc>
                <a:spcPct val="150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Wording on schedule updated to reference Electing Pass-Through Entity credits</a:t>
            </a:r>
          </a:p>
          <a:p>
            <a:pPr marL="0" marR="0" indent="0">
              <a:lnSpc>
                <a:spcPct val="150000"/>
              </a:lnSpc>
              <a:spcBef>
                <a:spcPts val="0"/>
              </a:spcBef>
              <a:spcAft>
                <a:spcPts val="0"/>
              </a:spcAft>
              <a:buNone/>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2220E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Underpayment of Estimated Tax for Financial Institutions</a:t>
            </a:r>
          </a:p>
          <a:p>
            <a:pPr marL="342900" marR="0" lvl="0" indent="-342900">
              <a:lnSpc>
                <a:spcPct val="150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Year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references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replaced with ‘current’ and ‘prior’</a:t>
            </a:r>
          </a:p>
          <a:p>
            <a:pPr marL="342900" marR="0" lvl="0" indent="-342900">
              <a:lnSpc>
                <a:spcPct val="150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Part V, line 26- Alabama interest rate updated</a:t>
            </a:r>
          </a:p>
          <a:p>
            <a:pPr marL="0" indent="0">
              <a:buNone/>
            </a:pPr>
            <a:endParaRPr lang="en-US" dirty="0"/>
          </a:p>
        </p:txBody>
      </p:sp>
    </p:spTree>
    <p:extLst>
      <p:ext uri="{BB962C8B-B14F-4D97-AF65-F5344CB8AC3E}">
        <p14:creationId xmlns:p14="http://schemas.microsoft.com/office/powerpoint/2010/main" val="1820545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1B9F-221C-492C-8562-0DC21EBBF6E9}"/>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2021</a:t>
            </a:r>
            <a:endParaRPr lang="en-US" dirty="0"/>
          </a:p>
        </p:txBody>
      </p:sp>
      <p:sp>
        <p:nvSpPr>
          <p:cNvPr id="3" name="Content Placeholder 2">
            <a:extLst>
              <a:ext uri="{FF2B5EF4-FFF2-40B4-BE49-F238E27FC236}">
                <a16:creationId xmlns:a16="http://schemas.microsoft.com/office/drawing/2014/main" id="{AD1F75C6-0921-4DCF-950C-BC41A7A1A8D5}"/>
              </a:ext>
            </a:extLst>
          </p:cNvPr>
          <p:cNvSpPr>
            <a:spLocks noGrp="1"/>
          </p:cNvSpPr>
          <p:nvPr>
            <p:ph idx="1"/>
          </p:nvPr>
        </p:nvSpPr>
        <p:spPr>
          <a:xfrm>
            <a:off x="1" y="1690688"/>
            <a:ext cx="12604376" cy="5687265"/>
          </a:xfrm>
        </p:spPr>
        <p:txBody>
          <a:bodyPr>
            <a:normAutofit/>
          </a:bodyPr>
          <a:lstStyle/>
          <a:p>
            <a:pPr marL="0" indent="0">
              <a:buNone/>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Financial Institution Excise Tax continued: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0"/>
              </a:spcAft>
              <a:buNone/>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Schedule EC </a:t>
            </a:r>
          </a:p>
          <a:p>
            <a:pPr marL="0" marR="0" indent="0">
              <a:lnSpc>
                <a:spcPct val="100000"/>
              </a:lnSpc>
              <a:spcBef>
                <a:spcPts val="0"/>
              </a:spcBef>
              <a:spcAft>
                <a:spcPts val="0"/>
              </a:spcAft>
              <a:buNone/>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Section B, Part C Investment Credit (Alabama Jobs Act)</a:t>
            </a: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Lines C1 project column header- Project Name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chang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ed to Project Number</a:t>
            </a: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Lines C6 carryforward column header- Project Name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chang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ed to Project Number</a:t>
            </a:r>
          </a:p>
          <a:p>
            <a:pPr marL="342900" marR="0" lvl="0" indent="-342900">
              <a:lnSpc>
                <a:spcPct val="150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Section D, Part E-  Veteran’s Employment Act</a:t>
            </a:r>
          </a:p>
          <a:p>
            <a:pPr marL="7429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Changed from Employee Credit to Employer Credit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Section D, Adds New Part H- Growing Alabama Credit &amp; re-lettered remaining credits</a:t>
            </a:r>
          </a:p>
          <a:p>
            <a:pPr marL="342900" marR="0" lvl="0" indent="-342900">
              <a:lnSpc>
                <a:spcPct val="150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Section D, Part I Income Tax Capital Credit </a:t>
            </a: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Removed Project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Name column and reformatted to 2 columns instead of 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Section E-Current Credit Summary</a:t>
            </a: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Part E- updated credit name- Veterans Employment Act- Employer Credit</a:t>
            </a: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Added New Part H- Growing Alabama Credit </a:t>
            </a: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Part I- updated Income Tax Capital Credit to the new letter Part I</a:t>
            </a:r>
          </a:p>
          <a:p>
            <a:pPr marL="342900" marR="0" lvl="0" indent="-342900">
              <a:lnSpc>
                <a:spcPct val="150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Section F-Credit Carry forward Prior Years</a:t>
            </a:r>
          </a:p>
          <a:p>
            <a:pPr marL="7429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Created n</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ew Column 6- *Allowable Credit Carryforward. The * has a specific line instruction above the first column</a:t>
            </a: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Updated wording, references, and calculation instructions for Credit Carry Forward Prior Years</a:t>
            </a:r>
          </a:p>
          <a:p>
            <a:endParaRPr lang="en-US" dirty="0"/>
          </a:p>
        </p:txBody>
      </p:sp>
    </p:spTree>
    <p:extLst>
      <p:ext uri="{BB962C8B-B14F-4D97-AF65-F5344CB8AC3E}">
        <p14:creationId xmlns:p14="http://schemas.microsoft.com/office/powerpoint/2010/main" val="2556068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DBA1-114B-4FA6-955F-949D90039D62}"/>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2021</a:t>
            </a:r>
            <a:endParaRPr lang="en-US" dirty="0"/>
          </a:p>
        </p:txBody>
      </p:sp>
      <p:sp>
        <p:nvSpPr>
          <p:cNvPr id="3" name="Content Placeholder 2">
            <a:extLst>
              <a:ext uri="{FF2B5EF4-FFF2-40B4-BE49-F238E27FC236}">
                <a16:creationId xmlns:a16="http://schemas.microsoft.com/office/drawing/2014/main" id="{87326520-8C7B-477F-9AAA-3DDFA172CA8C}"/>
              </a:ext>
            </a:extLst>
          </p:cNvPr>
          <p:cNvSpPr>
            <a:spLocks noGrp="1"/>
          </p:cNvSpPr>
          <p:nvPr>
            <p:ph idx="1"/>
          </p:nvPr>
        </p:nvSpPr>
        <p:spPr>
          <a:xfrm>
            <a:off x="188259" y="1825625"/>
            <a:ext cx="11165541" cy="4667250"/>
          </a:xfrm>
        </p:spPr>
        <p:txBody>
          <a:bodyPr>
            <a:normAutofit/>
          </a:bodyPr>
          <a:lstStyle/>
          <a:p>
            <a:pPr marL="0" indent="0">
              <a:buNone/>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Financial Institution Excise Tax continued: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0"/>
              </a:spcAft>
              <a:buNone/>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Schedule PCL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Consolidated Parent Company Loss Allocation Schedule</a:t>
            </a:r>
          </a:p>
          <a:p>
            <a:pPr marL="342900" marR="0" lvl="0" indent="-342900">
              <a:lnSpc>
                <a:spcPct val="150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Section B</a:t>
            </a:r>
          </a:p>
          <a:p>
            <a:pPr marL="742950" marR="0" lvl="1" indent="-285750">
              <a:lnSpc>
                <a:spcPct val="150000"/>
              </a:lnSpc>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Updated header information added parenthetical statement (The Alabama Consolidated Parent Company Loss is not Included)</a:t>
            </a:r>
          </a:p>
          <a:p>
            <a:pPr marL="742950" marR="0" lvl="1" indent="-285750">
              <a:lnSpc>
                <a:spcPct val="150000"/>
              </a:lnSpc>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“Group’s Total Combined Assets” updated to “Total Combined Assets”</a:t>
            </a:r>
          </a:p>
          <a:p>
            <a:pPr marL="742950" marR="0" lvl="1" indent="-285750">
              <a:lnSpc>
                <a:spcPct val="150000"/>
              </a:lnSpc>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Proforma Subsidiary’s Parent Company Loss Allocation” updated to “Proforma Subsidiary’s Consolidated Group Allocation from Column 5”</a:t>
            </a:r>
          </a:p>
          <a:p>
            <a:pPr marL="342900" marR="0" lvl="0" indent="-342900">
              <a:lnSpc>
                <a:spcPct val="150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Section D</a:t>
            </a:r>
          </a:p>
          <a:p>
            <a:pPr marL="742950" marR="0" lvl="1" indent="-285750">
              <a:lnSpc>
                <a:spcPct val="150000"/>
              </a:lnSpc>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Column 4- updated calculation to “Col. 3/ sum of Col. 3”</a:t>
            </a:r>
          </a:p>
          <a:p>
            <a:pPr marL="742950" marR="0" lvl="1" indent="-285750">
              <a:lnSpc>
                <a:spcPct val="150000"/>
              </a:lnSpc>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Column 3- added a Total Line for “Column 3 Total Subsidiary Loss” </a:t>
            </a:r>
          </a:p>
          <a:p>
            <a:pPr marL="742950" marR="0" lvl="1" indent="-285750">
              <a:lnSpc>
                <a:spcPct val="150000"/>
              </a:lnSpc>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Updated “Proforma Subsidiary’s Consolidated Group Loss Allocation from above” to “Proforma Subsidiary’s Consolidated Group Loss from Column 5 above”</a:t>
            </a:r>
          </a:p>
          <a:p>
            <a:pPr marL="0" marR="0" indent="0">
              <a:lnSpc>
                <a:spcPct val="150000"/>
              </a:lnSpc>
              <a:spcBef>
                <a:spcPts val="0"/>
              </a:spcBef>
              <a:spcAft>
                <a:spcPts val="0"/>
              </a:spcAft>
              <a:buNone/>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Schedule OZ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Gains Invested in Qualified Opportunity Zone Funds</a:t>
            </a:r>
          </a:p>
          <a:p>
            <a:pPr marL="342900" marR="0" lvl="0" indent="-342900">
              <a:lnSpc>
                <a:spcPct val="150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Line 4-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Line reference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updated to reflect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new line numbers in the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Schedule FTI</a:t>
            </a:r>
          </a:p>
          <a:p>
            <a:pPr marL="0" indent="0">
              <a:buNone/>
            </a:pPr>
            <a:endParaRPr lang="en-US" dirty="0"/>
          </a:p>
        </p:txBody>
      </p:sp>
    </p:spTree>
    <p:extLst>
      <p:ext uri="{BB962C8B-B14F-4D97-AF65-F5344CB8AC3E}">
        <p14:creationId xmlns:p14="http://schemas.microsoft.com/office/powerpoint/2010/main" val="2989393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663F-426B-4354-9ADB-4448D85DE4B8}"/>
              </a:ext>
            </a:extLst>
          </p:cNvPr>
          <p:cNvSpPr>
            <a:spLocks noGrp="1"/>
          </p:cNvSpPr>
          <p:nvPr>
            <p:ph type="title"/>
          </p:nvPr>
        </p:nvSpPr>
        <p:spPr/>
        <p:txBody>
          <a:bodyPr>
            <a:normAutofit/>
          </a:bodyPr>
          <a:lstStyle/>
          <a:p>
            <a:pPr algn="ctr"/>
            <a:r>
              <a:rPr lang="en-US" sz="4400" b="1" u="sng" dirty="0">
                <a:latin typeface="Times New Roman" panose="02020603050405020304" pitchFamily="18" charset="0"/>
                <a:cs typeface="Times New Roman" panose="02020603050405020304" pitchFamily="18" charset="0"/>
              </a:rPr>
              <a:t>Individual, Business Privilege, Pass-Through, and Fiduciary Form Changes</a:t>
            </a:r>
            <a:endParaRPr lang="en-US" dirty="0"/>
          </a:p>
        </p:txBody>
      </p:sp>
      <p:pic>
        <p:nvPicPr>
          <p:cNvPr id="4" name="Content Placeholder 3">
            <a:extLst>
              <a:ext uri="{FF2B5EF4-FFF2-40B4-BE49-F238E27FC236}">
                <a16:creationId xmlns:a16="http://schemas.microsoft.com/office/drawing/2014/main" id="{031A98D5-DF13-4147-8953-C2AFF73033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9811" y="1972236"/>
            <a:ext cx="8301317" cy="4303058"/>
          </a:xfrm>
          <a:prstGeom prst="rect">
            <a:avLst/>
          </a:prstGeom>
        </p:spPr>
      </p:pic>
    </p:spTree>
    <p:extLst>
      <p:ext uri="{BB962C8B-B14F-4D97-AF65-F5344CB8AC3E}">
        <p14:creationId xmlns:p14="http://schemas.microsoft.com/office/powerpoint/2010/main" val="206629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3190-9B4E-4293-99C0-A92E04C9F812}"/>
              </a:ext>
            </a:extLst>
          </p:cNvPr>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Form Changes for 2021</a:t>
            </a:r>
            <a:endParaRPr lang="en-US" dirty="0"/>
          </a:p>
        </p:txBody>
      </p:sp>
      <p:sp>
        <p:nvSpPr>
          <p:cNvPr id="3" name="Content Placeholder 2">
            <a:extLst>
              <a:ext uri="{FF2B5EF4-FFF2-40B4-BE49-F238E27FC236}">
                <a16:creationId xmlns:a16="http://schemas.microsoft.com/office/drawing/2014/main" id="{81F64867-9FC5-4CB1-9633-26384D1CB30F}"/>
              </a:ext>
            </a:extLst>
          </p:cNvPr>
          <p:cNvSpPr>
            <a:spLocks noGrp="1"/>
          </p:cNvSpPr>
          <p:nvPr>
            <p:ph idx="1"/>
          </p:nvPr>
        </p:nvSpPr>
        <p:spPr/>
        <p:txBody>
          <a:bodyPr>
            <a:normAutofit/>
          </a:bodyPr>
          <a:lstStyle/>
          <a:p>
            <a:pPr marL="0" marR="0" indent="0">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Individual Income Tax:</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New Adjustments to Income for Residents &amp; Part-Year Residents (Contributions to an Achieving a Better Life Experience (ABLE) savings account)</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New limitation credit carryforward chart on the Schedule OC </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New Additional Taxes &amp; Penalties Schedule (Schedule ATP)</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New First Time Second Chance Home Buyer Deduction (Schedule HBC)</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New Electing PTE Credits added to Schedule CP and allowed on the Form 40 and Form 40NR </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Schedule CP, Schedule ATP, and Schedule HBC will now be required for the Form 40 and there will be no limitation allowed</a:t>
            </a:r>
          </a:p>
          <a:p>
            <a:endParaRPr lang="en-US" dirty="0"/>
          </a:p>
        </p:txBody>
      </p:sp>
    </p:spTree>
    <p:extLst>
      <p:ext uri="{BB962C8B-B14F-4D97-AF65-F5344CB8AC3E}">
        <p14:creationId xmlns:p14="http://schemas.microsoft.com/office/powerpoint/2010/main" val="66769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2FAA-CCB5-4A40-A331-DF6828A89263}"/>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in I.D. Theft Prevention</a:t>
            </a:r>
            <a:endParaRPr lang="en-US" dirty="0"/>
          </a:p>
        </p:txBody>
      </p:sp>
      <p:sp>
        <p:nvSpPr>
          <p:cNvPr id="8" name="Content Placeholder 7">
            <a:extLst>
              <a:ext uri="{FF2B5EF4-FFF2-40B4-BE49-F238E27FC236}">
                <a16:creationId xmlns:a16="http://schemas.microsoft.com/office/drawing/2014/main" id="{73003FB0-A212-4C88-BAAA-741B1BCE208C}"/>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Alabama will continue with the ID Confirmation Quiz letter mailed to taxpayers as done in previous years. </a:t>
            </a:r>
          </a:p>
          <a:p>
            <a:r>
              <a:rPr lang="en-US" sz="2400" b="0" i="0" dirty="0">
                <a:solidFill>
                  <a:srgbClr val="212121"/>
                </a:solidFill>
                <a:effectLst/>
                <a:latin typeface="Times New Roman" panose="02020603050405020304" pitchFamily="18" charset="0"/>
                <a:cs typeface="Times New Roman" panose="02020603050405020304" pitchFamily="18" charset="0"/>
              </a:rPr>
              <a:t>If you have received a notice asking you to complete an ID Confirmation Quiz, you’re in the right place. This 5-minute ID Confirmation Quiz is part of an effort designed to protect your identity and your tax refund. Once you have completed the quiz and your identity has been confirmed, we will continue processing your tax return.</a:t>
            </a:r>
          </a:p>
          <a:p>
            <a:r>
              <a:rPr lang="en-US" sz="2400" dirty="0">
                <a:solidFill>
                  <a:srgbClr val="212121"/>
                </a:solidFill>
                <a:latin typeface="Times New Roman" panose="02020603050405020304" pitchFamily="18" charset="0"/>
                <a:cs typeface="Times New Roman" panose="02020603050405020304" pitchFamily="18" charset="0"/>
              </a:rPr>
              <a:t>This is an on-line quiz that times out after 5 minutes. 2 attempts are allowed.</a:t>
            </a:r>
          </a:p>
          <a:p>
            <a:r>
              <a:rPr lang="en-US" sz="2400" b="0" i="0" dirty="0">
                <a:solidFill>
                  <a:srgbClr val="212121"/>
                </a:solidFill>
                <a:effectLst/>
                <a:latin typeface="Times New Roman" panose="02020603050405020304" pitchFamily="18" charset="0"/>
                <a:cs typeface="Times New Roman" panose="02020603050405020304" pitchFamily="18" charset="0"/>
              </a:rPr>
              <a:t>If you need to speak with someone concerning the Identity Confirmation Quiz, have questions regarding the quiz, or to verify your identity over the phone, please call ADOR @ 1-800-535-9410</a:t>
            </a:r>
            <a:endParaRPr lang="en-US" sz="2400" dirty="0">
              <a:solidFill>
                <a:srgbClr val="2121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8576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38762-F9EE-4AFE-94D0-B14B15D01FFC}"/>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2021</a:t>
            </a:r>
            <a:endParaRPr lang="en-US" dirty="0"/>
          </a:p>
        </p:txBody>
      </p:sp>
      <p:sp>
        <p:nvSpPr>
          <p:cNvPr id="3" name="Content Placeholder 2">
            <a:extLst>
              <a:ext uri="{FF2B5EF4-FFF2-40B4-BE49-F238E27FC236}">
                <a16:creationId xmlns:a16="http://schemas.microsoft.com/office/drawing/2014/main" id="{76F68EAC-30A4-49EC-B22A-241FF908253B}"/>
              </a:ext>
            </a:extLst>
          </p:cNvPr>
          <p:cNvSpPr>
            <a:spLocks noGrp="1"/>
          </p:cNvSpPr>
          <p:nvPr>
            <p:ph idx="1"/>
          </p:nvPr>
        </p:nvSpPr>
        <p:spPr>
          <a:xfrm>
            <a:off x="1769692" y="2030724"/>
            <a:ext cx="10515600" cy="4351338"/>
          </a:xfrm>
        </p:spPr>
        <p:txBody>
          <a:bodyPr/>
          <a:lstStyle/>
          <a:p>
            <a:pPr marL="0" marR="0" indent="0">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Business Privilege Tax:</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Form BPT-IN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Page 2, Part B, line 9- updated wording to “Alabama Apportionment Factor as of date of organization, incorporation or qualification”</a:t>
            </a:r>
          </a:p>
          <a:p>
            <a:endParaRPr lang="en-US" dirty="0"/>
          </a:p>
        </p:txBody>
      </p:sp>
    </p:spTree>
    <p:extLst>
      <p:ext uri="{BB962C8B-B14F-4D97-AF65-F5344CB8AC3E}">
        <p14:creationId xmlns:p14="http://schemas.microsoft.com/office/powerpoint/2010/main" val="2088584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9390-C682-47E1-A8E1-ED6D3761D1A8}"/>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2021</a:t>
            </a:r>
            <a:endParaRPr lang="en-US" dirty="0"/>
          </a:p>
        </p:txBody>
      </p:sp>
      <p:sp>
        <p:nvSpPr>
          <p:cNvPr id="3" name="Content Placeholder 2">
            <a:extLst>
              <a:ext uri="{FF2B5EF4-FFF2-40B4-BE49-F238E27FC236}">
                <a16:creationId xmlns:a16="http://schemas.microsoft.com/office/drawing/2014/main" id="{ABE53BD1-3D1F-4FD8-8B32-5CB55C58B02D}"/>
              </a:ext>
            </a:extLst>
          </p:cNvPr>
          <p:cNvSpPr>
            <a:spLocks noGrp="1"/>
          </p:cNvSpPr>
          <p:nvPr>
            <p:ph idx="1"/>
          </p:nvPr>
        </p:nvSpPr>
        <p:spPr>
          <a:xfrm>
            <a:off x="983478" y="1825625"/>
            <a:ext cx="10515600" cy="4351338"/>
          </a:xfrm>
        </p:spPr>
        <p:txBody>
          <a:bodyPr>
            <a:normAutofit lnSpcReduction="10000"/>
          </a:bodyPr>
          <a:lstStyle/>
          <a:p>
            <a:pPr marL="0" indent="0">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Pass-Through Tax continued: </a:t>
            </a:r>
            <a:endParaRPr lang="en-US" sz="1600" dirty="0">
              <a:latin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Form 20S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Page1, Header-Added Suite box</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Header-Added Electing Pass-Through Entity Checkbox</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Lines 32-36-Updated lines. Refer to form</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Page 2, Schedule A, Line 5-New line 5.</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Page 3, Schedule C- Modified schedule to omit Everything but the sales factor.  Removes reference to Origin and Destination sales</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Schedule D, Line 2-Updated “line “reference </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Page 4, Schedule K, Line 25-New line for Form EPT</a:t>
            </a:r>
          </a:p>
          <a:p>
            <a:pPr marL="0" marR="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Schedule K-1(20S)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Header-Added Electing Pass-Through Entity Checkbox</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Part Z-Updated text information-Composite/Electing Pass-through Entity payments</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35758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6D306-49E7-4C56-AED7-F2EED40CBF35}"/>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2021</a:t>
            </a:r>
            <a:endParaRPr lang="en-US" dirty="0"/>
          </a:p>
        </p:txBody>
      </p:sp>
      <p:sp>
        <p:nvSpPr>
          <p:cNvPr id="3" name="Content Placeholder 2">
            <a:extLst>
              <a:ext uri="{FF2B5EF4-FFF2-40B4-BE49-F238E27FC236}">
                <a16:creationId xmlns:a16="http://schemas.microsoft.com/office/drawing/2014/main" id="{F793615F-7ECA-454C-BF6F-AA29EB6816E6}"/>
              </a:ext>
            </a:extLst>
          </p:cNvPr>
          <p:cNvSpPr>
            <a:spLocks noGrp="1"/>
          </p:cNvSpPr>
          <p:nvPr>
            <p:ph idx="1"/>
          </p:nvPr>
        </p:nvSpPr>
        <p:spPr>
          <a:xfrm>
            <a:off x="242047" y="1825625"/>
            <a:ext cx="11609294" cy="4745504"/>
          </a:xfrm>
        </p:spPr>
        <p:txBody>
          <a:bodyPr>
            <a:normAutofit fontScale="92500" lnSpcReduction="20000"/>
          </a:bodyPr>
          <a:lstStyle/>
          <a:p>
            <a:pPr marL="0" indent="0">
              <a:buNone/>
            </a:pP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Pass-Through Tax continued:  </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Form 65</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nSpc>
                <a:spcPct val="150000"/>
              </a:lnSpc>
              <a:spcBef>
                <a:spcPts val="0"/>
              </a:spcBef>
              <a:spcAft>
                <a:spcPts val="0"/>
              </a:spcAft>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Page 1, Header-Added Electing Pass-Through Entity Checkbox</a:t>
            </a:r>
          </a:p>
          <a:p>
            <a:pPr marL="342900" marR="0" lvl="0" indent="-342900">
              <a:lnSpc>
                <a:spcPct val="150000"/>
              </a:lnSpc>
              <a:spcBef>
                <a:spcPts val="0"/>
              </a:spcBef>
              <a:spcAft>
                <a:spcPts val="0"/>
              </a:spcAft>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Line 23-Updated line reference in ( )</a:t>
            </a:r>
          </a:p>
          <a:p>
            <a:pPr marL="342900" marR="0" lvl="0" indent="-342900">
              <a:lnSpc>
                <a:spcPct val="150000"/>
              </a:lnSpc>
              <a:spcBef>
                <a:spcPts val="0"/>
              </a:spcBef>
              <a:spcAft>
                <a:spcPts val="0"/>
              </a:spcAft>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Line 27-Updated line reference in ( )</a:t>
            </a:r>
          </a:p>
          <a:p>
            <a:pPr marL="342900" marR="0" lvl="0" indent="-342900">
              <a:lnSpc>
                <a:spcPct val="150000"/>
              </a:lnSpc>
              <a:spcBef>
                <a:spcPts val="0"/>
              </a:spcBef>
              <a:spcAft>
                <a:spcPts val="0"/>
              </a:spcAft>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Line 32-Updated part reference in ()</a:t>
            </a:r>
          </a:p>
          <a:p>
            <a:pPr marL="342900" marR="0" lvl="0" indent="-342900">
              <a:lnSpc>
                <a:spcPct val="150000"/>
              </a:lnSpc>
              <a:spcBef>
                <a:spcPts val="0"/>
              </a:spcBef>
              <a:spcAft>
                <a:spcPts val="0"/>
              </a:spcAft>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Line 33- Updated part reference in ()</a:t>
            </a:r>
          </a:p>
          <a:p>
            <a:pPr marL="342900" marR="0" lvl="0" indent="-342900">
              <a:lnSpc>
                <a:spcPct val="150000"/>
              </a:lnSpc>
              <a:spcBef>
                <a:spcPts val="0"/>
              </a:spcBef>
              <a:spcAft>
                <a:spcPts val="0"/>
              </a:spcAft>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Page 2, Schedule A-New lines 4 and 5 for State income Taxes and Contributions not deductible</a:t>
            </a:r>
          </a:p>
          <a:p>
            <a:pPr marL="342900" marR="0" lvl="0" indent="-342900">
              <a:lnSpc>
                <a:spcPct val="150000"/>
              </a:lnSpc>
              <a:spcBef>
                <a:spcPts val="0"/>
              </a:spcBef>
              <a:spcAft>
                <a:spcPts val="0"/>
              </a:spcAft>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Page 3, Schedule C- Modified schedule to omit everything but the sales factor.  Remove reference to Destination and Origin Sales</a:t>
            </a:r>
          </a:p>
          <a:p>
            <a:pPr marL="342900" marR="0" lvl="0" indent="-342900">
              <a:lnSpc>
                <a:spcPct val="150000"/>
              </a:lnSpc>
              <a:spcBef>
                <a:spcPts val="0"/>
              </a:spcBef>
              <a:spcAft>
                <a:spcPts val="0"/>
              </a:spcAft>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Page 4, Schedule K, Line 23-New line 23 for EPT</a:t>
            </a:r>
          </a:p>
          <a:p>
            <a:pPr marL="0" marR="0" indent="0">
              <a:lnSpc>
                <a:spcPct val="150000"/>
              </a:lnSpc>
              <a:spcBef>
                <a:spcPts val="0"/>
              </a:spcBef>
              <a:spcAft>
                <a:spcPts val="0"/>
              </a:spcAft>
              <a:buNone/>
            </a:pP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Schedule K-1(65)</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Header-Added Electing Pass-Through Entity Checkbox</a:t>
            </a:r>
          </a:p>
          <a:p>
            <a:pPr marL="342900" marR="0" lvl="0" indent="-342900">
              <a:lnSpc>
                <a:spcPct val="150000"/>
              </a:lnSpc>
              <a:spcBef>
                <a:spcPts val="0"/>
              </a:spcBef>
              <a:spcAft>
                <a:spcPts val="0"/>
              </a:spcAft>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Part Z- Updated text information-Composite/Electing Pass-through Entity payments</a:t>
            </a:r>
          </a:p>
          <a:p>
            <a:pPr marL="0" marR="0" indent="0">
              <a:lnSpc>
                <a:spcPct val="150000"/>
              </a:lnSpc>
              <a:spcBef>
                <a:spcPts val="0"/>
              </a:spcBef>
              <a:spcAft>
                <a:spcPts val="0"/>
              </a:spcAft>
              <a:buNone/>
            </a:pP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Schedule PAB</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NEW Line 13-Section 163 (j) Carryforward</a:t>
            </a:r>
          </a:p>
          <a:p>
            <a:pPr marL="0" indent="0">
              <a:buNone/>
            </a:pPr>
            <a:endParaRPr lang="en-US" dirty="0"/>
          </a:p>
        </p:txBody>
      </p:sp>
    </p:spTree>
    <p:extLst>
      <p:ext uri="{BB962C8B-B14F-4D97-AF65-F5344CB8AC3E}">
        <p14:creationId xmlns:p14="http://schemas.microsoft.com/office/powerpoint/2010/main" val="2917393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266A-A1D1-47DC-A091-C075F9C7AE1D}"/>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2021</a:t>
            </a:r>
            <a:endParaRPr lang="en-US" dirty="0"/>
          </a:p>
        </p:txBody>
      </p:sp>
      <p:sp>
        <p:nvSpPr>
          <p:cNvPr id="3" name="Content Placeholder 2">
            <a:extLst>
              <a:ext uri="{FF2B5EF4-FFF2-40B4-BE49-F238E27FC236}">
                <a16:creationId xmlns:a16="http://schemas.microsoft.com/office/drawing/2014/main" id="{8A01B55E-6755-4A21-B7BB-DAA4A3F5D718}"/>
              </a:ext>
            </a:extLst>
          </p:cNvPr>
          <p:cNvSpPr>
            <a:spLocks noGrp="1"/>
          </p:cNvSpPr>
          <p:nvPr>
            <p:ph idx="1"/>
          </p:nvPr>
        </p:nvSpPr>
        <p:spPr>
          <a:xfrm>
            <a:off x="739629" y="2031813"/>
            <a:ext cx="11120718" cy="4826187"/>
          </a:xfrm>
        </p:spPr>
        <p:txBody>
          <a:bodyPr/>
          <a:lstStyle/>
          <a:p>
            <a:pPr marL="0" indent="0">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Pass-Through Tax continued: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Schedule PC</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Page 1, Part E-Updated text-issued by the “Alabama Department of Commerce” </a:t>
            </a: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Part F-Updated name of credit from Employee to “Employer” Credit</a:t>
            </a: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Page 2, Part I-Updated text information-“approved tax credit certificate” for each project</a:t>
            </a: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Part L-Updated wording in section and Removed Project Name column </a:t>
            </a: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Part O-New “Growing AL Credit” </a:t>
            </a: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Page 3, Part S- Removed Project Name Column and updated text on line 1, column 2-“Capital Credit Allowable”</a:t>
            </a: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Part T, Line 1-Line and Part references updated</a:t>
            </a: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Line 3f-New credit</a:t>
            </a: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Lines 4- Line and Part reference updated </a:t>
            </a: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Lines 6 and 7-Updated part references.</a:t>
            </a:r>
          </a:p>
          <a:p>
            <a:pPr marL="0" marR="0" indent="0">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AL8453-PTE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Added AL8453-PTE 2021 to bottom right-hand corner of form, and moved ADOR to the bottom left-hand corner of form</a:t>
            </a:r>
          </a:p>
          <a:p>
            <a:pPr marL="0" indent="0">
              <a:buNone/>
            </a:pPr>
            <a:endParaRPr lang="en-US" dirty="0"/>
          </a:p>
        </p:txBody>
      </p:sp>
    </p:spTree>
    <p:extLst>
      <p:ext uri="{BB962C8B-B14F-4D97-AF65-F5344CB8AC3E}">
        <p14:creationId xmlns:p14="http://schemas.microsoft.com/office/powerpoint/2010/main" val="1489218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FEB9-5C39-45C7-87FB-A72DBEC74F9B}"/>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2021</a:t>
            </a:r>
            <a:endParaRPr lang="en-US" dirty="0"/>
          </a:p>
        </p:txBody>
      </p:sp>
      <p:sp>
        <p:nvSpPr>
          <p:cNvPr id="3" name="Content Placeholder 2">
            <a:extLst>
              <a:ext uri="{FF2B5EF4-FFF2-40B4-BE49-F238E27FC236}">
                <a16:creationId xmlns:a16="http://schemas.microsoft.com/office/drawing/2014/main" id="{15D2020D-9878-42D7-A69F-A8EFF53B4F7D}"/>
              </a:ext>
            </a:extLst>
          </p:cNvPr>
          <p:cNvSpPr>
            <a:spLocks noGrp="1"/>
          </p:cNvSpPr>
          <p:nvPr>
            <p:ph idx="1"/>
          </p:nvPr>
        </p:nvSpPr>
        <p:spPr/>
        <p:txBody>
          <a:bodyPr/>
          <a:lstStyle/>
          <a:p>
            <a:pPr marL="0" marR="0" indent="0">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Pass-Through Tax: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Form PTE-C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nSpc>
                <a:spcPct val="15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Schedule PTE-CK1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Updated text information in Column G-Allocated Investment Credit (Schedule PTE-AJA, Line 20)</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NEW Schedule PTE-AJA: Alabama Jobs Act – Investment Credit</a:t>
            </a:r>
          </a:p>
          <a:p>
            <a:pPr marL="0" marR="0" indent="0">
              <a:lnSpc>
                <a:spcPct val="150000"/>
              </a:lnSpc>
              <a:spcBef>
                <a:spcPts val="0"/>
              </a:spcBef>
              <a:spcAft>
                <a:spcPts val="0"/>
              </a:spcAft>
              <a:buNone/>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NEW Form EPT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Electing Pass-Through Entity Payment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Schedule EPT-K1 </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Schedule EPT-C</a:t>
            </a:r>
          </a:p>
          <a:p>
            <a:endParaRPr lang="en-US" dirty="0"/>
          </a:p>
        </p:txBody>
      </p:sp>
    </p:spTree>
    <p:extLst>
      <p:ext uri="{BB962C8B-B14F-4D97-AF65-F5344CB8AC3E}">
        <p14:creationId xmlns:p14="http://schemas.microsoft.com/office/powerpoint/2010/main" val="869662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95FC-E64C-4F38-9CC7-CEEF070D5749}"/>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2021</a:t>
            </a:r>
            <a:endParaRPr lang="en-US" dirty="0"/>
          </a:p>
        </p:txBody>
      </p:sp>
      <p:sp>
        <p:nvSpPr>
          <p:cNvPr id="3" name="Content Placeholder 2">
            <a:extLst>
              <a:ext uri="{FF2B5EF4-FFF2-40B4-BE49-F238E27FC236}">
                <a16:creationId xmlns:a16="http://schemas.microsoft.com/office/drawing/2014/main" id="{D72DCAF2-D1E8-4615-9FD4-781462C50B3A}"/>
              </a:ext>
            </a:extLst>
          </p:cNvPr>
          <p:cNvSpPr>
            <a:spLocks noGrp="1"/>
          </p:cNvSpPr>
          <p:nvPr>
            <p:ph idx="1"/>
          </p:nvPr>
        </p:nvSpPr>
        <p:spPr>
          <a:xfrm>
            <a:off x="475129" y="1825625"/>
            <a:ext cx="11205883" cy="4763434"/>
          </a:xfrm>
        </p:spPr>
        <p:txBody>
          <a:bodyPr>
            <a:normAutofit/>
          </a:bodyPr>
          <a:lstStyle/>
          <a:p>
            <a:pPr marL="0" marR="0" indent="0">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Fiduciary Tax:</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Form 41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Page 1, Line 8d-Updated text information-Composite/Electing Pass-Through Entity payments</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Line 8e-Updated text information-Composite/Electing Pass-Through Entity payments</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Line 11a-Updated tax year to “2022”</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Page 4, Schedule K, Line 15-Updated text information- Allocated Composite/Electing Pass-Through Entity Payments</a:t>
            </a:r>
          </a:p>
          <a:p>
            <a:pPr marL="0" marR="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Schedule K-1(41)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Line 15-Updated text information- Composite/Electing Pass-Through Entity payments</a:t>
            </a:r>
          </a:p>
          <a:p>
            <a:pPr marL="0" marR="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Schedule G (41)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Line 22-Updated text information-Composite/Electing Pass-Through Entity Payment from Form 41, page 1, line 8e</a:t>
            </a:r>
          </a:p>
          <a:p>
            <a:pPr marL="0" marR="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AL8453-FDT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Added AL8453-FDT 2021 to bottom right-hand corner of form, and moved ADOR to the bottom left-hand corner of form</a:t>
            </a:r>
          </a:p>
          <a:p>
            <a:pPr marL="342900" marR="0" lvl="0" indent="-342900">
              <a:lnSpc>
                <a:spcPct val="15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035436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51FAE-2E71-4ACF-AA67-4CC05B3C8F74}"/>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2021</a:t>
            </a:r>
            <a:endParaRPr lang="en-US" dirty="0"/>
          </a:p>
        </p:txBody>
      </p:sp>
      <p:sp>
        <p:nvSpPr>
          <p:cNvPr id="3" name="Content Placeholder 2">
            <a:extLst>
              <a:ext uri="{FF2B5EF4-FFF2-40B4-BE49-F238E27FC236}">
                <a16:creationId xmlns:a16="http://schemas.microsoft.com/office/drawing/2014/main" id="{D746F5FE-5D35-45E8-B96E-1F2B27CFE7C4}"/>
              </a:ext>
            </a:extLst>
          </p:cNvPr>
          <p:cNvSpPr>
            <a:spLocks noGrp="1"/>
          </p:cNvSpPr>
          <p:nvPr>
            <p:ph idx="1"/>
          </p:nvPr>
        </p:nvSpPr>
        <p:spPr>
          <a:xfrm>
            <a:off x="439271" y="1825625"/>
            <a:ext cx="11430000" cy="4745504"/>
          </a:xfrm>
        </p:spPr>
        <p:txBody>
          <a:bodyPr>
            <a:normAutofit/>
          </a:bodyPr>
          <a:lstStyle/>
          <a:p>
            <a:pPr marL="0" marR="0" indent="0">
              <a:spcBef>
                <a:spcPts val="0"/>
              </a:spcBef>
              <a:spcAft>
                <a:spcPts val="0"/>
              </a:spcAft>
              <a:buNone/>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Fiduciary Tax continued:</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Schedule FC</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Page 1, Part D-Updated name of credit from “Employee” to “Employer” Credit</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Page 2, Part G, Line 1-Updated text on line “approved tax credit certificate” for each project</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Part I-New Lines 8-9d</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Page 3, Part J-Removed Project Name Column</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Part K-Updated name of credit- “Alabama Accountability Act Credit” </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Part M-NEW “Growing Alabama Credit”</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Part N-Updated name of credit-“Apprenticeship Tax Credit” </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Page 4, Part Q-Removed Project Name Column and updated text on line 1, column 2-“Capital Credit Allowable”</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Page 5, Section D, Line 1-Line reference updated for Part Q.</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Page 6, Section E-Updated text information in paragraph</a:t>
            </a:r>
          </a:p>
          <a:p>
            <a:pPr marL="342900" marR="0" lvl="0" indent="-342900">
              <a:lnSpc>
                <a:spcPct val="150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Section G, Lines 1 and 2 -Part references updated</a:t>
            </a:r>
          </a:p>
          <a:p>
            <a:endParaRPr lang="en-US" dirty="0"/>
          </a:p>
        </p:txBody>
      </p:sp>
    </p:spTree>
    <p:extLst>
      <p:ext uri="{BB962C8B-B14F-4D97-AF65-F5344CB8AC3E}">
        <p14:creationId xmlns:p14="http://schemas.microsoft.com/office/powerpoint/2010/main" val="3876378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7A338C-3BDD-43A9-92AB-389C1EAE421B}"/>
              </a:ext>
            </a:extLst>
          </p:cNvPr>
          <p:cNvSpPr txBox="1"/>
          <p:nvPr/>
        </p:nvSpPr>
        <p:spPr>
          <a:xfrm>
            <a:off x="188259" y="528918"/>
            <a:ext cx="11627223" cy="4832092"/>
          </a:xfrm>
          <a:prstGeom prst="rect">
            <a:avLst/>
          </a:prstGeom>
          <a:noFill/>
        </p:spPr>
        <p:txBody>
          <a:bodyPr wrap="square">
            <a:spAutoFit/>
          </a:bodyPr>
          <a:lstStyle/>
          <a:p>
            <a:pPr algn="ct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Beginning with the 2019 tax returns, certain tax credits are now required to be pre-approved through My Alabama Taxes (MAT) at </a:t>
            </a: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hlinkClick r:id="rId2"/>
              </a:rPr>
              <a:t>www.myalabamataxes.alabama.gov</a:t>
            </a: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 </a:t>
            </a:r>
          </a:p>
          <a:p>
            <a:pPr algn="ct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Please see the instructions in the tax guide or the instructions for a particular schedule or form being used for more information.  </a:t>
            </a:r>
            <a:endParaRPr lang="en-US" sz="4400" b="1" dirty="0"/>
          </a:p>
        </p:txBody>
      </p:sp>
    </p:spTree>
    <p:extLst>
      <p:ext uri="{BB962C8B-B14F-4D97-AF65-F5344CB8AC3E}">
        <p14:creationId xmlns:p14="http://schemas.microsoft.com/office/powerpoint/2010/main" val="1237671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48A356-4BEB-473E-980C-192B012D2A0E}"/>
              </a:ext>
            </a:extLst>
          </p:cNvPr>
          <p:cNvSpPr txBox="1"/>
          <p:nvPr/>
        </p:nvSpPr>
        <p:spPr>
          <a:xfrm>
            <a:off x="403412" y="1022901"/>
            <a:ext cx="10927976" cy="4154984"/>
          </a:xfrm>
          <a:prstGeom prst="rect">
            <a:avLst/>
          </a:prstGeom>
          <a:noFill/>
        </p:spPr>
        <p:txBody>
          <a:bodyPr wrap="square">
            <a:spAutoFit/>
          </a:bodyPr>
          <a:lstStyle/>
          <a:p>
            <a:pPr algn="ct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For more information on Income Tax Credits, Abatements, and other Incentives available please visit the Office of Economic Development located on the Department’s website at </a:t>
            </a:r>
          </a:p>
          <a:p>
            <a:pPr algn="ctr"/>
            <a:r>
              <a:rPr lang="en-US" sz="4400" b="1" dirty="0">
                <a:latin typeface="Times New Roman" panose="02020603050405020304" pitchFamily="18" charset="0"/>
                <a:cs typeface="Times New Roman" panose="02020603050405020304" pitchFamily="18" charset="0"/>
                <a:hlinkClick r:id="rId2"/>
              </a:rPr>
              <a:t>https://revenue.alabama.gov/tax-incentives/</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910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8680-2889-4BD8-90A5-13C05B8DB9C5}"/>
              </a:ext>
            </a:extLst>
          </p:cNvPr>
          <p:cNvSpPr>
            <a:spLocks noGrp="1"/>
          </p:cNvSpPr>
          <p:nvPr>
            <p:ph type="title"/>
          </p:nvPr>
        </p:nvSpPr>
        <p:spPr/>
        <p:txBody>
          <a:bodyPr>
            <a:normAutofit/>
          </a:bodyPr>
          <a:lstStyle/>
          <a:p>
            <a:pPr algn="ctr"/>
            <a:r>
              <a:rPr lang="en-US" altLang="en-US" b="1" dirty="0">
                <a:latin typeface="Times New Roman" panose="02020603050405020304" pitchFamily="18" charset="0"/>
                <a:cs typeface="Times New Roman" panose="02020603050405020304" pitchFamily="18" charset="0"/>
              </a:rPr>
              <a:t>My Alabama Taxes</a:t>
            </a:r>
            <a:endParaRPr lang="en-US" dirty="0"/>
          </a:p>
        </p:txBody>
      </p:sp>
      <p:pic>
        <p:nvPicPr>
          <p:cNvPr id="4" name="Content Placeholder 4">
            <a:extLst>
              <a:ext uri="{FF2B5EF4-FFF2-40B4-BE49-F238E27FC236}">
                <a16:creationId xmlns:a16="http://schemas.microsoft.com/office/drawing/2014/main" id="{003ED332-E714-4D7E-A50E-5A5EB68FF7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950" y="2184073"/>
            <a:ext cx="4356100" cy="3670300"/>
          </a:xfrm>
        </p:spPr>
      </p:pic>
      <p:sp>
        <p:nvSpPr>
          <p:cNvPr id="7" name="TextBox 6">
            <a:extLst>
              <a:ext uri="{FF2B5EF4-FFF2-40B4-BE49-F238E27FC236}">
                <a16:creationId xmlns:a16="http://schemas.microsoft.com/office/drawing/2014/main" id="{ED39E16D-7AF9-4ECF-8ACA-17536E79A9DE}"/>
              </a:ext>
            </a:extLst>
          </p:cNvPr>
          <p:cNvSpPr txBox="1"/>
          <p:nvPr/>
        </p:nvSpPr>
        <p:spPr>
          <a:xfrm>
            <a:off x="4392706" y="2026025"/>
            <a:ext cx="7135907" cy="3970318"/>
          </a:xfrm>
          <a:prstGeom prst="rect">
            <a:avLst/>
          </a:prstGeom>
          <a:noFill/>
        </p:spPr>
        <p:txBody>
          <a:bodyPr wrap="square">
            <a:spAutoFit/>
          </a:bodyPr>
          <a:lstStyle/>
          <a:p>
            <a:pPr marL="285750" indent="-28575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ADOR continues to offer a FREE electronic filing option to individual Alabama taxpayers filing a state tax return.</a:t>
            </a:r>
          </a:p>
          <a:p>
            <a:pPr marL="285750" indent="-28575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No income limitations or other qualifications must be met to take advantage of this free online filing system.</a:t>
            </a:r>
          </a:p>
          <a:p>
            <a:pPr marL="285750" indent="-28575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Go to </a:t>
            </a:r>
            <a:r>
              <a:rPr lang="en-US" altLang="en-US" sz="2400" b="1" dirty="0">
                <a:latin typeface="Times New Roman" panose="02020603050405020304" pitchFamily="18" charset="0"/>
                <a:cs typeface="Times New Roman" panose="02020603050405020304" pitchFamily="18" charset="0"/>
                <a:hlinkClick r:id="rId3"/>
              </a:rPr>
              <a:t>www.myalabamataxes.alabama.gov</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to sign up and efile. </a:t>
            </a:r>
          </a:p>
          <a:p>
            <a:pPr marL="342900" indent="-342900">
              <a:buFont typeface="Arial" panose="020B0604020202020204" pitchFamily="34" charset="0"/>
              <a:buChar char="•"/>
            </a:pPr>
            <a:r>
              <a:rPr lang="en-US" altLang="en-US" sz="2800" b="1" dirty="0">
                <a:latin typeface="Times New Roman" panose="02020603050405020304" pitchFamily="18" charset="0"/>
                <a:cs typeface="Times New Roman" panose="02020603050405020304" pitchFamily="18" charset="0"/>
              </a:rPr>
              <a:t>No registration required for the new simplified short form 40EZ beginning with the 2018 filing season.</a:t>
            </a:r>
          </a:p>
        </p:txBody>
      </p:sp>
    </p:spTree>
    <p:extLst>
      <p:ext uri="{BB962C8B-B14F-4D97-AF65-F5344CB8AC3E}">
        <p14:creationId xmlns:p14="http://schemas.microsoft.com/office/powerpoint/2010/main" val="246544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ABE4B-C1C1-4B00-882D-A555BFBFDEC7}"/>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ID Confirmation Quiz</a:t>
            </a:r>
            <a:endParaRPr lang="en-US" dirty="0"/>
          </a:p>
        </p:txBody>
      </p:sp>
      <p:sp>
        <p:nvSpPr>
          <p:cNvPr id="3" name="Content Placeholder 2">
            <a:extLst>
              <a:ext uri="{FF2B5EF4-FFF2-40B4-BE49-F238E27FC236}">
                <a16:creationId xmlns:a16="http://schemas.microsoft.com/office/drawing/2014/main" id="{4735423D-08DD-4AA3-895C-E459D3601A13}"/>
              </a:ext>
            </a:extLst>
          </p:cNvPr>
          <p:cNvSpPr>
            <a:spLocks noGrp="1"/>
          </p:cNvSpPr>
          <p:nvPr>
            <p:ph idx="1"/>
          </p:nvPr>
        </p:nvSpPr>
        <p:spPr>
          <a:xfrm>
            <a:off x="331693" y="1712258"/>
            <a:ext cx="11510683" cy="5235389"/>
          </a:xfrm>
        </p:spPr>
        <p:txBody>
          <a:bodyPr>
            <a:normAutofit/>
          </a:bodyPr>
          <a:lstStyle/>
          <a:p>
            <a:pPr algn="l"/>
            <a:r>
              <a:rPr lang="en-US" sz="1800" b="1" i="0" dirty="0">
                <a:solidFill>
                  <a:srgbClr val="212121"/>
                </a:solidFill>
                <a:effectLst/>
                <a:latin typeface="Times New Roman" panose="02020603050405020304" pitchFamily="18" charset="0"/>
                <a:cs typeface="Times New Roman" panose="02020603050405020304" pitchFamily="18" charset="0"/>
              </a:rPr>
              <a:t>Before You Take the Quiz:</a:t>
            </a:r>
          </a:p>
          <a:p>
            <a:pPr algn="l"/>
            <a:r>
              <a:rPr lang="en-US" sz="1800" b="0" i="0" dirty="0">
                <a:solidFill>
                  <a:srgbClr val="212121"/>
                </a:solidFill>
                <a:effectLst/>
                <a:latin typeface="Times New Roman" panose="02020603050405020304" pitchFamily="18" charset="0"/>
                <a:cs typeface="Times New Roman" panose="02020603050405020304" pitchFamily="18" charset="0"/>
              </a:rPr>
              <a:t>The quiz is based on information associated with the name first listed on the letter you received regarding this quiz. This person is considered the primary taxpayer related to the tax return filed.</a:t>
            </a:r>
          </a:p>
          <a:p>
            <a:pPr algn="l"/>
            <a:r>
              <a:rPr lang="en-US" sz="1800" b="1" i="0" dirty="0">
                <a:solidFill>
                  <a:srgbClr val="212121"/>
                </a:solidFill>
                <a:effectLst/>
                <a:latin typeface="Times New Roman" panose="02020603050405020304" pitchFamily="18" charset="0"/>
                <a:cs typeface="Times New Roman" panose="02020603050405020304" pitchFamily="18" charset="0"/>
              </a:rPr>
              <a:t>You will need</a:t>
            </a:r>
          </a:p>
          <a:p>
            <a:pPr algn="l">
              <a:buFont typeface="Arial" panose="020B0604020202020204" pitchFamily="34" charset="0"/>
              <a:buChar char="•"/>
            </a:pPr>
            <a:r>
              <a:rPr lang="en-US" sz="1800" b="0" i="0" dirty="0">
                <a:solidFill>
                  <a:srgbClr val="212121"/>
                </a:solidFill>
                <a:effectLst/>
                <a:latin typeface="Times New Roman" panose="02020603050405020304" pitchFamily="18" charset="0"/>
                <a:cs typeface="Times New Roman" panose="02020603050405020304" pitchFamily="18" charset="0"/>
              </a:rPr>
              <a:t>Social Security Number (SSN) or Individual Taxpayer Identification Number (ITIN) of the primary taxpayer</a:t>
            </a:r>
          </a:p>
          <a:p>
            <a:pPr algn="l">
              <a:buFont typeface="Arial" panose="020B0604020202020204" pitchFamily="34" charset="0"/>
              <a:buChar char="•"/>
            </a:pPr>
            <a:r>
              <a:rPr lang="en-US" sz="1800" b="0" i="0" dirty="0">
                <a:solidFill>
                  <a:srgbClr val="212121"/>
                </a:solidFill>
                <a:effectLst/>
                <a:latin typeface="Times New Roman" panose="02020603050405020304" pitchFamily="18" charset="0"/>
                <a:cs typeface="Times New Roman" panose="02020603050405020304" pitchFamily="18" charset="0"/>
              </a:rPr>
              <a:t>Letter ID number from the top right corner of your letter</a:t>
            </a:r>
          </a:p>
          <a:p>
            <a:pPr algn="l">
              <a:buFont typeface="Arial" panose="020B0604020202020204" pitchFamily="34" charset="0"/>
              <a:buChar char="•"/>
            </a:pPr>
            <a:r>
              <a:rPr lang="en-US" sz="1800" b="0" i="0" dirty="0">
                <a:solidFill>
                  <a:srgbClr val="212121"/>
                </a:solidFill>
                <a:effectLst/>
                <a:latin typeface="Times New Roman" panose="02020603050405020304" pitchFamily="18" charset="0"/>
                <a:cs typeface="Times New Roman" panose="02020603050405020304" pitchFamily="18" charset="0"/>
              </a:rPr>
              <a:t>Current email address</a:t>
            </a:r>
          </a:p>
          <a:p>
            <a:pPr marL="0" indent="0" algn="l">
              <a:buNone/>
            </a:pPr>
            <a:r>
              <a:rPr lang="en-US" sz="1800" b="1" i="0" dirty="0">
                <a:solidFill>
                  <a:srgbClr val="212121"/>
                </a:solidFill>
                <a:effectLst/>
                <a:latin typeface="Times New Roman" panose="02020603050405020304" pitchFamily="18" charset="0"/>
                <a:cs typeface="Times New Roman" panose="02020603050405020304" pitchFamily="18" charset="0"/>
              </a:rPr>
              <a:t>Just 4 Easy Steps:</a:t>
            </a:r>
          </a:p>
          <a:p>
            <a:pPr algn="l">
              <a:buFont typeface="+mj-lt"/>
              <a:buAutoNum type="arabicPeriod"/>
            </a:pPr>
            <a:r>
              <a:rPr lang="en-US" sz="1800" b="0" i="0" dirty="0">
                <a:solidFill>
                  <a:srgbClr val="212121"/>
                </a:solidFill>
                <a:effectLst/>
                <a:latin typeface="Times New Roman" panose="02020603050405020304" pitchFamily="18" charset="0"/>
                <a:cs typeface="Times New Roman" panose="02020603050405020304" pitchFamily="18" charset="0"/>
              </a:rPr>
              <a:t>Read the instructions on this website.</a:t>
            </a:r>
          </a:p>
          <a:p>
            <a:pPr algn="l">
              <a:buFont typeface="+mj-lt"/>
              <a:buAutoNum type="arabicPeriod"/>
            </a:pPr>
            <a:r>
              <a:rPr lang="en-US" sz="1800" b="0" i="0" dirty="0">
                <a:solidFill>
                  <a:srgbClr val="212121"/>
                </a:solidFill>
                <a:effectLst/>
                <a:latin typeface="Times New Roman" panose="02020603050405020304" pitchFamily="18" charset="0"/>
                <a:cs typeface="Times New Roman" panose="02020603050405020304" pitchFamily="18" charset="0"/>
              </a:rPr>
              <a:t>Enter the Letter ID from the top right corner of your letter. Enter the last four digits of your SSN/ITIN and your date of birth. Select that you’re READY TO BEGIN THE QUIZ and click NEXT.</a:t>
            </a:r>
          </a:p>
          <a:p>
            <a:pPr algn="l">
              <a:buFont typeface="+mj-lt"/>
              <a:buAutoNum type="arabicPeriod"/>
            </a:pPr>
            <a:r>
              <a:rPr lang="en-US" sz="1800" b="0" i="0" dirty="0">
                <a:solidFill>
                  <a:srgbClr val="212121"/>
                </a:solidFill>
                <a:effectLst/>
                <a:latin typeface="Times New Roman" panose="02020603050405020304" pitchFamily="18" charset="0"/>
                <a:cs typeface="Times New Roman" panose="02020603050405020304" pitchFamily="18" charset="0"/>
              </a:rPr>
              <a:t>Answer the questions. Select that you’re READY TO SCORE YOUR QUIZ and click SUBMIT.</a:t>
            </a:r>
          </a:p>
          <a:p>
            <a:pPr algn="l">
              <a:buFont typeface="+mj-lt"/>
              <a:buAutoNum type="arabicPeriod"/>
            </a:pPr>
            <a:r>
              <a:rPr lang="en-US" sz="1800" b="0" i="0" dirty="0">
                <a:solidFill>
                  <a:srgbClr val="212121"/>
                </a:solidFill>
                <a:effectLst/>
                <a:latin typeface="Times New Roman" panose="02020603050405020304" pitchFamily="18" charset="0"/>
                <a:cs typeface="Times New Roman" panose="02020603050405020304" pitchFamily="18" charset="0"/>
              </a:rPr>
              <a:t>Enter your EMAIL ADDRESS to be notified of your results and click YES.</a:t>
            </a:r>
          </a:p>
          <a:p>
            <a:pPr algn="l"/>
            <a:r>
              <a:rPr lang="en-US" sz="1800" b="0" i="0" dirty="0">
                <a:solidFill>
                  <a:srgbClr val="212121"/>
                </a:solidFill>
                <a:effectLst/>
                <a:latin typeface="Times New Roman" panose="02020603050405020304" pitchFamily="18" charset="0"/>
                <a:cs typeface="Times New Roman" panose="02020603050405020304" pitchFamily="18" charset="0"/>
              </a:rPr>
              <a:t>At the end of the quiz, you will see a confirmation screen.</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54564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EE6B-D55C-4EDF-A901-064ACDEF96F6}"/>
              </a:ext>
            </a:extLst>
          </p:cNvPr>
          <p:cNvSpPr>
            <a:spLocks noGrp="1"/>
          </p:cNvSpPr>
          <p:nvPr>
            <p:ph type="title"/>
          </p:nvPr>
        </p:nvSpPr>
        <p:spPr/>
        <p:txBody>
          <a:bodyPr/>
          <a:lstStyle/>
          <a:p>
            <a:pPr algn="ctr"/>
            <a:r>
              <a:rPr lang="en-US" altLang="en-US" sz="4400" b="1" dirty="0">
                <a:latin typeface="Times New Roman" panose="02020603050405020304" pitchFamily="18" charset="0"/>
                <a:cs typeface="Times New Roman" panose="02020603050405020304" pitchFamily="18" charset="0"/>
              </a:rPr>
              <a:t>Electronic Filing Information</a:t>
            </a:r>
            <a:endParaRPr lang="en-US" dirty="0"/>
          </a:p>
        </p:txBody>
      </p:sp>
      <p:pic>
        <p:nvPicPr>
          <p:cNvPr id="4" name="Picture 6">
            <a:extLst>
              <a:ext uri="{FF2B5EF4-FFF2-40B4-BE49-F238E27FC236}">
                <a16:creationId xmlns:a16="http://schemas.microsoft.com/office/drawing/2014/main" id="{6EF4209E-774F-4BE2-B751-428BCCA3DA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9835" y="1927412"/>
            <a:ext cx="813995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260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1298-552E-4E36-98B1-52CA74E3EEB6}"/>
              </a:ext>
            </a:extLst>
          </p:cNvPr>
          <p:cNvSpPr>
            <a:spLocks noGrp="1"/>
          </p:cNvSpPr>
          <p:nvPr>
            <p:ph type="title"/>
          </p:nvPr>
        </p:nvSpPr>
        <p:spPr/>
        <p:txBody>
          <a:bodyPr/>
          <a:lstStyle/>
          <a:p>
            <a:pPr algn="ctr"/>
            <a:r>
              <a:rPr lang="en-US" altLang="en-US" sz="4400" b="1" dirty="0">
                <a:solidFill>
                  <a:schemeClr val="tx1"/>
                </a:solidFill>
                <a:latin typeface="Times New Roman" panose="02020603050405020304" pitchFamily="18" charset="0"/>
                <a:cs typeface="Times New Roman" panose="02020603050405020304" pitchFamily="18" charset="0"/>
              </a:rPr>
              <a:t>Electronically Filed Returns</a:t>
            </a:r>
            <a:endParaRPr lang="en-US" dirty="0"/>
          </a:p>
        </p:txBody>
      </p:sp>
      <p:pic>
        <p:nvPicPr>
          <p:cNvPr id="4" name="Content Placeholder 4">
            <a:extLst>
              <a:ext uri="{FF2B5EF4-FFF2-40B4-BE49-F238E27FC236}">
                <a16:creationId xmlns:a16="http://schemas.microsoft.com/office/drawing/2014/main" id="{78BBE056-E36B-4E8D-89D4-8917F729AC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67748"/>
            <a:ext cx="5522976" cy="3118104"/>
          </a:xfrm>
        </p:spPr>
      </p:pic>
      <p:sp>
        <p:nvSpPr>
          <p:cNvPr id="7" name="TextBox 6">
            <a:extLst>
              <a:ext uri="{FF2B5EF4-FFF2-40B4-BE49-F238E27FC236}">
                <a16:creationId xmlns:a16="http://schemas.microsoft.com/office/drawing/2014/main" id="{D284633E-D5A0-42CB-A3BB-8A598F615C93}"/>
              </a:ext>
            </a:extLst>
          </p:cNvPr>
          <p:cNvSpPr txBox="1"/>
          <p:nvPr/>
        </p:nvSpPr>
        <p:spPr>
          <a:xfrm>
            <a:off x="6403647" y="2187389"/>
            <a:ext cx="5257801" cy="2221121"/>
          </a:xfrm>
          <a:prstGeom prst="rect">
            <a:avLst/>
          </a:prstGeom>
          <a:noFill/>
        </p:spPr>
        <p:txBody>
          <a:bodyPr wrap="square">
            <a:spAutoFit/>
          </a:bodyPr>
          <a:lstStyle/>
          <a:p>
            <a:pPr marL="0" indent="0" algn="ctr">
              <a:spcBef>
                <a:spcPts val="580"/>
              </a:spcBef>
              <a:spcAft>
                <a:spcPts val="0"/>
              </a:spcAft>
              <a:buNone/>
              <a:defRPr/>
            </a:pPr>
            <a:r>
              <a:rPr lang="en-US" sz="2400" b="1" dirty="0">
                <a:latin typeface="Times New Roman" panose="02020603050405020304" pitchFamily="18" charset="0"/>
                <a:cs typeface="Times New Roman" panose="02020603050405020304" pitchFamily="18" charset="0"/>
              </a:rPr>
              <a:t>2020 Individual Income Tax Returns:</a:t>
            </a:r>
          </a:p>
          <a:p>
            <a:pPr marL="0" indent="0" algn="ctr">
              <a:spcBef>
                <a:spcPts val="580"/>
              </a:spcBef>
              <a:spcAft>
                <a:spcPts val="0"/>
              </a:spcAft>
              <a:buNone/>
              <a:defRPr/>
            </a:pPr>
            <a:r>
              <a:rPr lang="en-US" sz="2400" b="1" dirty="0">
                <a:latin typeface="Times New Roman" panose="02020603050405020304" pitchFamily="18" charset="0"/>
                <a:cs typeface="Times New Roman" panose="02020603050405020304" pitchFamily="18" charset="0"/>
              </a:rPr>
              <a:t>As of  December 31, 2021</a:t>
            </a:r>
          </a:p>
          <a:p>
            <a:pPr marL="303213" lvl="1" indent="0">
              <a:spcBef>
                <a:spcPts val="370"/>
              </a:spcBef>
              <a:spcAft>
                <a:spcPts val="0"/>
              </a:spcAft>
              <a:buNone/>
              <a:defRPr/>
            </a:pPr>
            <a:endParaRPr lang="en-US" dirty="0">
              <a:solidFill>
                <a:srgbClr val="FF0000"/>
              </a:solidFill>
              <a:latin typeface="Times New Roman" panose="02020603050405020304" pitchFamily="18" charset="0"/>
              <a:cs typeface="Times New Roman" panose="02020603050405020304" pitchFamily="18" charset="0"/>
            </a:endParaRPr>
          </a:p>
          <a:p>
            <a:pPr marL="646113" lvl="1" indent="-342900">
              <a:spcBef>
                <a:spcPts val="370"/>
              </a:spcBef>
              <a:spcAft>
                <a:spcPts val="0"/>
              </a:spcAft>
              <a:buFont typeface="Wingdings" panose="05000000000000000000" pitchFamily="2" charset="2"/>
              <a:buChar char="Ø"/>
              <a:defRPr/>
            </a:pPr>
            <a:r>
              <a:rPr lang="en-US" dirty="0">
                <a:solidFill>
                  <a:schemeClr val="tx1"/>
                </a:solidFill>
                <a:latin typeface="Times New Roman" panose="02020603050405020304" pitchFamily="18" charset="0"/>
                <a:cs typeface="Times New Roman" panose="02020603050405020304" pitchFamily="18" charset="0"/>
              </a:rPr>
              <a:t>1,971,530 returns have been filed electronically</a:t>
            </a:r>
          </a:p>
          <a:p>
            <a:pPr marL="303213" lvl="1" indent="0">
              <a:spcBef>
                <a:spcPts val="370"/>
              </a:spcBef>
              <a:spcAft>
                <a:spcPts val="0"/>
              </a:spcAft>
              <a:buNone/>
              <a:defRPr/>
            </a:pPr>
            <a:endParaRPr lang="en-US" dirty="0">
              <a:solidFill>
                <a:schemeClr val="tx1"/>
              </a:solidFill>
              <a:latin typeface="Times New Roman" panose="02020603050405020304" pitchFamily="18" charset="0"/>
              <a:cs typeface="Times New Roman" panose="02020603050405020304" pitchFamily="18" charset="0"/>
            </a:endParaRPr>
          </a:p>
          <a:p>
            <a:pPr marL="605790" lvl="1" indent="-342900">
              <a:spcBef>
                <a:spcPts val="370"/>
              </a:spcBef>
              <a:spcAft>
                <a:spcPts val="0"/>
              </a:spcAft>
              <a:buFont typeface="Wingdings" panose="05000000000000000000" pitchFamily="2" charset="2"/>
              <a:buChar char="Ø"/>
              <a:defRPr/>
            </a:pPr>
            <a:r>
              <a:rPr lang="en-US" dirty="0">
                <a:latin typeface="Times New Roman" panose="02020603050405020304" pitchFamily="18" charset="0"/>
                <a:cs typeface="Times New Roman" panose="02020603050405020304" pitchFamily="18" charset="0"/>
              </a:rPr>
              <a:t>72</a:t>
            </a:r>
            <a:r>
              <a:rPr lang="en-US" dirty="0">
                <a:solidFill>
                  <a:schemeClr val="tx1"/>
                </a:solidFill>
                <a:latin typeface="Times New Roman" panose="02020603050405020304" pitchFamily="18" charset="0"/>
                <a:cs typeface="Times New Roman" panose="02020603050405020304" pitchFamily="18" charset="0"/>
              </a:rPr>
              <a:t>% of returns filed have been refund returns</a:t>
            </a:r>
          </a:p>
        </p:txBody>
      </p:sp>
    </p:spTree>
    <p:extLst>
      <p:ext uri="{BB962C8B-B14F-4D97-AF65-F5344CB8AC3E}">
        <p14:creationId xmlns:p14="http://schemas.microsoft.com/office/powerpoint/2010/main" val="680157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B5F65DA-3406-4854-8CDF-0ED4E7BA45C0}"/>
              </a:ext>
            </a:extLst>
          </p:cNvPr>
          <p:cNvGraphicFramePr>
            <a:graphicFrameLocks noGrp="1"/>
          </p:cNvGraphicFramePr>
          <p:nvPr>
            <p:extLst>
              <p:ext uri="{D42A27DB-BD31-4B8C-83A1-F6EECF244321}">
                <p14:modId xmlns:p14="http://schemas.microsoft.com/office/powerpoint/2010/main" val="2856171267"/>
              </p:ext>
            </p:extLst>
          </p:nvPr>
        </p:nvGraphicFramePr>
        <p:xfrm>
          <a:off x="1132514" y="1825625"/>
          <a:ext cx="10303053" cy="4953326"/>
        </p:xfrm>
        <a:graphic>
          <a:graphicData uri="http://schemas.openxmlformats.org/drawingml/2006/table">
            <a:tbl>
              <a:tblPr firstRow="1" bandRow="1">
                <a:tableStyleId>{5C22544A-7EE6-4342-B048-85BDC9FD1C3A}</a:tableStyleId>
              </a:tblPr>
              <a:tblGrid>
                <a:gridCol w="3020856">
                  <a:extLst>
                    <a:ext uri="{9D8B030D-6E8A-4147-A177-3AD203B41FA5}">
                      <a16:colId xmlns:a16="http://schemas.microsoft.com/office/drawing/2014/main" val="452453172"/>
                    </a:ext>
                  </a:extLst>
                </a:gridCol>
                <a:gridCol w="2677736">
                  <a:extLst>
                    <a:ext uri="{9D8B030D-6E8A-4147-A177-3AD203B41FA5}">
                      <a16:colId xmlns:a16="http://schemas.microsoft.com/office/drawing/2014/main" val="1688654100"/>
                    </a:ext>
                  </a:extLst>
                </a:gridCol>
                <a:gridCol w="4604461">
                  <a:extLst>
                    <a:ext uri="{9D8B030D-6E8A-4147-A177-3AD203B41FA5}">
                      <a16:colId xmlns:a16="http://schemas.microsoft.com/office/drawing/2014/main" val="3985398724"/>
                    </a:ext>
                  </a:extLst>
                </a:gridCol>
              </a:tblGrid>
              <a:tr h="395620">
                <a:tc>
                  <a:txBody>
                    <a:bodyPr/>
                    <a:lstStyle/>
                    <a:p>
                      <a:r>
                        <a:rPr lang="en-US" dirty="0">
                          <a:latin typeface="Times New Roman" panose="02020603050405020304" pitchFamily="18" charset="0"/>
                          <a:cs typeface="Times New Roman" panose="02020603050405020304" pitchFamily="18" charset="0"/>
                        </a:rPr>
                        <a:t>Form Type</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Total Received</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 e-filed</a:t>
                      </a:r>
                    </a:p>
                  </a:txBody>
                  <a:tcPr marL="163039" marR="163039">
                    <a:solidFill>
                      <a:srgbClr val="FFC000"/>
                    </a:solidFill>
                  </a:tcPr>
                </a:tc>
                <a:extLst>
                  <a:ext uri="{0D108BD9-81ED-4DB2-BD59-A6C34878D82A}">
                    <a16:rowId xmlns:a16="http://schemas.microsoft.com/office/drawing/2014/main" val="2374792573"/>
                  </a:ext>
                </a:extLst>
              </a:tr>
              <a:tr h="395620">
                <a:tc>
                  <a:txBody>
                    <a:bodyPr/>
                    <a:lstStyle/>
                    <a:p>
                      <a:r>
                        <a:rPr lang="en-US" sz="1800" dirty="0">
                          <a:latin typeface="Times New Roman" panose="02020603050405020304" pitchFamily="18" charset="0"/>
                          <a:cs typeface="Times New Roman" panose="02020603050405020304" pitchFamily="18" charset="0"/>
                        </a:rPr>
                        <a:t>20C-Corporate</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31,776</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95%</a:t>
                      </a:r>
                    </a:p>
                  </a:txBody>
                  <a:tcPr marL="163039" marR="163039">
                    <a:solidFill>
                      <a:srgbClr val="FFC000"/>
                    </a:solidFill>
                  </a:tcPr>
                </a:tc>
                <a:extLst>
                  <a:ext uri="{0D108BD9-81ED-4DB2-BD59-A6C34878D82A}">
                    <a16:rowId xmlns:a16="http://schemas.microsoft.com/office/drawing/2014/main" val="2515827873"/>
                  </a:ext>
                </a:extLst>
              </a:tr>
              <a:tr h="619428">
                <a:tc>
                  <a:txBody>
                    <a:bodyPr/>
                    <a:lstStyle/>
                    <a:p>
                      <a:r>
                        <a:rPr lang="en-US" sz="1800" dirty="0">
                          <a:latin typeface="Times New Roman" panose="02020603050405020304" pitchFamily="18" charset="0"/>
                          <a:cs typeface="Times New Roman" panose="02020603050405020304" pitchFamily="18" charset="0"/>
                        </a:rPr>
                        <a:t>20CC-Consolidated Corporate</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190</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54%</a:t>
                      </a:r>
                    </a:p>
                  </a:txBody>
                  <a:tcPr marL="163039" marR="163039">
                    <a:solidFill>
                      <a:srgbClr val="FFC000"/>
                    </a:solidFill>
                  </a:tcPr>
                </a:tc>
                <a:extLst>
                  <a:ext uri="{0D108BD9-81ED-4DB2-BD59-A6C34878D82A}">
                    <a16:rowId xmlns:a16="http://schemas.microsoft.com/office/drawing/2014/main" val="1541990189"/>
                  </a:ext>
                </a:extLst>
              </a:tr>
              <a:tr h="395620">
                <a:tc>
                  <a:txBody>
                    <a:bodyPr/>
                    <a:lstStyle/>
                    <a:p>
                      <a:r>
                        <a:rPr lang="en-US" sz="1800" dirty="0">
                          <a:latin typeface="Times New Roman" panose="02020603050405020304" pitchFamily="18" charset="0"/>
                          <a:cs typeface="Times New Roman" panose="02020603050405020304" pitchFamily="18" charset="0"/>
                        </a:rPr>
                        <a:t>CPT-Corporate Privilege Tax</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23,737</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96%</a:t>
                      </a:r>
                    </a:p>
                  </a:txBody>
                  <a:tcPr marL="163039" marR="163039">
                    <a:solidFill>
                      <a:srgbClr val="FFC000"/>
                    </a:solidFill>
                  </a:tcPr>
                </a:tc>
                <a:extLst>
                  <a:ext uri="{0D108BD9-81ED-4DB2-BD59-A6C34878D82A}">
                    <a16:rowId xmlns:a16="http://schemas.microsoft.com/office/drawing/2014/main" val="2905514918"/>
                  </a:ext>
                </a:extLst>
              </a:tr>
              <a:tr h="619428">
                <a:tc>
                  <a:txBody>
                    <a:bodyPr/>
                    <a:lstStyle/>
                    <a:p>
                      <a:r>
                        <a:rPr lang="en-US" sz="1800" dirty="0">
                          <a:latin typeface="Times New Roman" panose="02020603050405020304" pitchFamily="18" charset="0"/>
                          <a:cs typeface="Times New Roman" panose="02020603050405020304" pitchFamily="18" charset="0"/>
                        </a:rPr>
                        <a:t>PPT-Pass-Through Privilege Tax</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124,323</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95%</a:t>
                      </a:r>
                    </a:p>
                  </a:txBody>
                  <a:tcPr marL="163039" marR="163039">
                    <a:solidFill>
                      <a:srgbClr val="FFC000"/>
                    </a:solidFill>
                  </a:tcPr>
                </a:tc>
                <a:extLst>
                  <a:ext uri="{0D108BD9-81ED-4DB2-BD59-A6C34878D82A}">
                    <a16:rowId xmlns:a16="http://schemas.microsoft.com/office/drawing/2014/main" val="2327536653"/>
                  </a:ext>
                </a:extLst>
              </a:tr>
              <a:tr h="395620">
                <a:tc>
                  <a:txBody>
                    <a:bodyPr/>
                    <a:lstStyle/>
                    <a:p>
                      <a:r>
                        <a:rPr lang="en-US" sz="1800" dirty="0">
                          <a:latin typeface="Times New Roman" panose="02020603050405020304" pitchFamily="18" charset="0"/>
                          <a:cs typeface="Times New Roman" panose="02020603050405020304" pitchFamily="18" charset="0"/>
                        </a:rPr>
                        <a:t>BPT-Business Privilege Tax</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141,438</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52%</a:t>
                      </a:r>
                    </a:p>
                  </a:txBody>
                  <a:tcPr marL="163039" marR="163039">
                    <a:solidFill>
                      <a:srgbClr val="FFC000"/>
                    </a:solidFill>
                  </a:tcPr>
                </a:tc>
                <a:extLst>
                  <a:ext uri="{0D108BD9-81ED-4DB2-BD59-A6C34878D82A}">
                    <a16:rowId xmlns:a16="http://schemas.microsoft.com/office/drawing/2014/main" val="2433782678"/>
                  </a:ext>
                </a:extLst>
              </a:tr>
              <a:tr h="619428">
                <a:tc>
                  <a:txBody>
                    <a:bodyPr/>
                    <a:lstStyle/>
                    <a:p>
                      <a:r>
                        <a:rPr lang="en-US" sz="1800" dirty="0">
                          <a:latin typeface="Times New Roman" panose="02020603050405020304" pitchFamily="18" charset="0"/>
                          <a:cs typeface="Times New Roman" panose="02020603050405020304" pitchFamily="18" charset="0"/>
                        </a:rPr>
                        <a:t>20S-Sub Chapter S Corporation</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64,746</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98%</a:t>
                      </a:r>
                    </a:p>
                  </a:txBody>
                  <a:tcPr marL="163039" marR="163039">
                    <a:solidFill>
                      <a:srgbClr val="FFC000"/>
                    </a:solidFill>
                  </a:tcPr>
                </a:tc>
                <a:extLst>
                  <a:ext uri="{0D108BD9-81ED-4DB2-BD59-A6C34878D82A}">
                    <a16:rowId xmlns:a16="http://schemas.microsoft.com/office/drawing/2014/main" val="1614035674"/>
                  </a:ext>
                </a:extLst>
              </a:tr>
              <a:tr h="395620">
                <a:tc>
                  <a:txBody>
                    <a:bodyPr/>
                    <a:lstStyle/>
                    <a:p>
                      <a:r>
                        <a:rPr lang="en-US" sz="1800" dirty="0">
                          <a:latin typeface="Times New Roman" panose="02020603050405020304" pitchFamily="18" charset="0"/>
                          <a:cs typeface="Times New Roman" panose="02020603050405020304" pitchFamily="18" charset="0"/>
                        </a:rPr>
                        <a:t>65-Partnership</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61,149</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97%</a:t>
                      </a:r>
                    </a:p>
                  </a:txBody>
                  <a:tcPr marL="163039" marR="163039">
                    <a:solidFill>
                      <a:srgbClr val="FFC000"/>
                    </a:solidFill>
                  </a:tcPr>
                </a:tc>
                <a:extLst>
                  <a:ext uri="{0D108BD9-81ED-4DB2-BD59-A6C34878D82A}">
                    <a16:rowId xmlns:a16="http://schemas.microsoft.com/office/drawing/2014/main" val="2410444692"/>
                  </a:ext>
                </a:extLst>
              </a:tr>
              <a:tr h="659366">
                <a:tc>
                  <a:txBody>
                    <a:bodyPr/>
                    <a:lstStyle/>
                    <a:p>
                      <a:r>
                        <a:rPr lang="en-US" sz="1800" dirty="0">
                          <a:latin typeface="Times New Roman" panose="02020603050405020304" pitchFamily="18" charset="0"/>
                          <a:cs typeface="Times New Roman" panose="02020603050405020304" pitchFamily="18" charset="0"/>
                        </a:rPr>
                        <a:t>PTEC-Pass Through Entity Composite</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18,568</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95%</a:t>
                      </a:r>
                    </a:p>
                  </a:txBody>
                  <a:tcPr marL="163039" marR="163039">
                    <a:solidFill>
                      <a:srgbClr val="FFC000"/>
                    </a:solidFill>
                  </a:tcPr>
                </a:tc>
                <a:extLst>
                  <a:ext uri="{0D108BD9-81ED-4DB2-BD59-A6C34878D82A}">
                    <a16:rowId xmlns:a16="http://schemas.microsoft.com/office/drawing/2014/main" val="2171709114"/>
                  </a:ext>
                </a:extLst>
              </a:tr>
              <a:tr h="395620">
                <a:tc>
                  <a:txBody>
                    <a:bodyPr/>
                    <a:lstStyle/>
                    <a:p>
                      <a:r>
                        <a:rPr lang="en-US" sz="1800" dirty="0">
                          <a:latin typeface="Times New Roman" panose="02020603050405020304" pitchFamily="18" charset="0"/>
                          <a:cs typeface="Times New Roman" panose="02020603050405020304" pitchFamily="18" charset="0"/>
                        </a:rPr>
                        <a:t>41-Estates and Trust</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24,272</a:t>
                      </a:r>
                    </a:p>
                  </a:txBody>
                  <a:tcPr marL="163039" marR="163039">
                    <a:solidFill>
                      <a:srgbClr val="FFC000"/>
                    </a:solidFill>
                  </a:tcPr>
                </a:tc>
                <a:tc>
                  <a:txBody>
                    <a:bodyPr/>
                    <a:lstStyle/>
                    <a:p>
                      <a:r>
                        <a:rPr lang="en-US" dirty="0">
                          <a:latin typeface="Times New Roman" panose="02020603050405020304" pitchFamily="18" charset="0"/>
                          <a:cs typeface="Times New Roman" panose="02020603050405020304" pitchFamily="18" charset="0"/>
                        </a:rPr>
                        <a:t>96%</a:t>
                      </a:r>
                    </a:p>
                  </a:txBody>
                  <a:tcPr marL="163039" marR="163039">
                    <a:solidFill>
                      <a:srgbClr val="FFC000"/>
                    </a:solidFill>
                  </a:tcPr>
                </a:tc>
                <a:extLst>
                  <a:ext uri="{0D108BD9-81ED-4DB2-BD59-A6C34878D82A}">
                    <a16:rowId xmlns:a16="http://schemas.microsoft.com/office/drawing/2014/main" val="25102224"/>
                  </a:ext>
                </a:extLst>
              </a:tr>
            </a:tbl>
          </a:graphicData>
        </a:graphic>
      </p:graphicFrame>
      <p:pic>
        <p:nvPicPr>
          <p:cNvPr id="13" name="Picture 12">
            <a:extLst>
              <a:ext uri="{FF2B5EF4-FFF2-40B4-BE49-F238E27FC236}">
                <a16:creationId xmlns:a16="http://schemas.microsoft.com/office/drawing/2014/main" id="{0E08B05E-616E-47E8-AE77-3D56254B775B}"/>
              </a:ext>
            </a:extLst>
          </p:cNvPr>
          <p:cNvPicPr>
            <a:picLocks noChangeAspect="1"/>
          </p:cNvPicPr>
          <p:nvPr/>
        </p:nvPicPr>
        <p:blipFill>
          <a:blip r:embed="rId2"/>
          <a:stretch>
            <a:fillRect/>
          </a:stretch>
        </p:blipFill>
        <p:spPr>
          <a:xfrm>
            <a:off x="2157642" y="-62753"/>
            <a:ext cx="7876715" cy="1147482"/>
          </a:xfrm>
          <a:prstGeom prst="rect">
            <a:avLst/>
          </a:prstGeom>
        </p:spPr>
      </p:pic>
      <p:sp>
        <p:nvSpPr>
          <p:cNvPr id="15" name="TextBox 14">
            <a:extLst>
              <a:ext uri="{FF2B5EF4-FFF2-40B4-BE49-F238E27FC236}">
                <a16:creationId xmlns:a16="http://schemas.microsoft.com/office/drawing/2014/main" id="{B956BC2A-570B-43B0-9EE2-5E670027EACC}"/>
              </a:ext>
            </a:extLst>
          </p:cNvPr>
          <p:cNvSpPr txBox="1"/>
          <p:nvPr/>
        </p:nvSpPr>
        <p:spPr>
          <a:xfrm>
            <a:off x="2008093" y="905435"/>
            <a:ext cx="8026263" cy="461665"/>
          </a:xfrm>
          <a:prstGeom prst="rect">
            <a:avLst/>
          </a:prstGeom>
          <a:noFill/>
        </p:spPr>
        <p:txBody>
          <a:bodyPr wrap="square">
            <a:spAutoFit/>
          </a:bodyPr>
          <a:lstStyle/>
          <a:p>
            <a:pPr algn="ctr"/>
            <a:r>
              <a:rPr lang="en-US" altLang="en-US" sz="2400" b="1" dirty="0">
                <a:latin typeface="Times New Roman" panose="02020603050405020304" pitchFamily="18" charset="0"/>
                <a:cs typeface="Times New Roman" panose="02020603050405020304" pitchFamily="18" charset="0"/>
              </a:rPr>
              <a:t>Information from January 1, 2021 – December 31, 2021 </a:t>
            </a:r>
            <a:endParaRPr lang="en-US" sz="2400" dirty="0"/>
          </a:p>
        </p:txBody>
      </p:sp>
    </p:spTree>
    <p:extLst>
      <p:ext uri="{BB962C8B-B14F-4D97-AF65-F5344CB8AC3E}">
        <p14:creationId xmlns:p14="http://schemas.microsoft.com/office/powerpoint/2010/main" val="858937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4801-FFC1-4E24-AE23-CBACB0E4EC9F}"/>
              </a:ext>
            </a:extLst>
          </p:cNvPr>
          <p:cNvSpPr>
            <a:spLocks noGrp="1"/>
          </p:cNvSpPr>
          <p:nvPr>
            <p:ph type="title"/>
          </p:nvPr>
        </p:nvSpPr>
        <p:spPr/>
        <p:txBody>
          <a:bodyPr/>
          <a:lstStyle/>
          <a:p>
            <a:pPr algn="ctr"/>
            <a:r>
              <a:rPr lang="en-US" altLang="en-US" sz="4400" b="1" dirty="0">
                <a:solidFill>
                  <a:schemeClr val="tx1"/>
                </a:solidFill>
                <a:latin typeface="Times New Roman" panose="02020603050405020304" pitchFamily="18" charset="0"/>
                <a:cs typeface="Times New Roman" panose="02020603050405020304" pitchFamily="18" charset="0"/>
              </a:rPr>
              <a:t>Modernized Electronic Filing (MeF) Contacts</a:t>
            </a:r>
            <a:endParaRPr lang="en-US" dirty="0"/>
          </a:p>
        </p:txBody>
      </p:sp>
      <p:sp>
        <p:nvSpPr>
          <p:cNvPr id="3" name="Content Placeholder 2">
            <a:extLst>
              <a:ext uri="{FF2B5EF4-FFF2-40B4-BE49-F238E27FC236}">
                <a16:creationId xmlns:a16="http://schemas.microsoft.com/office/drawing/2014/main" id="{C42213C6-C9F0-477E-903A-43CCA7CE690E}"/>
              </a:ext>
            </a:extLst>
          </p:cNvPr>
          <p:cNvSpPr>
            <a:spLocks noGrp="1"/>
          </p:cNvSpPr>
          <p:nvPr>
            <p:ph idx="1"/>
          </p:nvPr>
        </p:nvSpPr>
        <p:spPr>
          <a:xfrm>
            <a:off x="914400" y="2026023"/>
            <a:ext cx="10439400" cy="4183623"/>
          </a:xfrm>
        </p:spPr>
        <p:txBody>
          <a:bodyPr>
            <a:normAutofit fontScale="55000" lnSpcReduction="20000"/>
          </a:bodyPr>
          <a:lstStyle/>
          <a:p>
            <a:pPr marL="0" indent="0" algn="ctr">
              <a:buNone/>
            </a:pPr>
            <a:r>
              <a:rPr lang="en-US" altLang="en-US" sz="2900" b="1" dirty="0">
                <a:latin typeface="Times New Roman" panose="02020603050405020304" pitchFamily="18" charset="0"/>
                <a:cs typeface="Times New Roman" panose="02020603050405020304" pitchFamily="18" charset="0"/>
              </a:rPr>
              <a:t>Tavares Mathews – Individual MeF  (40 and 40NR)</a:t>
            </a:r>
            <a:br>
              <a:rPr lang="en-US" altLang="en-US" sz="2900" b="1" dirty="0">
                <a:latin typeface="Times New Roman" panose="02020603050405020304" pitchFamily="18" charset="0"/>
                <a:cs typeface="Times New Roman" panose="02020603050405020304" pitchFamily="18" charset="0"/>
              </a:rPr>
            </a:br>
            <a:r>
              <a:rPr lang="en-US" altLang="en-US" sz="2900" b="1" dirty="0">
                <a:latin typeface="Times New Roman" panose="02020603050405020304" pitchFamily="18" charset="0"/>
                <a:cs typeface="Times New Roman" panose="02020603050405020304" pitchFamily="18" charset="0"/>
                <a:hlinkClick r:id="rId2"/>
              </a:rPr>
              <a:t>tavares.mathews@revenue.alabama.go</a:t>
            </a:r>
            <a:endParaRPr lang="en-US" altLang="en-US" sz="2900" b="1" dirty="0">
              <a:latin typeface="Times New Roman" panose="02020603050405020304" pitchFamily="18" charset="0"/>
              <a:cs typeface="Times New Roman" panose="02020603050405020304" pitchFamily="18" charset="0"/>
            </a:endParaRPr>
          </a:p>
          <a:p>
            <a:pPr marL="0" indent="0" algn="ctr">
              <a:buNone/>
            </a:pPr>
            <a:r>
              <a:rPr lang="en-US" altLang="en-US" sz="2900" b="1" dirty="0">
                <a:latin typeface="Times New Roman" panose="02020603050405020304" pitchFamily="18" charset="0"/>
                <a:cs typeface="Times New Roman" panose="02020603050405020304" pitchFamily="18" charset="0"/>
              </a:rPr>
              <a:t>334-353-9497</a:t>
            </a:r>
          </a:p>
          <a:p>
            <a:pPr marL="0" indent="0" algn="ctr">
              <a:buNone/>
            </a:pPr>
            <a:br>
              <a:rPr lang="en-US" altLang="en-US" sz="2900" b="1" dirty="0">
                <a:latin typeface="Times New Roman" panose="02020603050405020304" pitchFamily="18" charset="0"/>
                <a:cs typeface="Times New Roman" panose="02020603050405020304" pitchFamily="18" charset="0"/>
              </a:rPr>
            </a:br>
            <a:r>
              <a:rPr lang="en-US" altLang="en-US" sz="2900" b="1" dirty="0">
                <a:solidFill>
                  <a:schemeClr val="tx1"/>
                </a:solidFill>
                <a:latin typeface="Times New Roman" panose="02020603050405020304" pitchFamily="18" charset="0"/>
                <a:cs typeface="Times New Roman" panose="02020603050405020304" pitchFamily="18" charset="0"/>
              </a:rPr>
              <a:t>Demetria</a:t>
            </a:r>
            <a:r>
              <a:rPr lang="en-US" altLang="en-US" sz="2900" b="1" dirty="0">
                <a:latin typeface="Times New Roman" panose="02020603050405020304" pitchFamily="18" charset="0"/>
                <a:cs typeface="Times New Roman" panose="02020603050405020304" pitchFamily="18" charset="0"/>
              </a:rPr>
              <a:t> Gordon – Business MeF  (20C, 20CC , CPT and PPT)</a:t>
            </a:r>
            <a:br>
              <a:rPr lang="en-US" altLang="en-US" sz="2900" b="1" dirty="0">
                <a:latin typeface="Times New Roman" panose="02020603050405020304" pitchFamily="18" charset="0"/>
                <a:cs typeface="Times New Roman" panose="02020603050405020304" pitchFamily="18" charset="0"/>
              </a:rPr>
            </a:br>
            <a:r>
              <a:rPr lang="en-US" altLang="en-US" sz="2900" b="1" u="sng" dirty="0">
                <a:solidFill>
                  <a:schemeClr val="accent1"/>
                </a:solidFill>
                <a:latin typeface="Times New Roman" panose="02020603050405020304" pitchFamily="18" charset="0"/>
                <a:cs typeface="Times New Roman" panose="02020603050405020304" pitchFamily="18" charset="0"/>
              </a:rPr>
              <a:t>de</a:t>
            </a:r>
            <a:r>
              <a:rPr lang="en-US" altLang="en-US" sz="2900" b="1" dirty="0">
                <a:solidFill>
                  <a:schemeClr val="accent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metria.gordon@revenue.alabama.gov</a:t>
            </a:r>
            <a:endParaRPr lang="en-US" altLang="en-US" sz="2900" b="1" dirty="0">
              <a:solidFill>
                <a:schemeClr val="accent1"/>
              </a:solidFill>
              <a:latin typeface="Times New Roman" panose="02020603050405020304" pitchFamily="18" charset="0"/>
              <a:cs typeface="Times New Roman" panose="02020603050405020304" pitchFamily="18" charset="0"/>
            </a:endParaRPr>
          </a:p>
          <a:p>
            <a:pPr marL="0" indent="0" algn="ctr">
              <a:buNone/>
            </a:pPr>
            <a:r>
              <a:rPr lang="en-US" altLang="en-US" sz="2900" b="1" dirty="0">
                <a:latin typeface="Times New Roman" panose="02020603050405020304" pitchFamily="18" charset="0"/>
                <a:cs typeface="Times New Roman" panose="02020603050405020304" pitchFamily="18" charset="0"/>
              </a:rPr>
              <a:t>334-353-9129</a:t>
            </a:r>
          </a:p>
          <a:p>
            <a:pPr marL="0" indent="0" algn="ctr">
              <a:buNone/>
            </a:pPr>
            <a:r>
              <a:rPr lang="en-US" altLang="en-US" sz="2900" b="1" dirty="0">
                <a:solidFill>
                  <a:schemeClr val="tx1"/>
                </a:solidFill>
                <a:latin typeface="Times New Roman" panose="02020603050405020304" pitchFamily="18" charset="0"/>
                <a:cs typeface="Times New Roman" panose="02020603050405020304" pitchFamily="18" charset="0"/>
              </a:rPr>
              <a:t>Lanette Spence</a:t>
            </a:r>
            <a:r>
              <a:rPr lang="en-US" altLang="en-US" sz="2900" b="1" dirty="0">
                <a:latin typeface="Times New Roman" panose="02020603050405020304" pitchFamily="18" charset="0"/>
                <a:cs typeface="Times New Roman" panose="02020603050405020304" pitchFamily="18" charset="0"/>
              </a:rPr>
              <a:t> – Business MeF  (BPT</a:t>
            </a:r>
            <a:r>
              <a:rPr lang="en-US" altLang="en-US" sz="2900" dirty="0">
                <a:latin typeface="Times New Roman" panose="02020603050405020304" pitchFamily="18" charset="0"/>
                <a:cs typeface="Times New Roman" panose="02020603050405020304" pitchFamily="18" charset="0"/>
              </a:rPr>
              <a:t>)</a:t>
            </a:r>
            <a:br>
              <a:rPr lang="en-US" altLang="en-US" sz="2900" dirty="0">
                <a:latin typeface="Times New Roman" panose="02020603050405020304" pitchFamily="18" charset="0"/>
                <a:cs typeface="Times New Roman" panose="02020603050405020304" pitchFamily="18" charset="0"/>
              </a:rPr>
            </a:br>
            <a:r>
              <a:rPr lang="en-US" altLang="en-US" sz="2900" b="1" u="sng" dirty="0">
                <a:solidFill>
                  <a:schemeClr val="accent1"/>
                </a:solidFill>
                <a:latin typeface="Times New Roman" panose="02020603050405020304" pitchFamily="18" charset="0"/>
                <a:cs typeface="Times New Roman" panose="02020603050405020304" pitchFamily="18" charset="0"/>
              </a:rPr>
              <a:t>lanette.spence</a:t>
            </a:r>
            <a:r>
              <a:rPr lang="en-US" altLang="en-US" sz="2900" b="1" dirty="0">
                <a:solidFill>
                  <a:schemeClr val="accent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@revenue.alabama.gov</a:t>
            </a:r>
            <a:endParaRPr lang="en-US" altLang="en-US" sz="2900" b="1" dirty="0">
              <a:solidFill>
                <a:schemeClr val="accent1"/>
              </a:solidFill>
              <a:latin typeface="Times New Roman" panose="02020603050405020304" pitchFamily="18" charset="0"/>
              <a:cs typeface="Times New Roman" panose="02020603050405020304" pitchFamily="18" charset="0"/>
            </a:endParaRPr>
          </a:p>
          <a:p>
            <a:pPr marL="0" indent="0" algn="ctr">
              <a:buNone/>
            </a:pPr>
            <a:r>
              <a:rPr lang="en-US" altLang="en-US" sz="2900" b="1" dirty="0">
                <a:latin typeface="Times New Roman" panose="02020603050405020304" pitchFamily="18" charset="0"/>
                <a:cs typeface="Times New Roman" panose="02020603050405020304" pitchFamily="18" charset="0"/>
              </a:rPr>
              <a:t>334-353-2569</a:t>
            </a:r>
          </a:p>
          <a:p>
            <a:pPr marL="0" indent="0" algn="ctr">
              <a:buNone/>
            </a:pPr>
            <a:r>
              <a:rPr lang="en-US" altLang="en-US" sz="2900" b="1" dirty="0">
                <a:latin typeface="Times New Roman" panose="02020603050405020304" pitchFamily="18" charset="0"/>
                <a:cs typeface="Times New Roman" panose="02020603050405020304" pitchFamily="18" charset="0"/>
              </a:rPr>
              <a:t>Tymecca Pearson– Business MeF  (20S, 65, PTEC and 41 )</a:t>
            </a:r>
            <a:br>
              <a:rPr lang="en-US" altLang="en-US" sz="2900" b="1" dirty="0">
                <a:highlight>
                  <a:srgbClr val="FFFF00"/>
                </a:highlight>
                <a:latin typeface="Times New Roman" panose="02020603050405020304" pitchFamily="18" charset="0"/>
                <a:cs typeface="Times New Roman" panose="02020603050405020304" pitchFamily="18" charset="0"/>
              </a:rPr>
            </a:br>
            <a:r>
              <a:rPr lang="en-US" altLang="en-US" sz="2900" b="1" dirty="0">
                <a:latin typeface="Times New Roman" panose="02020603050405020304" pitchFamily="18" charset="0"/>
                <a:cs typeface="Times New Roman" panose="02020603050405020304" pitchFamily="18" charset="0"/>
                <a:hlinkClick r:id="rId4"/>
              </a:rPr>
              <a:t>tymecca.pearson@revenue.alabama.gov</a:t>
            </a:r>
            <a:endParaRPr lang="en-US" altLang="en-US" sz="2900" b="1" dirty="0">
              <a:latin typeface="Times New Roman" panose="02020603050405020304" pitchFamily="18" charset="0"/>
              <a:cs typeface="Times New Roman" panose="02020603050405020304" pitchFamily="18" charset="0"/>
            </a:endParaRPr>
          </a:p>
          <a:p>
            <a:pPr marL="0" indent="0" algn="ctr">
              <a:buNone/>
            </a:pPr>
            <a:r>
              <a:rPr lang="en-US" altLang="en-US" sz="2900" b="1" dirty="0">
                <a:latin typeface="Times New Roman" panose="02020603050405020304" pitchFamily="18" charset="0"/>
                <a:cs typeface="Times New Roman" panose="02020603050405020304" pitchFamily="18" charset="0"/>
              </a:rPr>
              <a:t>334-353-0685</a:t>
            </a:r>
            <a:br>
              <a:rPr lang="en-US" altLang="en-US" sz="2900" b="1" dirty="0">
                <a:latin typeface="Times New Roman" panose="02020603050405020304" pitchFamily="18" charset="0"/>
                <a:cs typeface="Times New Roman" panose="02020603050405020304" pitchFamily="18" charset="0"/>
              </a:rPr>
            </a:br>
            <a:br>
              <a:rPr lang="en-US" altLang="en-US" sz="2900" b="1" dirty="0">
                <a:latin typeface="Times New Roman" panose="02020603050405020304" pitchFamily="18" charset="0"/>
                <a:cs typeface="Times New Roman" panose="02020603050405020304" pitchFamily="18" charset="0"/>
              </a:rPr>
            </a:br>
            <a:r>
              <a:rPr lang="en-US" altLang="en-US" sz="2900" b="1" dirty="0">
                <a:latin typeface="Times New Roman" panose="02020603050405020304" pitchFamily="18" charset="0"/>
                <a:cs typeface="Times New Roman" panose="02020603050405020304" pitchFamily="18" charset="0"/>
              </a:rPr>
              <a:t>Veronica Jennings – Mef Development and Web Service, Manager</a:t>
            </a:r>
            <a:br>
              <a:rPr lang="en-US" altLang="en-US" sz="2900" b="1" dirty="0">
                <a:latin typeface="Times New Roman" panose="02020603050405020304" pitchFamily="18" charset="0"/>
                <a:cs typeface="Times New Roman" panose="02020603050405020304" pitchFamily="18" charset="0"/>
              </a:rPr>
            </a:br>
            <a:r>
              <a:rPr lang="en-US" altLang="en-US" sz="2900" b="1" dirty="0">
                <a:latin typeface="Times New Roman" panose="02020603050405020304" pitchFamily="18" charset="0"/>
                <a:cs typeface="Times New Roman" panose="02020603050405020304" pitchFamily="18" charset="0"/>
                <a:hlinkClick r:id="rId5"/>
              </a:rPr>
              <a:t>veronica.jennings@revenue.alabama.gov</a:t>
            </a:r>
            <a:endParaRPr lang="en-US" altLang="en-US" sz="2900" b="1" dirty="0">
              <a:latin typeface="Times New Roman" panose="02020603050405020304" pitchFamily="18" charset="0"/>
              <a:cs typeface="Times New Roman" panose="02020603050405020304" pitchFamily="18" charset="0"/>
            </a:endParaRPr>
          </a:p>
          <a:p>
            <a:pPr marL="0" indent="0" algn="ctr">
              <a:buNone/>
            </a:pPr>
            <a:r>
              <a:rPr lang="en-US" altLang="en-US" sz="2900" b="1" dirty="0">
                <a:latin typeface="Times New Roman" panose="02020603050405020304" pitchFamily="18" charset="0"/>
                <a:cs typeface="Times New Roman" panose="02020603050405020304" pitchFamily="18" charset="0"/>
              </a:rPr>
              <a:t>334-353-9440</a:t>
            </a:r>
          </a:p>
          <a:p>
            <a:endParaRPr lang="en-US" dirty="0"/>
          </a:p>
        </p:txBody>
      </p:sp>
    </p:spTree>
    <p:extLst>
      <p:ext uri="{BB962C8B-B14F-4D97-AF65-F5344CB8AC3E}">
        <p14:creationId xmlns:p14="http://schemas.microsoft.com/office/powerpoint/2010/main" val="1806961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9EC7-62C3-418F-ABD8-E00F4811AFE2}"/>
              </a:ext>
            </a:extLst>
          </p:cNvPr>
          <p:cNvSpPr>
            <a:spLocks noGrp="1"/>
          </p:cNvSpPr>
          <p:nvPr>
            <p:ph type="title"/>
          </p:nvPr>
        </p:nvSpPr>
        <p:spPr/>
        <p:txBody>
          <a:bodyPr/>
          <a:lstStyle/>
          <a:p>
            <a:pPr algn="ctr"/>
            <a:r>
              <a:rPr lang="en-US" altLang="en-US" b="1" dirty="0">
                <a:latin typeface="Times New Roman" panose="02020603050405020304" pitchFamily="18" charset="0"/>
                <a:cs typeface="Times New Roman" panose="02020603050405020304" pitchFamily="18" charset="0"/>
              </a:rPr>
              <a:t>Mailed Forms</a:t>
            </a:r>
            <a:endParaRPr lang="en-US" dirty="0"/>
          </a:p>
        </p:txBody>
      </p:sp>
      <p:sp>
        <p:nvSpPr>
          <p:cNvPr id="3" name="Content Placeholder 2">
            <a:extLst>
              <a:ext uri="{FF2B5EF4-FFF2-40B4-BE49-F238E27FC236}">
                <a16:creationId xmlns:a16="http://schemas.microsoft.com/office/drawing/2014/main" id="{0BC5409B-3988-4FEA-AB26-B6952EAB439B}"/>
              </a:ext>
            </a:extLst>
          </p:cNvPr>
          <p:cNvSpPr>
            <a:spLocks noGrp="1"/>
          </p:cNvSpPr>
          <p:nvPr>
            <p:ph idx="1"/>
          </p:nvPr>
        </p:nvSpPr>
        <p:spPr>
          <a:xfrm>
            <a:off x="403411" y="2400441"/>
            <a:ext cx="5979459" cy="4018288"/>
          </a:xfrm>
        </p:spPr>
        <p:txBody>
          <a:bodyPr>
            <a:normAutofit/>
          </a:bodyPr>
          <a:lstStyle/>
          <a:p>
            <a:pPr eaLnBrk="1" hangingPunct="1">
              <a:buFont typeface="Arial" charset="0"/>
              <a:buChar char="•"/>
              <a:defRPr/>
            </a:pPr>
            <a:r>
              <a:rPr lang="en-US" sz="2000" dirty="0">
                <a:latin typeface="Times New Roman" panose="02020603050405020304" pitchFamily="18" charset="0"/>
                <a:cs typeface="Times New Roman" panose="02020603050405020304" pitchFamily="18" charset="0"/>
              </a:rPr>
              <a:t>The Department will provide income tax booklets (40/40NR) to Libraries and TPSC’s this year.</a:t>
            </a:r>
          </a:p>
          <a:p>
            <a:pPr eaLnBrk="1" hangingPunct="1">
              <a:buFont typeface="Arial" charset="0"/>
              <a:buChar char="•"/>
              <a:defRPr/>
            </a:pPr>
            <a:r>
              <a:rPr lang="en-US" sz="2000" dirty="0">
                <a:latin typeface="Times New Roman" panose="02020603050405020304" pitchFamily="18" charset="0"/>
                <a:cs typeface="Times New Roman" panose="02020603050405020304" pitchFamily="18" charset="0"/>
              </a:rPr>
              <a:t>Taxpayers can download and print all tax forms from our website.</a:t>
            </a:r>
          </a:p>
          <a:p>
            <a:pPr eaLnBrk="1" hangingPunct="1">
              <a:buFont typeface="Arial" charset="0"/>
              <a:buChar char="•"/>
              <a:defRPr/>
            </a:pPr>
            <a:r>
              <a:rPr lang="en-US" sz="2000" dirty="0">
                <a:latin typeface="Times New Roman" panose="02020603050405020304" pitchFamily="18" charset="0"/>
                <a:cs typeface="Times New Roman" panose="02020603050405020304" pitchFamily="18" charset="0"/>
              </a:rPr>
              <a:t>Taxpayers can mail order all tax forms from our website</a:t>
            </a:r>
            <a:r>
              <a:rPr lang="en-US" sz="1800" dirty="0">
                <a:latin typeface="Times New Roman" panose="02020603050405020304" pitchFamily="18" charset="0"/>
                <a:cs typeface="Times New Roman" panose="02020603050405020304" pitchFamily="18" charset="0"/>
              </a:rPr>
              <a:t>.</a:t>
            </a:r>
          </a:p>
        </p:txBody>
      </p:sp>
      <p:pic>
        <p:nvPicPr>
          <p:cNvPr id="4" name="Content Placeholder 2">
            <a:extLst>
              <a:ext uri="{FF2B5EF4-FFF2-40B4-BE49-F238E27FC236}">
                <a16:creationId xmlns:a16="http://schemas.microsoft.com/office/drawing/2014/main" id="{C3EC8621-5313-4A0B-90FC-9406DF382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108" y="1992150"/>
            <a:ext cx="4793382" cy="4018288"/>
          </a:xfrm>
          <a:prstGeom prst="rect">
            <a:avLst/>
          </a:prstGeom>
        </p:spPr>
      </p:pic>
    </p:spTree>
    <p:extLst>
      <p:ext uri="{BB962C8B-B14F-4D97-AF65-F5344CB8AC3E}">
        <p14:creationId xmlns:p14="http://schemas.microsoft.com/office/powerpoint/2010/main" val="3893770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80E1-4C4B-464A-B494-4AD5377BA932}"/>
              </a:ext>
            </a:extLst>
          </p:cNvPr>
          <p:cNvSpPr>
            <a:spLocks noGrp="1"/>
          </p:cNvSpPr>
          <p:nvPr>
            <p:ph type="title"/>
          </p:nvPr>
        </p:nvSpPr>
        <p:spPr/>
        <p:txBody>
          <a:bodyPr/>
          <a:lstStyle/>
          <a:p>
            <a:pPr algn="ctr"/>
            <a:r>
              <a:rPr lang="en-US" sz="4400" b="1" u="sng" dirty="0">
                <a:latin typeface="Times New Roman" panose="02020603050405020304" pitchFamily="18" charset="0"/>
                <a:cs typeface="Times New Roman" panose="02020603050405020304" pitchFamily="18" charset="0"/>
              </a:rPr>
              <a:t>Refund Calls</a:t>
            </a:r>
            <a:endParaRPr lang="en-US" dirty="0"/>
          </a:p>
        </p:txBody>
      </p:sp>
      <p:sp>
        <p:nvSpPr>
          <p:cNvPr id="3" name="Content Placeholder 2">
            <a:extLst>
              <a:ext uri="{FF2B5EF4-FFF2-40B4-BE49-F238E27FC236}">
                <a16:creationId xmlns:a16="http://schemas.microsoft.com/office/drawing/2014/main" id="{FB9DB68B-C741-4B45-9F49-6E9B87E3BE03}"/>
              </a:ext>
            </a:extLst>
          </p:cNvPr>
          <p:cNvSpPr>
            <a:spLocks noGrp="1"/>
          </p:cNvSpPr>
          <p:nvPr>
            <p:ph idx="1"/>
          </p:nvPr>
        </p:nvSpPr>
        <p:spPr>
          <a:xfrm>
            <a:off x="277906" y="2268071"/>
            <a:ext cx="5647765" cy="4224804"/>
          </a:xfrm>
        </p:spPr>
        <p:txBody>
          <a:bodyPr/>
          <a:lstStyle/>
          <a:p>
            <a:pP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ADOR Website: “Where’s My Refund”</a:t>
            </a:r>
          </a:p>
          <a:p>
            <a:pP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 Phone: 1-855-894-7391  (voice/ keyed response ) </a:t>
            </a:r>
          </a:p>
          <a:p>
            <a:pP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 Call Center: (334)353-0944 or 1-800-535-9410</a:t>
            </a:r>
          </a:p>
          <a:p>
            <a:endParaRPr lang="en-US" dirty="0"/>
          </a:p>
        </p:txBody>
      </p:sp>
      <p:pic>
        <p:nvPicPr>
          <p:cNvPr id="5" name="Content Placeholder 4">
            <a:extLst>
              <a:ext uri="{FF2B5EF4-FFF2-40B4-BE49-F238E27FC236}">
                <a16:creationId xmlns:a16="http://schemas.microsoft.com/office/drawing/2014/main" id="{0369D199-C30B-47FA-9D1E-3E920D0AE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349" y="2178424"/>
            <a:ext cx="4544780" cy="4320900"/>
          </a:xfrm>
          <a:prstGeom prst="rect">
            <a:avLst/>
          </a:prstGeom>
        </p:spPr>
      </p:pic>
    </p:spTree>
    <p:extLst>
      <p:ext uri="{BB962C8B-B14F-4D97-AF65-F5344CB8AC3E}">
        <p14:creationId xmlns:p14="http://schemas.microsoft.com/office/powerpoint/2010/main" val="2190721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5D85-281C-4C05-AEF2-FB07094C2A71}"/>
              </a:ext>
            </a:extLst>
          </p:cNvPr>
          <p:cNvSpPr>
            <a:spLocks noGrp="1"/>
          </p:cNvSpPr>
          <p:nvPr>
            <p:ph type="title"/>
          </p:nvPr>
        </p:nvSpPr>
        <p:spPr/>
        <p:txBody>
          <a:bodyPr/>
          <a:lstStyle/>
          <a:p>
            <a:pPr algn="ctr"/>
            <a:r>
              <a:rPr lang="en-US" sz="4400" b="1" u="sng" dirty="0">
                <a:solidFill>
                  <a:schemeClr val="tx1"/>
                </a:solidFill>
                <a:latin typeface="Times New Roman" panose="02020603050405020304" pitchFamily="18" charset="0"/>
                <a:cs typeface="Times New Roman" panose="02020603050405020304" pitchFamily="18" charset="0"/>
              </a:rPr>
              <a:t>QUESTIONS</a:t>
            </a:r>
            <a:endParaRPr lang="en-US" dirty="0"/>
          </a:p>
        </p:txBody>
      </p:sp>
      <p:sp>
        <p:nvSpPr>
          <p:cNvPr id="3" name="Content Placeholder 2">
            <a:extLst>
              <a:ext uri="{FF2B5EF4-FFF2-40B4-BE49-F238E27FC236}">
                <a16:creationId xmlns:a16="http://schemas.microsoft.com/office/drawing/2014/main" id="{E83E3E98-E203-4A3D-8F68-2E698E0A3B72}"/>
              </a:ext>
            </a:extLst>
          </p:cNvPr>
          <p:cNvSpPr>
            <a:spLocks noGrp="1"/>
          </p:cNvSpPr>
          <p:nvPr>
            <p:ph idx="1"/>
          </p:nvPr>
        </p:nvSpPr>
        <p:spPr/>
        <p:txBody>
          <a:bodyPr>
            <a:normAutofit/>
          </a:bodyPr>
          <a:lstStyle/>
          <a:p>
            <a:pPr eaLnBrk="1" hangingPunct="1">
              <a:defRPr/>
            </a:pPr>
            <a:r>
              <a:rPr lang="en-US" sz="1800" b="1" dirty="0">
                <a:solidFill>
                  <a:schemeClr val="tx1"/>
                </a:solidFill>
                <a:latin typeface="Times New Roman" panose="02020603050405020304" pitchFamily="18" charset="0"/>
                <a:cs typeface="Times New Roman" panose="02020603050405020304" pitchFamily="18" charset="0"/>
              </a:rPr>
              <a:t>Business Privilege Tax 334-353-7923</a:t>
            </a:r>
          </a:p>
          <a:p>
            <a:pPr eaLnBrk="1" hangingPunct="1">
              <a:defRPr/>
            </a:pPr>
            <a:r>
              <a:rPr lang="en-US" sz="1800" b="1" dirty="0">
                <a:solidFill>
                  <a:schemeClr val="tx1"/>
                </a:solidFill>
                <a:latin typeface="Times New Roman" panose="02020603050405020304" pitchFamily="18" charset="0"/>
                <a:cs typeface="Times New Roman" panose="02020603050405020304" pitchFamily="18" charset="0"/>
              </a:rPr>
              <a:t>Certificate of Compliance 334 -242-1189</a:t>
            </a:r>
          </a:p>
          <a:p>
            <a:pPr eaLnBrk="1" hangingPunct="1">
              <a:defRPr/>
            </a:pPr>
            <a:r>
              <a:rPr lang="en-US" sz="1800" b="1" dirty="0">
                <a:solidFill>
                  <a:schemeClr val="tx1"/>
                </a:solidFill>
                <a:latin typeface="Times New Roman" panose="02020603050405020304" pitchFamily="18" charset="0"/>
                <a:cs typeface="Times New Roman" panose="02020603050405020304" pitchFamily="18" charset="0"/>
              </a:rPr>
              <a:t>Corporate and Financial Institution Income Tax 334-242-1200</a:t>
            </a:r>
          </a:p>
          <a:p>
            <a:pPr eaLnBrk="1" hangingPunct="1">
              <a:defRPr/>
            </a:pPr>
            <a:r>
              <a:rPr lang="en-US" sz="1800" b="1" dirty="0">
                <a:solidFill>
                  <a:schemeClr val="tx1"/>
                </a:solidFill>
                <a:latin typeface="Times New Roman" panose="02020603050405020304" pitchFamily="18" charset="0"/>
                <a:cs typeface="Times New Roman" panose="02020603050405020304" pitchFamily="18" charset="0"/>
              </a:rPr>
              <a:t>Individual Income Tax:</a:t>
            </a:r>
          </a:p>
          <a:p>
            <a:pPr marL="628650" eaLnBrk="1" hangingPunct="1">
              <a:buFont typeface="Wingdings" panose="05000000000000000000" pitchFamily="2" charset="2"/>
              <a:buChar char="Ø"/>
              <a:defRPr/>
            </a:pPr>
            <a:r>
              <a:rPr lang="en-US" sz="1800" b="1" dirty="0">
                <a:solidFill>
                  <a:schemeClr val="tx1"/>
                </a:solidFill>
                <a:latin typeface="Times New Roman" panose="02020603050405020304" pitchFamily="18" charset="0"/>
                <a:cs typeface="Times New Roman" panose="02020603050405020304" pitchFamily="18" charset="0"/>
              </a:rPr>
              <a:t>Examination Unit 334-353-0602</a:t>
            </a:r>
          </a:p>
          <a:p>
            <a:pPr marL="628650" eaLnBrk="1" hangingPunct="1">
              <a:buFont typeface="Wingdings" panose="05000000000000000000" pitchFamily="2" charset="2"/>
              <a:buChar char="Ø"/>
              <a:defRPr/>
            </a:pPr>
            <a:r>
              <a:rPr lang="en-US" sz="1800" b="1" dirty="0">
                <a:solidFill>
                  <a:schemeClr val="tx1"/>
                </a:solidFill>
                <a:latin typeface="Times New Roman" panose="02020603050405020304" pitchFamily="18" charset="0"/>
                <a:cs typeface="Times New Roman" panose="02020603050405020304" pitchFamily="18" charset="0"/>
              </a:rPr>
              <a:t>Compliance Unit   334-353-9770</a:t>
            </a:r>
          </a:p>
          <a:p>
            <a:pPr eaLnBrk="1" hangingPunct="1">
              <a:defRPr/>
            </a:pPr>
            <a:r>
              <a:rPr lang="en-US" sz="1800" b="1" dirty="0">
                <a:solidFill>
                  <a:schemeClr val="tx1"/>
                </a:solidFill>
                <a:latin typeface="Times New Roman" panose="02020603050405020304" pitchFamily="18" charset="0"/>
                <a:cs typeface="Times New Roman" panose="02020603050405020304" pitchFamily="18" charset="0"/>
              </a:rPr>
              <a:t>Pass Through Entity 334-242-1033</a:t>
            </a:r>
          </a:p>
          <a:p>
            <a:pPr eaLnBrk="1" hangingPunct="1">
              <a:defRPr/>
            </a:pPr>
            <a:r>
              <a:rPr lang="en-US" sz="1800" b="1" dirty="0">
                <a:solidFill>
                  <a:schemeClr val="tx1"/>
                </a:solidFill>
                <a:latin typeface="Times New Roman" panose="02020603050405020304" pitchFamily="18" charset="0"/>
                <a:cs typeface="Times New Roman" panose="02020603050405020304" pitchFamily="18" charset="0"/>
              </a:rPr>
              <a:t>Special Audit and Compliance:</a:t>
            </a:r>
          </a:p>
          <a:p>
            <a:pPr marL="628650" eaLnBrk="1" hangingPunct="1">
              <a:buFont typeface="Wingdings" panose="05000000000000000000" pitchFamily="2" charset="2"/>
              <a:buChar char="Ø"/>
              <a:defRPr/>
            </a:pPr>
            <a:r>
              <a:rPr lang="en-US" sz="1800" b="1" dirty="0">
                <a:solidFill>
                  <a:schemeClr val="tx1"/>
                </a:solidFill>
                <a:latin typeface="Times New Roman" panose="02020603050405020304" pitchFamily="18" charset="0"/>
                <a:cs typeface="Times New Roman" panose="02020603050405020304" pitchFamily="18" charset="0"/>
              </a:rPr>
              <a:t>Non-Filer Group 334-242-1511</a:t>
            </a:r>
          </a:p>
          <a:p>
            <a:pPr marL="628650" eaLnBrk="1" hangingPunct="1">
              <a:buFont typeface="Wingdings" panose="05000000000000000000" pitchFamily="2" charset="2"/>
              <a:buChar char="Ø"/>
              <a:defRPr/>
            </a:pPr>
            <a:r>
              <a:rPr lang="en-US" sz="1800" b="1" dirty="0">
                <a:solidFill>
                  <a:schemeClr val="tx1"/>
                </a:solidFill>
                <a:latin typeface="Times New Roman" panose="02020603050405020304" pitchFamily="18" charset="0"/>
                <a:cs typeface="Times New Roman" panose="02020603050405020304" pitchFamily="18" charset="0"/>
              </a:rPr>
              <a:t>CP 2000 334-242-1940</a:t>
            </a:r>
          </a:p>
          <a:p>
            <a:pPr eaLnBrk="1" hangingPunct="1">
              <a:defRPr/>
            </a:pPr>
            <a:r>
              <a:rPr lang="en-US" sz="1800" b="1" dirty="0">
                <a:solidFill>
                  <a:schemeClr val="tx1"/>
                </a:solidFill>
                <a:latin typeface="Times New Roman" panose="02020603050405020304" pitchFamily="18" charset="0"/>
                <a:cs typeface="Times New Roman" panose="02020603050405020304" pitchFamily="18" charset="0"/>
              </a:rPr>
              <a:t>Withholding Tax  334-242-1300</a:t>
            </a:r>
          </a:p>
          <a:p>
            <a:endParaRPr lang="en-US" dirty="0"/>
          </a:p>
        </p:txBody>
      </p:sp>
      <p:pic>
        <p:nvPicPr>
          <p:cNvPr id="4" name="Content Placeholder 4">
            <a:extLst>
              <a:ext uri="{FF2B5EF4-FFF2-40B4-BE49-F238E27FC236}">
                <a16:creationId xmlns:a16="http://schemas.microsoft.com/office/drawing/2014/main" id="{02CDAEC7-0159-445C-B112-9E130440B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187" y="2000308"/>
            <a:ext cx="3776260" cy="4176655"/>
          </a:xfrm>
          <a:prstGeom prst="rect">
            <a:avLst/>
          </a:prstGeom>
        </p:spPr>
      </p:pic>
    </p:spTree>
    <p:extLst>
      <p:ext uri="{BB962C8B-B14F-4D97-AF65-F5344CB8AC3E}">
        <p14:creationId xmlns:p14="http://schemas.microsoft.com/office/powerpoint/2010/main" val="3793730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25F0-9E4D-43A5-BAA4-963A52177E3C}"/>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CPE on the Website</a:t>
            </a:r>
            <a:endParaRPr lang="en-US" dirty="0"/>
          </a:p>
        </p:txBody>
      </p:sp>
      <p:sp>
        <p:nvSpPr>
          <p:cNvPr id="3" name="Content Placeholder 2">
            <a:extLst>
              <a:ext uri="{FF2B5EF4-FFF2-40B4-BE49-F238E27FC236}">
                <a16:creationId xmlns:a16="http://schemas.microsoft.com/office/drawing/2014/main" id="{950B45BE-B535-488C-AD18-3FBB065AC838}"/>
              </a:ext>
            </a:extLst>
          </p:cNvPr>
          <p:cNvSpPr>
            <a:spLocks noGrp="1"/>
          </p:cNvSpPr>
          <p:nvPr>
            <p:ph idx="1"/>
          </p:nvPr>
        </p:nvSpPr>
        <p:spPr>
          <a:xfrm>
            <a:off x="295835" y="2357718"/>
            <a:ext cx="11510683" cy="4294093"/>
          </a:xfrm>
        </p:spPr>
        <p:txBody>
          <a:bodyPr>
            <a:normAutofit/>
          </a:bodyPr>
          <a:lstStyle/>
          <a:p>
            <a:r>
              <a:rPr lang="en-US" sz="2000" b="1" dirty="0">
                <a:latin typeface="Times New Roman" panose="02020603050405020304" pitchFamily="18" charset="0"/>
                <a:cs typeface="Times New Roman" panose="02020603050405020304" pitchFamily="18" charset="0"/>
              </a:rPr>
              <a:t>If looking for this CPE Presentation or prior year presentations, please visit the Department’s website at </a:t>
            </a:r>
            <a:r>
              <a:rPr lang="en-US" sz="2000" b="1" dirty="0">
                <a:latin typeface="Times New Roman" panose="02020603050405020304" pitchFamily="18" charset="0"/>
                <a:cs typeface="Times New Roman" panose="02020603050405020304" pitchFamily="18" charset="0"/>
                <a:hlinkClick r:id="rId2"/>
              </a:rPr>
              <a:t>www.revenue.alabama.gov</a:t>
            </a:r>
            <a:r>
              <a:rPr lang="en-US" sz="2000" b="1" dirty="0">
                <a:latin typeface="Times New Roman" panose="02020603050405020304" pitchFamily="18" charset="0"/>
                <a:cs typeface="Times New Roman" panose="02020603050405020304" pitchFamily="18" charset="0"/>
              </a:rPr>
              <a:t> and follow these steps.</a:t>
            </a:r>
          </a:p>
          <a:p>
            <a:pPr marL="461963" indent="-407988">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Click on any of the three links in the upper left-hand corner of the homepage: Individuals, Business, or Professionals</a:t>
            </a:r>
          </a:p>
          <a:p>
            <a:pPr marL="461963" indent="-407988">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Click on </a:t>
            </a:r>
            <a:r>
              <a:rPr lang="en-US" sz="2000" b="1" u="sng" dirty="0">
                <a:latin typeface="Times New Roman" panose="02020603050405020304" pitchFamily="18" charset="0"/>
                <a:cs typeface="Times New Roman" panose="02020603050405020304" pitchFamily="18" charset="0"/>
              </a:rPr>
              <a:t>Income Tax </a:t>
            </a:r>
            <a:r>
              <a:rPr lang="en-US" sz="2000" b="1" dirty="0">
                <a:latin typeface="Times New Roman" panose="02020603050405020304" pitchFamily="18" charset="0"/>
                <a:cs typeface="Times New Roman" panose="02020603050405020304" pitchFamily="18" charset="0"/>
              </a:rPr>
              <a:t>in the gray box.</a:t>
            </a:r>
          </a:p>
          <a:p>
            <a:pPr marL="461963" indent="-407988">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Scroll down and click on the CPE Presentations link </a:t>
            </a:r>
            <a:r>
              <a:rPr lang="en-US" sz="2000" b="1" u="sng" dirty="0">
                <a:latin typeface="Times New Roman" panose="02020603050405020304" pitchFamily="18" charset="0"/>
                <a:cs typeface="Times New Roman" panose="02020603050405020304" pitchFamily="18" charset="0"/>
              </a:rPr>
              <a:t>under the Practitioners’ Links </a:t>
            </a:r>
            <a:r>
              <a:rPr lang="en-US" sz="2000" b="1" dirty="0">
                <a:latin typeface="Times New Roman" panose="02020603050405020304" pitchFamily="18" charset="0"/>
                <a:cs typeface="Times New Roman" panose="02020603050405020304" pitchFamily="18" charset="0"/>
              </a:rPr>
              <a:t>box. </a:t>
            </a:r>
          </a:p>
        </p:txBody>
      </p:sp>
    </p:spTree>
    <p:extLst>
      <p:ext uri="{BB962C8B-B14F-4D97-AF65-F5344CB8AC3E}">
        <p14:creationId xmlns:p14="http://schemas.microsoft.com/office/powerpoint/2010/main" val="10732258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8AA0-18B0-4370-927E-05F2AA9ACE5C}"/>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CPE on the Website</a:t>
            </a:r>
            <a:endParaRPr lang="en-US" dirty="0"/>
          </a:p>
        </p:txBody>
      </p:sp>
      <p:sp>
        <p:nvSpPr>
          <p:cNvPr id="3" name="Content Placeholder 2">
            <a:extLst>
              <a:ext uri="{FF2B5EF4-FFF2-40B4-BE49-F238E27FC236}">
                <a16:creationId xmlns:a16="http://schemas.microsoft.com/office/drawing/2014/main" id="{F9D726F4-1323-49AC-B1F5-DFD09B1560DC}"/>
              </a:ext>
            </a:extLst>
          </p:cNvPr>
          <p:cNvSpPr>
            <a:spLocks noGrp="1"/>
          </p:cNvSpPr>
          <p:nvPr>
            <p:ph idx="1"/>
          </p:nvPr>
        </p:nvSpPr>
        <p:spPr/>
        <p:txBody>
          <a:bodyPr/>
          <a:lstStyle/>
          <a:p>
            <a:pPr marL="0" indent="0">
              <a:buNone/>
            </a:pPr>
            <a:r>
              <a:rPr lang="en-US" dirty="0"/>
              <a:t>        </a:t>
            </a:r>
          </a:p>
        </p:txBody>
      </p:sp>
      <p:pic>
        <p:nvPicPr>
          <p:cNvPr id="6" name="Picture 5">
            <a:extLst>
              <a:ext uri="{FF2B5EF4-FFF2-40B4-BE49-F238E27FC236}">
                <a16:creationId xmlns:a16="http://schemas.microsoft.com/office/drawing/2014/main" id="{8FF4866C-6015-48D1-AF68-68E50A9A284D}"/>
              </a:ext>
            </a:extLst>
          </p:cNvPr>
          <p:cNvPicPr>
            <a:picLocks noChangeAspect="1"/>
          </p:cNvPicPr>
          <p:nvPr/>
        </p:nvPicPr>
        <p:blipFill>
          <a:blip r:embed="rId2"/>
          <a:stretch>
            <a:fillRect/>
          </a:stretch>
        </p:blipFill>
        <p:spPr>
          <a:xfrm>
            <a:off x="0" y="1806526"/>
            <a:ext cx="12192000" cy="4071760"/>
          </a:xfrm>
          <a:prstGeom prst="rect">
            <a:avLst/>
          </a:prstGeom>
        </p:spPr>
      </p:pic>
    </p:spTree>
    <p:extLst>
      <p:ext uri="{BB962C8B-B14F-4D97-AF65-F5344CB8AC3E}">
        <p14:creationId xmlns:p14="http://schemas.microsoft.com/office/powerpoint/2010/main" val="12881386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a:extLst>
              <a:ext uri="{FF2B5EF4-FFF2-40B4-BE49-F238E27FC236}">
                <a16:creationId xmlns:a16="http://schemas.microsoft.com/office/drawing/2014/main" id="{EDF9E36E-A934-4C5D-89CC-D2E1F9957D8B}"/>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1467555" y="1343378"/>
            <a:ext cx="8692445" cy="4589005"/>
          </a:xfrm>
          <a:prstGeom prst="rect">
            <a:avLst/>
          </a:prstGeom>
        </p:spPr>
      </p:pic>
      <p:sp>
        <p:nvSpPr>
          <p:cNvPr id="5" name="TextBox 4">
            <a:extLst>
              <a:ext uri="{FF2B5EF4-FFF2-40B4-BE49-F238E27FC236}">
                <a16:creationId xmlns:a16="http://schemas.microsoft.com/office/drawing/2014/main" id="{BF9FC694-A9DD-4EA9-A6E6-E7F501A502CA}"/>
              </a:ext>
            </a:extLst>
          </p:cNvPr>
          <p:cNvSpPr txBox="1"/>
          <p:nvPr/>
        </p:nvSpPr>
        <p:spPr>
          <a:xfrm>
            <a:off x="2464471" y="6134289"/>
            <a:ext cx="4655206" cy="230832"/>
          </a:xfrm>
          <a:prstGeom prst="rect">
            <a:avLst/>
          </a:prstGeom>
          <a:noFill/>
        </p:spPr>
        <p:txBody>
          <a:bodyPr wrap="square" rtlCol="0">
            <a:spAutoFit/>
          </a:bodyPr>
          <a:lstStyle/>
          <a:p>
            <a:r>
              <a:rPr lang="en-US" sz="900" dirty="0">
                <a:hlinkClick r:id="rId3" tooltip="http://www.mathspadilla.com/1ESO/Unit4-WholeNumbers/the_end.html"/>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366896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742A-59E6-463E-AEDA-02DF110F1A4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ID Confirmation Quiz</a:t>
            </a:r>
            <a:endParaRPr lang="en-US" dirty="0"/>
          </a:p>
        </p:txBody>
      </p:sp>
      <p:sp>
        <p:nvSpPr>
          <p:cNvPr id="3" name="Content Placeholder 2">
            <a:extLst>
              <a:ext uri="{FF2B5EF4-FFF2-40B4-BE49-F238E27FC236}">
                <a16:creationId xmlns:a16="http://schemas.microsoft.com/office/drawing/2014/main" id="{51CA5CE3-B4DB-4B3D-96CC-4238DCA7A30B}"/>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YouTube Video available for additional instructions</a:t>
            </a:r>
            <a:r>
              <a:rPr lang="en-US" dirty="0"/>
              <a:t>.</a:t>
            </a:r>
          </a:p>
          <a:p>
            <a:endParaRPr lang="en-US" dirty="0"/>
          </a:p>
        </p:txBody>
      </p:sp>
      <p:pic>
        <p:nvPicPr>
          <p:cNvPr id="5" name="Picture 4">
            <a:extLst>
              <a:ext uri="{FF2B5EF4-FFF2-40B4-BE49-F238E27FC236}">
                <a16:creationId xmlns:a16="http://schemas.microsoft.com/office/drawing/2014/main" id="{EA209EA5-6573-418E-A60A-94E4AD109CAA}"/>
              </a:ext>
            </a:extLst>
          </p:cNvPr>
          <p:cNvPicPr>
            <a:picLocks noChangeAspect="1"/>
          </p:cNvPicPr>
          <p:nvPr/>
        </p:nvPicPr>
        <p:blipFill>
          <a:blip r:embed="rId2"/>
          <a:stretch>
            <a:fillRect/>
          </a:stretch>
        </p:blipFill>
        <p:spPr>
          <a:xfrm>
            <a:off x="1595718" y="2357718"/>
            <a:ext cx="8507313" cy="4351338"/>
          </a:xfrm>
          <a:prstGeom prst="rect">
            <a:avLst/>
          </a:prstGeom>
        </p:spPr>
      </p:pic>
    </p:spTree>
    <p:extLst>
      <p:ext uri="{BB962C8B-B14F-4D97-AF65-F5344CB8AC3E}">
        <p14:creationId xmlns:p14="http://schemas.microsoft.com/office/powerpoint/2010/main" val="299645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F8AA-9259-4630-AA65-3D7919A0C869}"/>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Alabama’s Legislature</a:t>
            </a:r>
            <a:endParaRPr lang="en-US" dirty="0"/>
          </a:p>
        </p:txBody>
      </p:sp>
      <p:sp>
        <p:nvSpPr>
          <p:cNvPr id="3" name="Content Placeholder 2">
            <a:extLst>
              <a:ext uri="{FF2B5EF4-FFF2-40B4-BE49-F238E27FC236}">
                <a16:creationId xmlns:a16="http://schemas.microsoft.com/office/drawing/2014/main" id="{CD00E574-A94C-475E-B2A4-A9267AE9DA9E}"/>
              </a:ext>
            </a:extLst>
          </p:cNvPr>
          <p:cNvSpPr>
            <a:spLocks noGrp="1"/>
          </p:cNvSpPr>
          <p:nvPr>
            <p:ph idx="1"/>
          </p:nvPr>
        </p:nvSpPr>
        <p:spPr>
          <a:xfrm>
            <a:off x="394447" y="1825625"/>
            <a:ext cx="11367247" cy="4351338"/>
          </a:xfrm>
        </p:spPr>
        <p:txBody>
          <a:bodyPr>
            <a:normAutofit lnSpcReduction="10000"/>
          </a:bodyPr>
          <a:lstStyle/>
          <a:p>
            <a:r>
              <a:rPr lang="en-US" dirty="0">
                <a:latin typeface="Times New Roman" panose="02020603050405020304" pitchFamily="18" charset="0"/>
                <a:cs typeface="Times New Roman" panose="02020603050405020304" pitchFamily="18" charset="0"/>
              </a:rPr>
              <a:t>Legislators are concerned how their constituents feel on certain issues. Without contacting them to voice your support or disapproval concerning legislation they won’t know. </a:t>
            </a:r>
          </a:p>
          <a:p>
            <a:r>
              <a:rPr lang="en-US" dirty="0">
                <a:latin typeface="Times New Roman" panose="02020603050405020304" pitchFamily="18" charset="0"/>
                <a:cs typeface="Times New Roman" panose="02020603050405020304" pitchFamily="18" charset="0"/>
              </a:rPr>
              <a:t>Mailing Address for your legislator: [Name of your Legislator], Alabama State House, Montgomery, AL 36130</a:t>
            </a:r>
          </a:p>
          <a:p>
            <a:r>
              <a:rPr lang="en-US" dirty="0">
                <a:latin typeface="Times New Roman" panose="02020603050405020304" pitchFamily="18" charset="0"/>
                <a:cs typeface="Times New Roman" panose="02020603050405020304" pitchFamily="18" charset="0"/>
              </a:rPr>
              <a:t>Phone number for the House: (334) 242-7600 / Phone number for the Senate: (334) 242-7800</a:t>
            </a:r>
          </a:p>
          <a:p>
            <a:r>
              <a:rPr lang="en-US" dirty="0">
                <a:latin typeface="Times New Roman" panose="02020603050405020304" pitchFamily="18" charset="0"/>
                <a:cs typeface="Times New Roman" panose="02020603050405020304" pitchFamily="18" charset="0"/>
              </a:rPr>
              <a:t>Legislative website: </a:t>
            </a:r>
            <a:r>
              <a:rPr lang="en-US" u="sng" dirty="0">
                <a:latin typeface="Times New Roman" panose="02020603050405020304" pitchFamily="18" charset="0"/>
                <a:cs typeface="Times New Roman" panose="02020603050405020304" pitchFamily="18" charset="0"/>
                <a:hlinkClick r:id="rId2"/>
              </a:rPr>
              <a:t>http://www.legislature.state.al.us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Look-up your legislator: </a:t>
            </a:r>
            <a:r>
              <a:rPr lang="en-US" dirty="0">
                <a:latin typeface="Times New Roman" panose="02020603050405020304" pitchFamily="18" charset="0"/>
                <a:cs typeface="Times New Roman" panose="02020603050405020304" pitchFamily="18" charset="0"/>
                <a:hlinkClick r:id="rId3"/>
              </a:rPr>
              <a:t>https://www.sos.alabama.gov/alabama-votes/elected-official-map</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3126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64B4B-F0E8-4212-BDE7-58947D6F4B56}"/>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2021 Regular Session of the Alabama Legislature?</a:t>
            </a:r>
            <a:endParaRPr lang="en-US" dirty="0"/>
          </a:p>
        </p:txBody>
      </p:sp>
      <p:sp>
        <p:nvSpPr>
          <p:cNvPr id="3" name="Content Placeholder 2">
            <a:extLst>
              <a:ext uri="{FF2B5EF4-FFF2-40B4-BE49-F238E27FC236}">
                <a16:creationId xmlns:a16="http://schemas.microsoft.com/office/drawing/2014/main" id="{767FC638-65AC-44BB-B7D0-1B00EE2B4CED}"/>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To view any legislation passed by the Alabama Legislature, please visit the website for the Alabama Secretary of State at </a:t>
            </a:r>
            <a:r>
              <a:rPr lang="en-US" b="1" dirty="0">
                <a:latin typeface="Times New Roman" panose="02020603050405020304" pitchFamily="18" charset="0"/>
                <a:cs typeface="Times New Roman" panose="02020603050405020304" pitchFamily="18" charset="0"/>
                <a:hlinkClick r:id="rId2"/>
              </a:rPr>
              <a:t>www.sos.alabama.gov</a:t>
            </a:r>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Point to the “Records” tab at the top of the page with your mouse and select “Legislative Acts”.</a:t>
            </a:r>
          </a:p>
          <a:p>
            <a:r>
              <a:rPr lang="en-US" b="1" dirty="0">
                <a:latin typeface="Times New Roman" panose="02020603050405020304" pitchFamily="18" charset="0"/>
                <a:cs typeface="Times New Roman" panose="02020603050405020304" pitchFamily="18" charset="0"/>
              </a:rPr>
              <a:t>Select whether you want to search by the Act Number or the Bill Number.</a:t>
            </a:r>
          </a:p>
          <a:p>
            <a:r>
              <a:rPr lang="en-US" b="1" dirty="0">
                <a:latin typeface="Times New Roman" panose="02020603050405020304" pitchFamily="18" charset="0"/>
                <a:cs typeface="Times New Roman" panose="02020603050405020304" pitchFamily="18" charset="0"/>
              </a:rPr>
              <a:t>Enter either the Act Number or Bill Number and select view image to see a PDF version of the Act.</a:t>
            </a:r>
          </a:p>
          <a:p>
            <a:endParaRPr lang="en-US" dirty="0"/>
          </a:p>
        </p:txBody>
      </p:sp>
    </p:spTree>
    <p:extLst>
      <p:ext uri="{BB962C8B-B14F-4D97-AF65-F5344CB8AC3E}">
        <p14:creationId xmlns:p14="http://schemas.microsoft.com/office/powerpoint/2010/main" val="285246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4C17-11A2-41FC-AB9F-1FB529672B4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2021 Regular Session of the Alabama Legislature?</a:t>
            </a:r>
            <a:endParaRPr lang="en-US" dirty="0"/>
          </a:p>
        </p:txBody>
      </p:sp>
      <p:pic>
        <p:nvPicPr>
          <p:cNvPr id="4" name="Content Placeholder 3">
            <a:extLst>
              <a:ext uri="{FF2B5EF4-FFF2-40B4-BE49-F238E27FC236}">
                <a16:creationId xmlns:a16="http://schemas.microsoft.com/office/drawing/2014/main" id="{BE9F7F67-8BC4-435D-9D2E-831D69300429}"/>
              </a:ext>
            </a:extLst>
          </p:cNvPr>
          <p:cNvPicPr>
            <a:picLocks noGrp="1" noChangeAspect="1"/>
          </p:cNvPicPr>
          <p:nvPr>
            <p:ph idx="1"/>
          </p:nvPr>
        </p:nvPicPr>
        <p:blipFill>
          <a:blip r:embed="rId2"/>
          <a:stretch>
            <a:fillRect/>
          </a:stretch>
        </p:blipFill>
        <p:spPr>
          <a:xfrm>
            <a:off x="676567" y="1690688"/>
            <a:ext cx="10430703" cy="5014912"/>
          </a:xfrm>
          <a:prstGeom prst="rect">
            <a:avLst/>
          </a:prstGeom>
        </p:spPr>
      </p:pic>
    </p:spTree>
    <p:extLst>
      <p:ext uri="{BB962C8B-B14F-4D97-AF65-F5344CB8AC3E}">
        <p14:creationId xmlns:p14="http://schemas.microsoft.com/office/powerpoint/2010/main" val="3166166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ab6b369d-1f19-4e8e-8994-0bc5b4f805be">This is the official PowerPoint template for all department presentations.</Notes>
    <Subject_x0020_Matter xmlns="ab6b369d-1f19-4e8e-8994-0bc5b4f805be">2</Subject_x0020_Matter>
    <Category xmlns="ab6b369d-1f19-4e8e-8994-0bc5b4f805be">Template</Category>
    <Division_x0020_Owner xmlns="ab6b369d-1f19-4e8e-8994-0bc5b4f805be">2</Division_x0020_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A62373216DBE4D907755F8C5227923" ma:contentTypeVersion="9" ma:contentTypeDescription="Create a new document." ma:contentTypeScope="" ma:versionID="70b3339240dbe583622945943078ebd1">
  <xsd:schema xmlns:xsd="http://www.w3.org/2001/XMLSchema" xmlns:xs="http://www.w3.org/2001/XMLSchema" xmlns:p="http://schemas.microsoft.com/office/2006/metadata/properties" xmlns:ns2="ab6b369d-1f19-4e8e-8994-0bc5b4f805be" targetNamespace="http://schemas.microsoft.com/office/2006/metadata/properties" ma:root="true" ma:fieldsID="d0d5abae64676a3f069ac1ad1e0de570" ns2:_="">
    <xsd:import namespace="ab6b369d-1f19-4e8e-8994-0bc5b4f805be"/>
    <xsd:element name="properties">
      <xsd:complexType>
        <xsd:sequence>
          <xsd:element name="documentManagement">
            <xsd:complexType>
              <xsd:all>
                <xsd:element ref="ns2:Category" minOccurs="0"/>
                <xsd:element ref="ns2:Division_x0020_Owner" minOccurs="0"/>
                <xsd:element ref="ns2:Subject_x0020_Matter" minOccurs="0"/>
                <xsd:element ref="ns2:Note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6b369d-1f19-4e8e-8994-0bc5b4f805be"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xsd:simpleType>
        <xsd:restriction base="dms:Choice">
          <xsd:enumeration value="Form"/>
          <xsd:enumeration value="Template"/>
          <xsd:enumeration value="Calendar"/>
          <xsd:enumeration value="Procedure"/>
        </xsd:restriction>
      </xsd:simpleType>
    </xsd:element>
    <xsd:element name="Division_x0020_Owner" ma:index="3" nillable="true" ma:displayName="Division Owner" ma:list="{4c45b6ca-aa6c-4fde-affe-43bf9ebed5db}" ma:internalName="Division_x0020_Owner" ma:readOnly="false" ma:showField="Title">
      <xsd:simpleType>
        <xsd:restriction base="dms:Lookup"/>
      </xsd:simpleType>
    </xsd:element>
    <xsd:element name="Subject_x0020_Matter" ma:index="4" nillable="true" ma:displayName="Subject Matter" ma:list="{1d2590f9-153f-4717-b3c7-c93f0aa77f68}" ma:internalName="Subject_x0020_Matter" ma:readOnly="false" ma:showField="Title">
      <xsd:simpleType>
        <xsd:restriction base="dms:Lookup"/>
      </xsd:simpleType>
    </xsd:element>
    <xsd:element name="Notes" ma:index="5" nillable="true" ma:displayName="Notes" ma:format="Dropdown" ma:internalName="Notes" ma:readOnly="false">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564DB3-9FAC-4823-B118-05A40B077B65}">
  <ds:schemaRefs>
    <ds:schemaRef ds:uri="http://purl.org/dc/elements/1.1/"/>
    <ds:schemaRef ds:uri="http://schemas.microsoft.com/office/2006/documentManagement/types"/>
    <ds:schemaRef ds:uri="http://www.w3.org/XML/1998/namespace"/>
    <ds:schemaRef ds:uri="http://schemas.openxmlformats.org/package/2006/metadata/core-properties"/>
    <ds:schemaRef ds:uri="http://purl.org/dc/dcmitype/"/>
    <ds:schemaRef ds:uri="http://schemas.microsoft.com/office/infopath/2007/PartnerControls"/>
    <ds:schemaRef ds:uri="ab6b369d-1f19-4e8e-8994-0bc5b4f805b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0A69A7F-05A9-4730-A21C-13E6B1D84747}">
  <ds:schemaRefs>
    <ds:schemaRef ds:uri="http://schemas.microsoft.com/sharepoint/v3/contenttype/forms"/>
  </ds:schemaRefs>
</ds:datastoreItem>
</file>

<file path=customXml/itemProps3.xml><?xml version="1.0" encoding="utf-8"?>
<ds:datastoreItem xmlns:ds="http://schemas.openxmlformats.org/officeDocument/2006/customXml" ds:itemID="{35AC3C6E-5530-450F-8917-AF6DC286A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6b369d-1f19-4e8e-8994-0bc5b4f80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22254</TotalTime>
  <Words>6260</Words>
  <Application>Microsoft Office PowerPoint</Application>
  <PresentationFormat>Widescreen</PresentationFormat>
  <Paragraphs>473</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Calibri</vt:lpstr>
      <vt:lpstr>Symbol</vt:lpstr>
      <vt:lpstr>Calibri Light</vt:lpstr>
      <vt:lpstr>Wingdings</vt:lpstr>
      <vt:lpstr>Arial</vt:lpstr>
      <vt:lpstr>Courier New</vt:lpstr>
      <vt:lpstr>Times New Roman</vt:lpstr>
      <vt:lpstr>Office Theme</vt:lpstr>
      <vt:lpstr>PowerPoint Presentation</vt:lpstr>
      <vt:lpstr>Alabama Department of Revenue  Income Tax Administration  Division </vt:lpstr>
      <vt:lpstr>  The Alabama eID Program was discontinued after the 2020 return filing year. The app used a selfie taken by the filer to authenticate their identity when filing their income tax returns.</vt:lpstr>
      <vt:lpstr>What’s New in I.D. Theft Prevention</vt:lpstr>
      <vt:lpstr>ID Confirmation Quiz</vt:lpstr>
      <vt:lpstr>ID Confirmation Quiz</vt:lpstr>
      <vt:lpstr>Alabama’s Legislature</vt:lpstr>
      <vt:lpstr>What’s New from the 2021 Regular Session of the Alabama Legislature?</vt:lpstr>
      <vt:lpstr>What’s New from the 2021 Regular Session of the Alabama Legislature?</vt:lpstr>
      <vt:lpstr>What’s New from the 2021 Regular Session of the Alabama Legislature?</vt:lpstr>
      <vt:lpstr>What’s New from the 2021 Regular Session of the Alabama Legislature?</vt:lpstr>
      <vt:lpstr>Act 2021-128 (HB 140) Financial Institution Excise Tax Updates </vt:lpstr>
      <vt:lpstr>Act 2021-1 (HB 170) Economic Development Bill</vt:lpstr>
      <vt:lpstr>Act 2021-1 (HB 170) Alabama Taxpayer Stimulus Freedom Act of 2021</vt:lpstr>
      <vt:lpstr>Act 2021-1 (HB 170) Alabama Business Tax Competitiveness Act</vt:lpstr>
      <vt:lpstr>Act 2021-1 (HB 170) Alabama Business Tax Competitiveness Act</vt:lpstr>
      <vt:lpstr>Act 2021-1 (HB 170) Sections 8 &amp; 9 </vt:lpstr>
      <vt:lpstr>Act 2021-1 (HB 170) Alabama Electing Pass-Through Entity Tax Act</vt:lpstr>
      <vt:lpstr>Act 2021-2 (HB 192) Economic Development Bill</vt:lpstr>
      <vt:lpstr>Act 2021-2 (HB 192) Economic Development Bill</vt:lpstr>
      <vt:lpstr>Act 2021-540 (HB 227) Storm Shelter Credit</vt:lpstr>
      <vt:lpstr>Act 2021-540 (HB 227) American Rescue Plan Act</vt:lpstr>
      <vt:lpstr>Act 2021-431 (HB 281) 2017 Historic Tax Credit</vt:lpstr>
      <vt:lpstr>Act 2021-423 (HB 588) Electing Pass Through Entity</vt:lpstr>
      <vt:lpstr>Act 2021-423 (HB 588) Investment Credit/Growing Alabama Tax Credit Amendments</vt:lpstr>
      <vt:lpstr>Act 2021-450 (SB 46) Medical Marijuana</vt:lpstr>
      <vt:lpstr>Act 2021-514 (SB 231) Alabama Achieving a Better Life Experience Account</vt:lpstr>
      <vt:lpstr>Act 2021-240 (SB 274) COVID-19 Recovery Capital Credit Protection Act of 2021</vt:lpstr>
      <vt:lpstr>Act 2021-203 (SB 352) Due Dates</vt:lpstr>
      <vt:lpstr>Corporate and Financial Institution Excise Tax Form Changes</vt:lpstr>
      <vt:lpstr>Form Changes for 2021</vt:lpstr>
      <vt:lpstr>Form Changes for 2021</vt:lpstr>
      <vt:lpstr>Form Changes for 2021</vt:lpstr>
      <vt:lpstr>Form Changes for 2021</vt:lpstr>
      <vt:lpstr>Form Changes for 2021</vt:lpstr>
      <vt:lpstr>Form Changes for 2021</vt:lpstr>
      <vt:lpstr>Form Changes for 2021</vt:lpstr>
      <vt:lpstr>Individual, Business Privilege, Pass-Through, and Fiduciary Form Changes</vt:lpstr>
      <vt:lpstr>Form Changes for 2021</vt:lpstr>
      <vt:lpstr>Form Changes for 2021</vt:lpstr>
      <vt:lpstr>Form Changes for 2021</vt:lpstr>
      <vt:lpstr>Form Changes for 2021</vt:lpstr>
      <vt:lpstr>Form Changes for 2021</vt:lpstr>
      <vt:lpstr>Form Changes for 2021</vt:lpstr>
      <vt:lpstr>Form Changes for 2021</vt:lpstr>
      <vt:lpstr>Form Changes for 2021</vt:lpstr>
      <vt:lpstr>PowerPoint Presentation</vt:lpstr>
      <vt:lpstr>PowerPoint Presentation</vt:lpstr>
      <vt:lpstr>My Alabama Taxes</vt:lpstr>
      <vt:lpstr>Electronic Filing Information</vt:lpstr>
      <vt:lpstr>Electronically Filed Returns</vt:lpstr>
      <vt:lpstr>PowerPoint Presentation</vt:lpstr>
      <vt:lpstr>Modernized Electronic Filing (MeF) Contacts</vt:lpstr>
      <vt:lpstr>Mailed Forms</vt:lpstr>
      <vt:lpstr>Refund Calls</vt:lpstr>
      <vt:lpstr>QUESTIONS</vt:lpstr>
      <vt:lpstr>CPE on the Website</vt:lpstr>
      <vt:lpstr>CPE on the Website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Kendall Franklin</dc:creator>
  <cp:lastModifiedBy>Wyatt, Andrea</cp:lastModifiedBy>
  <cp:revision>287</cp:revision>
  <cp:lastPrinted>2022-02-01T20:46:44Z</cp:lastPrinted>
  <dcterms:created xsi:type="dcterms:W3CDTF">2020-07-28T19:10:09Z</dcterms:created>
  <dcterms:modified xsi:type="dcterms:W3CDTF">2022-02-07T14:57:27Z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0x01010035A62373216DBE4D907755F8C5227923</vt:lpwstr>
  </property>
</Properties>
</file>