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311" r:id="rId17"/>
    <p:sldId id="271" r:id="rId18"/>
    <p:sldId id="269" r:id="rId19"/>
    <p:sldId id="270" r:id="rId20"/>
    <p:sldId id="272" r:id="rId21"/>
    <p:sldId id="312" r:id="rId22"/>
    <p:sldId id="273" r:id="rId23"/>
    <p:sldId id="274" r:id="rId24"/>
    <p:sldId id="275" r:id="rId25"/>
    <p:sldId id="276" r:id="rId26"/>
    <p:sldId id="282" r:id="rId27"/>
    <p:sldId id="283" r:id="rId28"/>
    <p:sldId id="284" r:id="rId29"/>
    <p:sldId id="285" r:id="rId30"/>
    <p:sldId id="369" r:id="rId31"/>
    <p:sldId id="287" r:id="rId32"/>
    <p:sldId id="370" r:id="rId33"/>
    <p:sldId id="289" r:id="rId34"/>
    <p:sldId id="290" r:id="rId35"/>
    <p:sldId id="291" r:id="rId36"/>
    <p:sldId id="355" r:id="rId37"/>
    <p:sldId id="360" r:id="rId38"/>
    <p:sldId id="363" r:id="rId39"/>
    <p:sldId id="373" r:id="rId40"/>
    <p:sldId id="374" r:id="rId41"/>
    <p:sldId id="318" r:id="rId42"/>
    <p:sldId id="338" r:id="rId43"/>
    <p:sldId id="352" r:id="rId44"/>
    <p:sldId id="353" r:id="rId45"/>
    <p:sldId id="334" r:id="rId46"/>
    <p:sldId id="371" r:id="rId47"/>
    <p:sldId id="372" r:id="rId48"/>
    <p:sldId id="296" r:id="rId49"/>
    <p:sldId id="295" r:id="rId50"/>
    <p:sldId id="293" r:id="rId51"/>
    <p:sldId id="292" r:id="rId52"/>
  </p:sldIdLst>
  <p:sldSz cx="12192000" cy="6858000"/>
  <p:notesSz cx="7010400" cy="9296400"/>
  <p:embeddedFontLs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12" d="100"/>
          <a:sy n="112"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7B1D9B-15FB-4554-90BD-89A815A8CC3A}" type="datetimeFigureOut">
              <a:rPr lang="en-US" smtClean="0"/>
              <a:t>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100C32-7E81-4614-B1FA-BF3832D3876B}" type="slidenum">
              <a:rPr lang="en-US" smtClean="0"/>
              <a:t>‹#›</a:t>
            </a:fld>
            <a:endParaRPr lang="en-US"/>
          </a:p>
        </p:txBody>
      </p:sp>
    </p:spTree>
    <p:extLst>
      <p:ext uri="{BB962C8B-B14F-4D97-AF65-F5344CB8AC3E}">
        <p14:creationId xmlns:p14="http://schemas.microsoft.com/office/powerpoint/2010/main" val="343171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E52D-F86D-3747-A42F-774CC66813B9}"/>
              </a:ext>
            </a:extLst>
          </p:cNvPr>
          <p:cNvSpPr>
            <a:spLocks noGrp="1"/>
          </p:cNvSpPr>
          <p:nvPr>
            <p:ph type="ctrTitle" hasCustomPrompt="1"/>
          </p:nvPr>
        </p:nvSpPr>
        <p:spPr>
          <a:xfrm>
            <a:off x="4038600" y="1493620"/>
            <a:ext cx="7315200" cy="2387600"/>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A8C3BA5-CD9B-0F4B-BFB4-B9EE65280F6E}"/>
              </a:ext>
            </a:extLst>
          </p:cNvPr>
          <p:cNvSpPr>
            <a:spLocks noGrp="1"/>
          </p:cNvSpPr>
          <p:nvPr>
            <p:ph type="subTitle" idx="1" hasCustomPrompt="1"/>
          </p:nvPr>
        </p:nvSpPr>
        <p:spPr>
          <a:xfrm>
            <a:off x="4038600" y="4580914"/>
            <a:ext cx="7315200" cy="1154723"/>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420A9AAB-656C-3C44-A37A-0797B1306B72}"/>
              </a:ext>
            </a:extLst>
          </p:cNvPr>
          <p:cNvSpPr>
            <a:spLocks noGrp="1"/>
          </p:cNvSpPr>
          <p:nvPr>
            <p:ph type="dt" sz="half" idx="10"/>
          </p:nvPr>
        </p:nvSpPr>
        <p:spPr/>
        <p:txBody>
          <a:bodyPr/>
          <a:lstStyle/>
          <a:p>
            <a:fld id="{15DA7EAB-1E8A-244C-B189-934D9ABBB95C}" type="datetimeFigureOut">
              <a:rPr lang="en-US" smtClean="0"/>
              <a:t>2/2/2023</a:t>
            </a:fld>
            <a:endParaRPr lang="en-US"/>
          </a:p>
        </p:txBody>
      </p:sp>
      <p:sp>
        <p:nvSpPr>
          <p:cNvPr id="5" name="Footer Placeholder 4">
            <a:extLst>
              <a:ext uri="{FF2B5EF4-FFF2-40B4-BE49-F238E27FC236}">
                <a16:creationId xmlns:a16="http://schemas.microsoft.com/office/drawing/2014/main" id="{B0CC31DA-ADD3-584C-ACF2-C95126EAA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B7097-72EA-5143-A41A-D4FCBA0ABFF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73D3A769-DD46-BB41-BCFC-6244FF9656C7}"/>
              </a:ext>
            </a:extLst>
          </p:cNvPr>
          <p:cNvPicPr>
            <a:picLocks noChangeAspect="1"/>
          </p:cNvPicPr>
          <p:nvPr userDrawn="1"/>
        </p:nvPicPr>
        <p:blipFill>
          <a:blip r:embed="rId2"/>
          <a:stretch>
            <a:fillRect/>
          </a:stretch>
        </p:blipFill>
        <p:spPr>
          <a:xfrm>
            <a:off x="0" y="0"/>
            <a:ext cx="3084576" cy="5374840"/>
          </a:xfrm>
          <a:prstGeom prst="rect">
            <a:avLst/>
          </a:prstGeom>
        </p:spPr>
      </p:pic>
    </p:spTree>
    <p:extLst>
      <p:ext uri="{BB962C8B-B14F-4D97-AF65-F5344CB8AC3E}">
        <p14:creationId xmlns:p14="http://schemas.microsoft.com/office/powerpoint/2010/main" val="485933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2/2/2023</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
        <p:nvSpPr>
          <p:cNvPr id="14" name="Rectangle 13">
            <a:extLst>
              <a:ext uri="{FF2B5EF4-FFF2-40B4-BE49-F238E27FC236}">
                <a16:creationId xmlns:a16="http://schemas.microsoft.com/office/drawing/2014/main" id="{34AA8053-0A2B-9D4A-9638-5A77357A9549}"/>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3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2/2/2023</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15472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7"/>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2/2/2023</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943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989-1ECE-4F46-AA92-B097C2DF476C}"/>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B0397FE-19D3-D646-918F-95503252EE31}"/>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FEE87B-F0DD-2941-A928-CFBECC68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96D0-6575-CA44-83A0-F0F9406E5EE5}"/>
              </a:ext>
            </a:extLst>
          </p:cNvPr>
          <p:cNvSpPr>
            <a:spLocks noGrp="1"/>
          </p:cNvSpPr>
          <p:nvPr>
            <p:ph type="dt" sz="half" idx="10"/>
          </p:nvPr>
        </p:nvSpPr>
        <p:spPr/>
        <p:txBody>
          <a:bodyPr/>
          <a:lstStyle/>
          <a:p>
            <a:fld id="{15DA7EAB-1E8A-244C-B189-934D9ABBB95C}" type="datetimeFigureOut">
              <a:rPr lang="en-US" smtClean="0"/>
              <a:t>2/2/2023</a:t>
            </a:fld>
            <a:endParaRPr lang="en-US"/>
          </a:p>
        </p:txBody>
      </p:sp>
      <p:sp>
        <p:nvSpPr>
          <p:cNvPr id="6" name="Footer Placeholder 5">
            <a:extLst>
              <a:ext uri="{FF2B5EF4-FFF2-40B4-BE49-F238E27FC236}">
                <a16:creationId xmlns:a16="http://schemas.microsoft.com/office/drawing/2014/main" id="{9AB73844-BBF2-974E-94C8-B97E218B3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85A59-916C-A047-B778-98169B7BCD5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954110BB-3B50-5841-BD3E-A39F6BE0FFC2}"/>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Rectangle 9">
            <a:extLst>
              <a:ext uri="{FF2B5EF4-FFF2-40B4-BE49-F238E27FC236}">
                <a16:creationId xmlns:a16="http://schemas.microsoft.com/office/drawing/2014/main" id="{76A9352F-3C12-C94E-83EA-60F9DE0F5EDD}"/>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0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8DC6-C0F4-4345-B724-55D007AB343A}"/>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8ABFC26-293C-DD4E-84CE-C617B28D37BC}"/>
              </a:ext>
            </a:extLst>
          </p:cNvPr>
          <p:cNvSpPr>
            <a:spLocks noGrp="1"/>
          </p:cNvSpPr>
          <p:nvPr>
            <p:ph type="body" idx="1"/>
          </p:nvPr>
        </p:nvSpPr>
        <p:spPr>
          <a:xfrm>
            <a:off x="839788"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75A9E4-5DCA-7D4D-8585-992CC8CEF13D}"/>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BA6BD2-3CCF-E746-A62C-B14209E5BF1A}"/>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128CFE-A232-2946-8596-D4917C579108}"/>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1096410-C47D-2C4B-9E0D-98236FD3118F}"/>
              </a:ext>
            </a:extLst>
          </p:cNvPr>
          <p:cNvSpPr>
            <a:spLocks noGrp="1"/>
          </p:cNvSpPr>
          <p:nvPr>
            <p:ph type="dt" sz="half" idx="10"/>
          </p:nvPr>
        </p:nvSpPr>
        <p:spPr/>
        <p:txBody>
          <a:bodyPr/>
          <a:lstStyle/>
          <a:p>
            <a:fld id="{15DA7EAB-1E8A-244C-B189-934D9ABBB95C}" type="datetimeFigureOut">
              <a:rPr lang="en-US" smtClean="0"/>
              <a:t>2/2/2023</a:t>
            </a:fld>
            <a:endParaRPr lang="en-US"/>
          </a:p>
        </p:txBody>
      </p:sp>
      <p:sp>
        <p:nvSpPr>
          <p:cNvPr id="8" name="Footer Placeholder 7">
            <a:extLst>
              <a:ext uri="{FF2B5EF4-FFF2-40B4-BE49-F238E27FC236}">
                <a16:creationId xmlns:a16="http://schemas.microsoft.com/office/drawing/2014/main" id="{2278E5E1-342A-9743-9803-B34773B56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73D64-6C65-2B4F-A20A-FB3CF9E70900}"/>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10" name="Picture 9">
            <a:extLst>
              <a:ext uri="{FF2B5EF4-FFF2-40B4-BE49-F238E27FC236}">
                <a16:creationId xmlns:a16="http://schemas.microsoft.com/office/drawing/2014/main" id="{36352003-F562-7B45-AA44-7F71C04EB9C0}"/>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2" name="Rectangle 11">
            <a:extLst>
              <a:ext uri="{FF2B5EF4-FFF2-40B4-BE49-F238E27FC236}">
                <a16:creationId xmlns:a16="http://schemas.microsoft.com/office/drawing/2014/main" id="{B4288EFD-5E42-1747-9269-1D4DFD190A6A}"/>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C0C-8CE7-B243-B9C5-0C88FF673B02}"/>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80EE34D-5510-A140-ADCF-B60EF1D579C1}"/>
              </a:ext>
            </a:extLst>
          </p:cNvPr>
          <p:cNvSpPr>
            <a:spLocks noGrp="1"/>
          </p:cNvSpPr>
          <p:nvPr>
            <p:ph type="dt" sz="half" idx="10"/>
          </p:nvPr>
        </p:nvSpPr>
        <p:spPr/>
        <p:txBody>
          <a:bodyPr/>
          <a:lstStyle/>
          <a:p>
            <a:fld id="{15DA7EAB-1E8A-244C-B189-934D9ABBB95C}" type="datetimeFigureOut">
              <a:rPr lang="en-US" smtClean="0"/>
              <a:t>2/2/2023</a:t>
            </a:fld>
            <a:endParaRPr lang="en-US"/>
          </a:p>
        </p:txBody>
      </p:sp>
      <p:sp>
        <p:nvSpPr>
          <p:cNvPr id="4" name="Footer Placeholder 3">
            <a:extLst>
              <a:ext uri="{FF2B5EF4-FFF2-40B4-BE49-F238E27FC236}">
                <a16:creationId xmlns:a16="http://schemas.microsoft.com/office/drawing/2014/main" id="{1B0575D6-14FC-6F4D-87D0-35C06E421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AFEBC-40C7-494A-9F9A-06078D61A3F3}"/>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6" name="Picture 5">
            <a:extLst>
              <a:ext uri="{FF2B5EF4-FFF2-40B4-BE49-F238E27FC236}">
                <a16:creationId xmlns:a16="http://schemas.microsoft.com/office/drawing/2014/main" id="{0E085EBD-715D-7443-996D-2AC64A3732BF}"/>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8" name="Rectangle 7">
            <a:extLst>
              <a:ext uri="{FF2B5EF4-FFF2-40B4-BE49-F238E27FC236}">
                <a16:creationId xmlns:a16="http://schemas.microsoft.com/office/drawing/2014/main" id="{02F3BF06-F1C9-3640-9181-D698996C8D86}"/>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4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191F-C065-394F-A334-B04C0D009750}"/>
              </a:ext>
            </a:extLst>
          </p:cNvPr>
          <p:cNvSpPr>
            <a:spLocks noGrp="1"/>
          </p:cNvSpPr>
          <p:nvPr>
            <p:ph type="dt" sz="half" idx="10"/>
          </p:nvPr>
        </p:nvSpPr>
        <p:spPr/>
        <p:txBody>
          <a:bodyPr/>
          <a:lstStyle/>
          <a:p>
            <a:fld id="{15DA7EAB-1E8A-244C-B189-934D9ABBB95C}" type="datetimeFigureOut">
              <a:rPr lang="en-US" smtClean="0"/>
              <a:t>2/2/2023</a:t>
            </a:fld>
            <a:endParaRPr lang="en-US"/>
          </a:p>
        </p:txBody>
      </p:sp>
      <p:sp>
        <p:nvSpPr>
          <p:cNvPr id="3" name="Footer Placeholder 2">
            <a:extLst>
              <a:ext uri="{FF2B5EF4-FFF2-40B4-BE49-F238E27FC236}">
                <a16:creationId xmlns:a16="http://schemas.microsoft.com/office/drawing/2014/main" id="{2969CFC7-A5CE-AE49-858B-F6BE39D4A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997900-4027-4843-B598-D0066F8A43AB}"/>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5" name="Picture 4">
            <a:extLst>
              <a:ext uri="{FF2B5EF4-FFF2-40B4-BE49-F238E27FC236}">
                <a16:creationId xmlns:a16="http://schemas.microsoft.com/office/drawing/2014/main" id="{1DB232D9-021F-124F-A482-AB0C88583002}"/>
              </a:ext>
            </a:extLst>
          </p:cNvPr>
          <p:cNvPicPr>
            <a:picLocks noChangeAspect="1"/>
          </p:cNvPicPr>
          <p:nvPr userDrawn="1"/>
        </p:nvPicPr>
        <p:blipFill>
          <a:blip r:embed="rId2"/>
          <a:stretch>
            <a:fillRect/>
          </a:stretch>
        </p:blipFill>
        <p:spPr>
          <a:xfrm>
            <a:off x="11621052" y="6353175"/>
            <a:ext cx="203200" cy="368300"/>
          </a:xfrm>
          <a:prstGeom prst="rect">
            <a:avLst/>
          </a:prstGeom>
        </p:spPr>
      </p:pic>
    </p:spTree>
    <p:extLst>
      <p:ext uri="{BB962C8B-B14F-4D97-AF65-F5344CB8AC3E}">
        <p14:creationId xmlns:p14="http://schemas.microsoft.com/office/powerpoint/2010/main" val="9301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AE7-DB30-8743-B4A3-21C840120D8F}"/>
              </a:ext>
            </a:extLst>
          </p:cNvPr>
          <p:cNvSpPr>
            <a:spLocks noGrp="1"/>
          </p:cNvSpPr>
          <p:nvPr>
            <p:ph type="title"/>
          </p:nvPr>
        </p:nvSpPr>
        <p:spPr>
          <a:xfrm>
            <a:off x="839788" y="457200"/>
            <a:ext cx="3932237" cy="1600200"/>
          </a:xfrm>
        </p:spPr>
        <p:txBody>
          <a:bodyPr anchor="b"/>
          <a:lstStyle>
            <a:lvl1pP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6E60C3F-DA62-984E-97ED-D43FFF4CC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352D51-F052-D64F-81A6-B17C5CBEAA3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29709E-866E-E74B-9A59-CFE742FE4878}"/>
              </a:ext>
            </a:extLst>
          </p:cNvPr>
          <p:cNvSpPr>
            <a:spLocks noGrp="1"/>
          </p:cNvSpPr>
          <p:nvPr>
            <p:ph type="dt" sz="half" idx="10"/>
          </p:nvPr>
        </p:nvSpPr>
        <p:spPr/>
        <p:txBody>
          <a:bodyPr/>
          <a:lstStyle/>
          <a:p>
            <a:fld id="{15DA7EAB-1E8A-244C-B189-934D9ABBB95C}" type="datetimeFigureOut">
              <a:rPr lang="en-US" smtClean="0"/>
              <a:t>2/2/2023</a:t>
            </a:fld>
            <a:endParaRPr lang="en-US"/>
          </a:p>
        </p:txBody>
      </p:sp>
      <p:sp>
        <p:nvSpPr>
          <p:cNvPr id="6" name="Footer Placeholder 5">
            <a:extLst>
              <a:ext uri="{FF2B5EF4-FFF2-40B4-BE49-F238E27FC236}">
                <a16:creationId xmlns:a16="http://schemas.microsoft.com/office/drawing/2014/main" id="{C4E2D94B-FC75-6646-BD49-0190822BD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7911D-0A2B-D043-BE77-788DF7022B77}"/>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2B8A872D-4625-4341-97C5-779CFD0A31D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1" name="Rectangle 10">
            <a:extLst>
              <a:ext uri="{FF2B5EF4-FFF2-40B4-BE49-F238E27FC236}">
                <a16:creationId xmlns:a16="http://schemas.microsoft.com/office/drawing/2014/main" id="{F0B74437-6F3E-514E-84CB-917B3C49C54F}"/>
              </a:ext>
            </a:extLst>
          </p:cNvPr>
          <p:cNvSpPr/>
          <p:nvPr userDrawn="1"/>
        </p:nvSpPr>
        <p:spPr>
          <a:xfrm>
            <a:off x="-7383399" y="2034540"/>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3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AFC1-1B54-614E-93B4-299A4C3AE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2DD70-CA4B-4B40-A55C-0C6EB912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5662-8F69-E842-BB64-51C474341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7EAB-1E8A-244C-B189-934D9ABBB95C}" type="datetimeFigureOut">
              <a:rPr lang="en-US" smtClean="0"/>
              <a:t>2/2/2023</a:t>
            </a:fld>
            <a:endParaRPr lang="en-US"/>
          </a:p>
        </p:txBody>
      </p:sp>
      <p:sp>
        <p:nvSpPr>
          <p:cNvPr id="5" name="Footer Placeholder 4">
            <a:extLst>
              <a:ext uri="{FF2B5EF4-FFF2-40B4-BE49-F238E27FC236}">
                <a16:creationId xmlns:a16="http://schemas.microsoft.com/office/drawing/2014/main" id="{A8D3E83F-5E17-1A48-B84D-15EB9255B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ED418-B1B5-7041-B637-95F643DE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9946-0E57-C640-BFF7-E2C9ED3796AA}" type="slidenum">
              <a:rPr lang="en-US" smtClean="0"/>
              <a:t>‹#›</a:t>
            </a:fld>
            <a:endParaRPr lang="en-US"/>
          </a:p>
        </p:txBody>
      </p:sp>
    </p:spTree>
    <p:extLst>
      <p:ext uri="{BB962C8B-B14F-4D97-AF65-F5344CB8AC3E}">
        <p14:creationId xmlns:p14="http://schemas.microsoft.com/office/powerpoint/2010/main" val="136516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revenue.alabama.gov/tax-incentives/"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yalabamataxes.alabama.gov/"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emetria.gordon@revenue.alabama.gov" TargetMode="External"/><Relationship Id="rId2" Type="http://schemas.openxmlformats.org/officeDocument/2006/relationships/hyperlink" Target="mailto:tavares.mathews@revenue.alabama.go" TargetMode="External"/><Relationship Id="rId1" Type="http://schemas.openxmlformats.org/officeDocument/2006/relationships/slideLayout" Target="../slideLayouts/slideLayout2.xml"/><Relationship Id="rId6" Type="http://schemas.openxmlformats.org/officeDocument/2006/relationships/hyperlink" Target="mailto:veronica.jennings@revenue.alabama.gov" TargetMode="External"/><Relationship Id="rId5" Type="http://schemas.openxmlformats.org/officeDocument/2006/relationships/hyperlink" Target="mailto:lanette.spence@revenue.alabama.gov" TargetMode="External"/><Relationship Id="rId4" Type="http://schemas.openxmlformats.org/officeDocument/2006/relationships/hyperlink" Target="mailto:tymecca.pearson@revenue.alabam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hyperlink" Target="https://www.flickr.com/photos/roberlan/12235002923" TargetMode="External"/><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s.alabama.gov/alabama-votes/elected-official-map" TargetMode="External"/><Relationship Id="rId2" Type="http://schemas.openxmlformats.org/officeDocument/2006/relationships/hyperlink" Target="http://www.legislature.state.al.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818965" y="5289176"/>
            <a:ext cx="7534835" cy="1568824"/>
          </a:xfrm>
        </p:spPr>
        <p:txBody>
          <a:bodyPr>
            <a:normAutofit/>
          </a:bodyPr>
          <a:lstStyle/>
          <a:p>
            <a:pPr>
              <a:tabLst>
                <a:tab pos="744538" algn="l"/>
              </a:tabLst>
            </a:pPr>
            <a:r>
              <a:rPr lang="en-US" sz="3200" b="1" dirty="0">
                <a:latin typeface="Times New Roman" panose="02020603050405020304" pitchFamily="18" charset="0"/>
                <a:cs typeface="Times New Roman" panose="02020603050405020304" pitchFamily="18" charset="0"/>
              </a:rPr>
              <a:t>       Alabama Department of Revenue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Income Tax Administration </a:t>
            </a:r>
          </a:p>
          <a:p>
            <a:pPr>
              <a:tabLst>
                <a:tab pos="511175" algn="l"/>
              </a:tabLst>
            </a:pPr>
            <a:r>
              <a:rPr lang="en-US" sz="3200" b="1" dirty="0">
                <a:latin typeface="Times New Roman" panose="02020603050405020304" pitchFamily="18" charset="0"/>
                <a:cs typeface="Times New Roman" panose="02020603050405020304" pitchFamily="18" charset="0"/>
              </a:rPr>
              <a:t>Division</a:t>
            </a:r>
            <a:endParaRPr lang="en-US" sz="3200" dirty="0"/>
          </a:p>
          <a:p>
            <a:endParaRPr lang="en-US" dirty="0"/>
          </a:p>
        </p:txBody>
      </p:sp>
      <p:pic>
        <p:nvPicPr>
          <p:cNvPr id="4" name="Picture 5">
            <a:extLst>
              <a:ext uri="{FF2B5EF4-FFF2-40B4-BE49-F238E27FC236}">
                <a16:creationId xmlns:a16="http://schemas.microsoft.com/office/drawing/2014/main" id="{B47887A4-FCBB-4B4E-9679-113E575815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3811" y="243322"/>
            <a:ext cx="7942730" cy="48881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882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4BAD-7437-4240-A2E3-4C187217637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2022 Regular Session of the Alabama Legislature?</a:t>
            </a:r>
            <a:endParaRPr lang="en-US" dirty="0"/>
          </a:p>
        </p:txBody>
      </p:sp>
      <p:pic>
        <p:nvPicPr>
          <p:cNvPr id="4" name="Content Placeholder 9">
            <a:extLst>
              <a:ext uri="{FF2B5EF4-FFF2-40B4-BE49-F238E27FC236}">
                <a16:creationId xmlns:a16="http://schemas.microsoft.com/office/drawing/2014/main" id="{233DF2C6-449E-450A-A2F8-AE68C0851F7B}"/>
              </a:ext>
            </a:extLst>
          </p:cNvPr>
          <p:cNvPicPr>
            <a:picLocks noGrp="1" noChangeAspect="1"/>
          </p:cNvPicPr>
          <p:nvPr>
            <p:ph idx="1"/>
          </p:nvPr>
        </p:nvPicPr>
        <p:blipFill>
          <a:blip r:embed="rId2"/>
          <a:stretch>
            <a:fillRect/>
          </a:stretch>
        </p:blipFill>
        <p:spPr>
          <a:xfrm>
            <a:off x="0" y="2188462"/>
            <a:ext cx="5334000" cy="3342762"/>
          </a:xfrm>
          <a:prstGeom prst="rect">
            <a:avLst/>
          </a:prstGeom>
        </p:spPr>
      </p:pic>
      <p:pic>
        <p:nvPicPr>
          <p:cNvPr id="5" name="Picture 4">
            <a:extLst>
              <a:ext uri="{FF2B5EF4-FFF2-40B4-BE49-F238E27FC236}">
                <a16:creationId xmlns:a16="http://schemas.microsoft.com/office/drawing/2014/main" id="{EC495D3C-40F5-42B9-991B-E44DC212F99E}"/>
              </a:ext>
            </a:extLst>
          </p:cNvPr>
          <p:cNvPicPr>
            <a:picLocks noChangeAspect="1"/>
          </p:cNvPicPr>
          <p:nvPr/>
        </p:nvPicPr>
        <p:blipFill>
          <a:blip r:embed="rId3"/>
          <a:stretch>
            <a:fillRect/>
          </a:stretch>
        </p:blipFill>
        <p:spPr>
          <a:xfrm>
            <a:off x="5334000" y="2258690"/>
            <a:ext cx="6195469" cy="1878330"/>
          </a:xfrm>
          <a:prstGeom prst="rect">
            <a:avLst/>
          </a:prstGeom>
        </p:spPr>
      </p:pic>
      <p:pic>
        <p:nvPicPr>
          <p:cNvPr id="6" name="Picture 5">
            <a:extLst>
              <a:ext uri="{FF2B5EF4-FFF2-40B4-BE49-F238E27FC236}">
                <a16:creationId xmlns:a16="http://schemas.microsoft.com/office/drawing/2014/main" id="{BBAD7EC7-E553-4161-992A-6A44857E1978}"/>
              </a:ext>
            </a:extLst>
          </p:cNvPr>
          <p:cNvPicPr>
            <a:picLocks noChangeAspect="1"/>
          </p:cNvPicPr>
          <p:nvPr/>
        </p:nvPicPr>
        <p:blipFill>
          <a:blip r:embed="rId4"/>
          <a:stretch>
            <a:fillRect/>
          </a:stretch>
        </p:blipFill>
        <p:spPr>
          <a:xfrm>
            <a:off x="5334000" y="4545332"/>
            <a:ext cx="6378687" cy="1648082"/>
          </a:xfrm>
          <a:prstGeom prst="rect">
            <a:avLst/>
          </a:prstGeom>
        </p:spPr>
      </p:pic>
    </p:spTree>
    <p:extLst>
      <p:ext uri="{BB962C8B-B14F-4D97-AF65-F5344CB8AC3E}">
        <p14:creationId xmlns:p14="http://schemas.microsoft.com/office/powerpoint/2010/main" val="389501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2022-37 (HB 231)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FIT Deduction</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1825625"/>
            <a:ext cx="11725835" cy="4351338"/>
          </a:xfrm>
        </p:spPr>
        <p:txBody>
          <a:bodyPr>
            <a:normAutofit fontScale="92500" lnSpcReduction="10000"/>
          </a:bodyPr>
          <a:lstStyle/>
          <a:p>
            <a:r>
              <a:rPr lang="en-US" dirty="0"/>
              <a:t>For the tax year ending December 31, 2021, an individual taxpayer's federal income tax deduction will be calculated without consideration of the reductions in federal tax provided in Sections 9611, 9612, 9621, 9622, 9623, 9624, 9625, 9626, and 9631 of the American Rescue Plan Act (ARPA) for purposes of determining an individual taxpayer's federal income tax deduction. The federal income tax deduction will be calculated as if the individual paid the federal income tax that would otherwise have been due under the Internal Revenue Code provisions in effect on December 31, 2020.</a:t>
            </a:r>
          </a:p>
          <a:p>
            <a:r>
              <a:rPr lang="en-US" dirty="0"/>
              <a:t>The 2021 Federal Income Tax Deduction Worksheet and Form 40, 40NR and 40A Instruction booklets were updated to reflect this change.</a:t>
            </a:r>
          </a:p>
          <a:p>
            <a:r>
              <a:rPr lang="en-US" dirty="0"/>
              <a:t>Retroactive to the 2021 tax year.  </a:t>
            </a:r>
          </a:p>
          <a:p>
            <a:r>
              <a:rPr lang="en-US" dirty="0"/>
              <a:t>Duplicate of Act 2022-75.</a:t>
            </a:r>
          </a:p>
        </p:txBody>
      </p:sp>
    </p:spTree>
    <p:extLst>
      <p:ext uri="{BB962C8B-B14F-4D97-AF65-F5344CB8AC3E}">
        <p14:creationId xmlns:p14="http://schemas.microsoft.com/office/powerpoint/2010/main" val="67196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F5F2-5633-41EF-992B-2DB9611DDC80}"/>
              </a:ext>
            </a:extLst>
          </p:cNvPr>
          <p:cNvSpPr>
            <a:spLocks noGrp="1"/>
          </p:cNvSpPr>
          <p:nvPr>
            <p:ph type="title"/>
          </p:nvPr>
        </p:nvSpPr>
        <p:spPr>
          <a:xfrm>
            <a:off x="838200" y="206189"/>
            <a:ext cx="10515600" cy="190948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2022-53 (HB 82)</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The Small Business Relief and Revitalization Act of 2022</a:t>
            </a:r>
            <a:br>
              <a:rPr lang="en-US" b="1" dirty="0"/>
            </a:br>
            <a:endParaRPr lang="en-US" dirty="0"/>
          </a:p>
        </p:txBody>
      </p:sp>
      <p:sp>
        <p:nvSpPr>
          <p:cNvPr id="3" name="Content Placeholder 2">
            <a:extLst>
              <a:ext uri="{FF2B5EF4-FFF2-40B4-BE49-F238E27FC236}">
                <a16:creationId xmlns:a16="http://schemas.microsoft.com/office/drawing/2014/main" id="{42520740-6013-429F-A437-1AF3D3AF3B11}"/>
              </a:ext>
            </a:extLst>
          </p:cNvPr>
          <p:cNvSpPr>
            <a:spLocks noGrp="1"/>
          </p:cNvSpPr>
          <p:nvPr>
            <p:ph idx="1"/>
          </p:nvPr>
        </p:nvSpPr>
        <p:spPr>
          <a:xfrm>
            <a:off x="277906" y="1825624"/>
            <a:ext cx="11304494" cy="4826187"/>
          </a:xfrm>
        </p:spPr>
        <p:txBody>
          <a:bodyPr>
            <a:normAutofit fontScale="70000" lnSpcReduction="20000"/>
          </a:bodyPr>
          <a:lstStyle/>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For tax years ending after </a:t>
            </a:r>
            <a:r>
              <a:rPr lang="en-US" sz="2200" dirty="0">
                <a:solidFill>
                  <a:srgbClr val="000000"/>
                </a:solidFill>
                <a:latin typeface="Times New Roman" panose="02020603050405020304" pitchFamily="18" charset="0"/>
                <a:cs typeface="Times New Roman" panose="02020603050405020304" pitchFamily="18" charset="0"/>
              </a:rPr>
              <a:t>the </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enactment of ARPA (American Rescue Plan Act). Provides that any amount of debt cancellation resulting from loan forgiveness for disadvantaged farmers and ranchers provided under Section 1005 of ARPA are not treated as income under Alabama law, not considered in determining deductibility of otherwise deductible expenses, and excluded from calculations in determining FITD.</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Authorizes ALDOR, to provide a one-month extension of the financial institution excise tax (FIET</a:t>
            </a:r>
            <a:r>
              <a:rPr lang="en-US" sz="2200" dirty="0">
                <a:solidFill>
                  <a:srgbClr val="000000"/>
                </a:solidFill>
                <a:latin typeface="Times New Roman" panose="02020603050405020304" pitchFamily="18" charset="0"/>
                <a:cs typeface="Times New Roman" panose="02020603050405020304" pitchFamily="18" charset="0"/>
              </a:rPr>
              <a:t>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§40-16-3</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 and corporate income tax (CIT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§40-18-39.2</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 returns in tax years beginning on or after January 1, 2020, but </a:t>
            </a:r>
            <a:r>
              <a:rPr lang="en-US" sz="2200" dirty="0">
                <a:solidFill>
                  <a:srgbClr val="000000"/>
                </a:solidFill>
                <a:latin typeface="Times New Roman" panose="02020603050405020304" pitchFamily="18" charset="0"/>
                <a:cs typeface="Times New Roman" panose="02020603050405020304" pitchFamily="18" charset="0"/>
              </a:rPr>
              <a:t>prior to </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January 1, 2021. </a:t>
            </a:r>
            <a:r>
              <a:rPr lang="en-US" sz="2200" u="sng" dirty="0">
                <a:solidFill>
                  <a:srgbClr val="000000"/>
                </a:solidFill>
                <a:latin typeface="Times New Roman" panose="02020603050405020304" pitchFamily="18" charset="0"/>
                <a:cs typeface="Times New Roman" panose="02020603050405020304" pitchFamily="18" charset="0"/>
              </a:rPr>
              <a:t>Application &amp; approval required</a:t>
            </a:r>
            <a:r>
              <a:rPr lang="en-US" sz="2200" dirty="0">
                <a:solidFill>
                  <a:srgbClr val="000000"/>
                </a:solidFill>
                <a:latin typeface="Times New Roman" panose="02020603050405020304" pitchFamily="18" charset="0"/>
                <a:cs typeface="Times New Roman" panose="02020603050405020304" pitchFamily="18" charset="0"/>
              </a:rPr>
              <a:t>.</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Effective for tax years beginning on or after January 1, 2021, allows a one-month extension of the filing due date of tax returns for FIET and CIT taxpayers, whose due date is currently tied to the federal return. The filing extension would not extend the due date of the tax liability </a:t>
            </a:r>
            <a:r>
              <a:rPr lang="en-US" sz="2200" dirty="0">
                <a:solidFill>
                  <a:srgbClr val="000000"/>
                </a:solidFill>
                <a:latin typeface="Times New Roman" panose="02020603050405020304" pitchFamily="18" charset="0"/>
                <a:cs typeface="Times New Roman" panose="02020603050405020304" pitchFamily="18" charset="0"/>
              </a:rPr>
              <a:t>for</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 these taxpayers.</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Amends Ala. Admin</a:t>
            </a:r>
            <a:r>
              <a:rPr lang="en-US" sz="2200" b="0" i="0" u="none" strike="noStrike">
                <a:solidFill>
                  <a:srgbClr val="000000"/>
                </a:solidFill>
                <a:effectLst/>
                <a:latin typeface="Times New Roman" panose="02020603050405020304" pitchFamily="18" charset="0"/>
                <a:cs typeface="Times New Roman" panose="02020603050405020304" pitchFamily="18" charset="0"/>
              </a:rPr>
              <a:t>. Rules </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810-9-1-.02 for FIET and 810-3-39-.02 for CIT.</a:t>
            </a:r>
            <a:endParaRPr lang="en-US" sz="2200" dirty="0">
              <a:solidFill>
                <a:srgbClr val="000000"/>
              </a:solidFill>
              <a:latin typeface="Times New Roman" panose="02020603050405020304" pitchFamily="18" charset="0"/>
              <a:cs typeface="Times New Roman" panose="02020603050405020304" pitchFamily="18" charset="0"/>
            </a:endParaRP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Updates 2022 Form 20C, 20CC and 2023 Form ET-1 and ET1C instructions.</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For tax years ending after </a:t>
            </a:r>
            <a:r>
              <a:rPr lang="en-US" sz="2200" dirty="0">
                <a:solidFill>
                  <a:srgbClr val="000000"/>
                </a:solidFill>
                <a:latin typeface="Times New Roman" panose="02020603050405020304" pitchFamily="18" charset="0"/>
                <a:cs typeface="Times New Roman" panose="02020603050405020304" pitchFamily="18" charset="0"/>
              </a:rPr>
              <a:t>the </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enactment of ARPA (American Rescue Plan Act), provides that any amount of debt cancellation resulting from loan forgiveness for disadvantaged farmers and ranchers provided under Section 1005 of ARPA are not treated as income under Alabama law, not considered in determining deductibility of otherwise deductible expenses, and excluded from calculations in determining FITD.</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Authorizes ALDOR, to provide a one-month extension of the financial institution excise tax (FIET) and corporate income tax (CIT) returns in tax years beginning on or after January 1, 2020, but not after January 1, 2021. </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Effective for tax years beginning on or after January 1, 2021, allows a one-month extension of the filing due date of tax returns for FIET and CIT taxpayers, whose due date is currently tied to the federal return. The filing extension would not extend the due date of the tax liability by these taxpayers.</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Amends </a:t>
            </a:r>
            <a:r>
              <a:rPr lang="en-US" sz="2200" dirty="0">
                <a:solidFill>
                  <a:srgbClr val="000000"/>
                </a:solidFill>
                <a:latin typeface="Times New Roman" panose="02020603050405020304" pitchFamily="18" charset="0"/>
                <a:cs typeface="Times New Roman" panose="02020603050405020304" pitchFamily="18" charset="0"/>
              </a:rPr>
              <a:t>AL Administrative Rules</a:t>
            </a:r>
            <a:r>
              <a:rPr lang="en-US" sz="2200" b="0" i="0" u="none" strike="noStrike" dirty="0">
                <a:solidFill>
                  <a:srgbClr val="000000"/>
                </a:solidFill>
                <a:effectLst/>
                <a:latin typeface="Times New Roman" panose="02020603050405020304" pitchFamily="18" charset="0"/>
                <a:cs typeface="Times New Roman" panose="02020603050405020304" pitchFamily="18" charset="0"/>
              </a:rPr>
              <a:t> 810-9-1-.02 for FIET and 810-3-39-.02 for CIT.</a:t>
            </a:r>
            <a:endParaRPr lang="en-US" sz="2200" dirty="0">
              <a:solidFill>
                <a:srgbClr val="000000"/>
              </a:solidFill>
              <a:latin typeface="Times New Roman" panose="02020603050405020304" pitchFamily="18" charset="0"/>
              <a:cs typeface="Times New Roman" panose="02020603050405020304" pitchFamily="18" charset="0"/>
            </a:endParaRP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Updates 2022 Form 20C, 20CC and 2023 Form ET-1 and ET1C instructions.</a:t>
            </a:r>
          </a:p>
        </p:txBody>
      </p:sp>
    </p:spTree>
    <p:extLst>
      <p:ext uri="{BB962C8B-B14F-4D97-AF65-F5344CB8AC3E}">
        <p14:creationId xmlns:p14="http://schemas.microsoft.com/office/powerpoint/2010/main" val="145833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2022-75 (SB 152)</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FIT Deduction</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1825625"/>
            <a:ext cx="11725835" cy="4351338"/>
          </a:xfrm>
        </p:spPr>
        <p:txBody>
          <a:bodyPr>
            <a:normAutofit fontScale="92500" lnSpcReduction="10000"/>
          </a:bodyPr>
          <a:lstStyle/>
          <a:p>
            <a:r>
              <a:rPr lang="en-US" dirty="0"/>
              <a:t>For the tax year ending December 31, 2021, an individual taxpayer's federal income tax deduction will be calculated without consideration of the reductions in federal tax provided in IRC Sections 9611, 9612, 9621, 9622, 9623, 9624, 9625, 9626, and 9631 of the American Rescue Plan Act (ARPA) for purposes of determining an individual taxpayer's federal income tax deduction. The federal income tax deduction will be calculated as if the individual paid the federal income tax that would otherwise have been due under the Internal Revenue Code provisions in effect on December 31, 2020.</a:t>
            </a:r>
          </a:p>
          <a:p>
            <a:r>
              <a:rPr lang="en-US" dirty="0"/>
              <a:t>The 2021 Federal Income Tax Deduction Worksheet and Form 40, 40NR and 40A Instruction booklets were updated to reflect this change.</a:t>
            </a:r>
          </a:p>
          <a:p>
            <a:r>
              <a:rPr lang="en-US" dirty="0"/>
              <a:t>Retroactive to the 2021 tax year. </a:t>
            </a:r>
          </a:p>
          <a:p>
            <a:r>
              <a:rPr lang="en-US" dirty="0"/>
              <a:t>Duplicate of Act 2022-37.</a:t>
            </a:r>
          </a:p>
        </p:txBody>
      </p:sp>
    </p:spTree>
    <p:extLst>
      <p:ext uri="{BB962C8B-B14F-4D97-AF65-F5344CB8AC3E}">
        <p14:creationId xmlns:p14="http://schemas.microsoft.com/office/powerpoint/2010/main" val="226831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5F97-2AD1-4C4B-96B7-AA2DFE8A7DE2}"/>
              </a:ext>
            </a:extLst>
          </p:cNvPr>
          <p:cNvSpPr>
            <a:spLocks noGrp="1"/>
          </p:cNvSpPr>
          <p:nvPr>
            <p:ph type="title"/>
          </p:nvPr>
        </p:nvSpPr>
        <p:spPr>
          <a:xfrm>
            <a:off x="838200" y="71719"/>
            <a:ext cx="10515600" cy="161897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2022-223 (HB 171)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Calibri" panose="020F0502020204030204" pitchFamily="34" charset="0"/>
              </a:rPr>
              <a:t>First-time and Second Chance Home Buyer Savings Account</a:t>
            </a:r>
            <a:endParaRPr lang="en-US" dirty="0"/>
          </a:p>
        </p:txBody>
      </p:sp>
      <p:sp>
        <p:nvSpPr>
          <p:cNvPr id="3" name="Content Placeholder 2">
            <a:extLst>
              <a:ext uri="{FF2B5EF4-FFF2-40B4-BE49-F238E27FC236}">
                <a16:creationId xmlns:a16="http://schemas.microsoft.com/office/drawing/2014/main" id="{881AE058-3E9F-47E9-A1B7-7D043F56E543}"/>
              </a:ext>
            </a:extLst>
          </p:cNvPr>
          <p:cNvSpPr>
            <a:spLocks noGrp="1"/>
          </p:cNvSpPr>
          <p:nvPr>
            <p:ph idx="1"/>
          </p:nvPr>
        </p:nvSpPr>
        <p:spPr>
          <a:xfrm>
            <a:off x="457200" y="1825625"/>
            <a:ext cx="10896600" cy="4351338"/>
          </a:xfrm>
        </p:spPr>
        <p:txBody>
          <a:bodyPr>
            <a:normAutofit fontScale="92500" lnSpcReduction="10000"/>
          </a:bodyPr>
          <a:lstStyle/>
          <a:p>
            <a:r>
              <a:rPr lang="en-US" sz="2800" b="0" i="0" u="none" strike="noStrike" dirty="0">
                <a:solidFill>
                  <a:srgbClr val="000000"/>
                </a:solidFill>
                <a:effectLst/>
                <a:latin typeface="Calibri" panose="020F0502020204030204" pitchFamily="34" charset="0"/>
              </a:rPr>
              <a:t>This act amends code sections 24-11-5, 24-11-7, and 24-11-10 regarding the First-time and Second Chance Home Buyer Savings Account Act by extending the current 5-year tax deduction for 5 additional years with a sunset date of December 31, 2028, rather than 2023. </a:t>
            </a:r>
          </a:p>
          <a:p>
            <a:r>
              <a:rPr lang="en-US" sz="2800" b="0" i="0" u="none" strike="noStrike" dirty="0">
                <a:solidFill>
                  <a:srgbClr val="000000"/>
                </a:solidFill>
                <a:effectLst/>
                <a:latin typeface="Calibri" panose="020F0502020204030204" pitchFamily="34" charset="0"/>
              </a:rPr>
              <a:t>The act also provides that if a taxpayer claiming the deduction on their income tax return fails to provide all required documentation at the time of filing, the deduction will be automatically denied. </a:t>
            </a:r>
          </a:p>
          <a:p>
            <a:r>
              <a:rPr lang="en-US" sz="2800" b="0" i="0" u="none" strike="noStrike" dirty="0">
                <a:solidFill>
                  <a:srgbClr val="000000"/>
                </a:solidFill>
                <a:effectLst/>
                <a:latin typeface="Calibri" panose="020F0502020204030204" pitchFamily="34" charset="0"/>
              </a:rPr>
              <a:t>The report that ALDOR provides on an annual basis to LSA (Legislative Services Agency), must now include the number of taxpayers who submitted an account to ALDOR noting the withdrawal of funds.</a:t>
            </a:r>
          </a:p>
          <a:p>
            <a:r>
              <a:rPr lang="en-US" dirty="0">
                <a:solidFill>
                  <a:srgbClr val="000000"/>
                </a:solidFill>
                <a:latin typeface="Calibri" panose="020F0502020204030204" pitchFamily="34" charset="0"/>
              </a:rPr>
              <a:t>Schedule HBC and Form 40 Instructions have been updated for the changes.</a:t>
            </a:r>
            <a:endParaRPr lang="en-US" dirty="0"/>
          </a:p>
        </p:txBody>
      </p:sp>
    </p:spTree>
    <p:extLst>
      <p:ext uri="{BB962C8B-B14F-4D97-AF65-F5344CB8AC3E}">
        <p14:creationId xmlns:p14="http://schemas.microsoft.com/office/powerpoint/2010/main" val="363096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5043-1D02-418B-AADC-4E715B6763C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2022-252 (HB 391)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Calibri" panose="020F0502020204030204" pitchFamily="34" charset="0"/>
              </a:rPr>
              <a:t>Business Privilege Tax</a:t>
            </a:r>
            <a:endParaRPr lang="en-US" dirty="0"/>
          </a:p>
        </p:txBody>
      </p:sp>
      <p:sp>
        <p:nvSpPr>
          <p:cNvPr id="3" name="Content Placeholder 2">
            <a:extLst>
              <a:ext uri="{FF2B5EF4-FFF2-40B4-BE49-F238E27FC236}">
                <a16:creationId xmlns:a16="http://schemas.microsoft.com/office/drawing/2014/main" id="{B214FB66-5A69-4950-82AD-3C411AF0AE51}"/>
              </a:ext>
            </a:extLst>
          </p:cNvPr>
          <p:cNvSpPr>
            <a:spLocks noGrp="1"/>
          </p:cNvSpPr>
          <p:nvPr>
            <p:ph idx="1"/>
          </p:nvPr>
        </p:nvSpPr>
        <p:spPr>
          <a:xfrm>
            <a:off x="349624" y="1825625"/>
            <a:ext cx="11004176" cy="4351338"/>
          </a:xfrm>
        </p:spPr>
        <p:txBody>
          <a:bodyPr>
            <a:normAutofit/>
          </a:bodyPr>
          <a:lstStyle/>
          <a:p>
            <a:r>
              <a:rPr lang="en-US" sz="2800" b="0" i="0" u="none" strike="noStrike" dirty="0">
                <a:solidFill>
                  <a:srgbClr val="000000"/>
                </a:solidFill>
                <a:effectLst/>
                <a:latin typeface="Calibri" panose="020F0502020204030204" pitchFamily="34" charset="0"/>
              </a:rPr>
              <a:t>This act amends code section 40-14A-22 </a:t>
            </a:r>
            <a:r>
              <a:rPr lang="en-US" dirty="0">
                <a:solidFill>
                  <a:srgbClr val="000000"/>
                </a:solidFill>
                <a:latin typeface="Calibri" panose="020F0502020204030204" pitchFamily="34" charset="0"/>
              </a:rPr>
              <a:t>to </a:t>
            </a:r>
            <a:r>
              <a:rPr lang="en-US" sz="2800" b="0" i="0" u="none" strike="noStrike" dirty="0">
                <a:solidFill>
                  <a:srgbClr val="000000"/>
                </a:solidFill>
                <a:effectLst/>
                <a:latin typeface="Calibri" panose="020F0502020204030204" pitchFamily="34" charset="0"/>
              </a:rPr>
              <a:t>phase out the one hundred dollar ($100) minimum business privilege tax. </a:t>
            </a:r>
          </a:p>
          <a:p>
            <a:r>
              <a:rPr lang="en-US" sz="2800" b="0" i="0" u="none" strike="noStrike" dirty="0">
                <a:solidFill>
                  <a:srgbClr val="000000"/>
                </a:solidFill>
                <a:effectLst/>
                <a:latin typeface="Calibri" panose="020F0502020204030204" pitchFamily="34" charset="0"/>
              </a:rPr>
              <a:t>For tax years beginning after December 31, 2022, taxpayers who owe the minimum tax of one hundred dollars ($100) will pay fifty dollars ($50).</a:t>
            </a:r>
          </a:p>
          <a:p>
            <a:r>
              <a:rPr lang="en-US" sz="2800" b="0" i="0" u="none" strike="noStrike" dirty="0">
                <a:solidFill>
                  <a:srgbClr val="000000"/>
                </a:solidFill>
                <a:effectLst/>
                <a:latin typeface="Calibri" panose="020F0502020204030204" pitchFamily="34" charset="0"/>
              </a:rPr>
              <a:t> For tax years beginning after December 31, 2023, taxpayers who owe the minimum of one hundred dollars ($100) will pay no tax and have no filing requirement.</a:t>
            </a:r>
          </a:p>
          <a:p>
            <a:r>
              <a:rPr lang="en-US" dirty="0">
                <a:latin typeface="+mn-lt"/>
              </a:rPr>
              <a:t>Forms BPT-IN, CPT and PPT along with the instructions have been updated to reflect the minimum tax amount of $50.00 for 2023 and exempt for 2024.</a:t>
            </a:r>
          </a:p>
        </p:txBody>
      </p:sp>
    </p:spTree>
    <p:extLst>
      <p:ext uri="{BB962C8B-B14F-4D97-AF65-F5344CB8AC3E}">
        <p14:creationId xmlns:p14="http://schemas.microsoft.com/office/powerpoint/2010/main" val="322383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2022-292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19)</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Calibri" panose="020F0502020204030204" pitchFamily="34" charset="0"/>
              </a:rPr>
              <a:t>Standard Deduction/Dependent Exemption</a:t>
            </a:r>
            <a:endParaRPr lang="en-US" dirty="0"/>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a:xfrm>
            <a:off x="206188" y="1825625"/>
            <a:ext cx="11582400" cy="4667250"/>
          </a:xfrm>
        </p:spPr>
        <p:txBody>
          <a:bodyPr>
            <a:normAutofit lnSpcReduction="10000"/>
          </a:bodyPr>
          <a:lstStyle/>
          <a:p>
            <a:r>
              <a:rPr lang="en-US" b="0" i="0" u="none" strike="noStrike" dirty="0">
                <a:solidFill>
                  <a:srgbClr val="000000"/>
                </a:solidFill>
                <a:effectLst/>
                <a:latin typeface="Calibri" panose="020F0502020204030204" pitchFamily="34" charset="0"/>
              </a:rPr>
              <a:t>This act amends code section 40-18-15 relating to the standard deduction. The standard deduction for married filing joint taxpayers is increased by $1,000. The standard deduction for single, head of family, and married filing separately taxpayers is increased by $500.  </a:t>
            </a:r>
          </a:p>
          <a:p>
            <a:r>
              <a:rPr lang="en-US" b="0" i="0" u="none" strike="noStrike" dirty="0">
                <a:solidFill>
                  <a:srgbClr val="000000"/>
                </a:solidFill>
                <a:effectLst/>
                <a:latin typeface="Calibri" panose="020F0502020204030204" pitchFamily="34" charset="0"/>
              </a:rPr>
              <a:t>This act amends code section 40-18-19 relating to the dependent exemption. The qualifying threshold for the $1,000/per dependent exemption has changed from gross income of $20,000 or less to adjusted gross income (AGI) of $50,000 or less. If your AGI is over $50,000 but less than $100,000 The dependent exemption is $500/per qualifying dependent.  If AGI is over $100,000 The dependent exemption is $300/per qualifying dependent. </a:t>
            </a:r>
          </a:p>
          <a:p>
            <a:r>
              <a:rPr lang="en-US" dirty="0"/>
              <a:t>Forms 40, 40NR, 40A and instructions have been updated for tax year 2022.</a:t>
            </a:r>
          </a:p>
          <a:p>
            <a:endParaRPr lang="en-US" sz="2000" dirty="0"/>
          </a:p>
        </p:txBody>
      </p:sp>
    </p:spTree>
    <p:extLst>
      <p:ext uri="{BB962C8B-B14F-4D97-AF65-F5344CB8AC3E}">
        <p14:creationId xmlns:p14="http://schemas.microsoft.com/office/powerpoint/2010/main" val="131744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a:xfrm>
            <a:off x="838200" y="0"/>
            <a:ext cx="10515600" cy="1690689"/>
          </a:xfrm>
        </p:spPr>
        <p:txBody>
          <a:bodyPr>
            <a:noAutofit/>
          </a:bodyPr>
          <a:lstStyle/>
          <a:p>
            <a:pPr algn="ctr"/>
            <a:r>
              <a:rPr lang="en-US" sz="4000" b="1" dirty="0">
                <a:latin typeface="Times New Roman" panose="02020603050405020304" pitchFamily="18" charset="0"/>
                <a:cs typeface="Times New Roman" panose="02020603050405020304" pitchFamily="18" charset="0"/>
              </a:rPr>
              <a:t>Act 2022-294 (HB 162)</a:t>
            </a:r>
            <a:br>
              <a:rPr lang="en-US" sz="4000" b="1" dirty="0">
                <a:latin typeface="Times New Roman" panose="02020603050405020304" pitchFamily="18" charset="0"/>
                <a:cs typeface="Times New Roman" panose="02020603050405020304" pitchFamily="18" charset="0"/>
              </a:rPr>
            </a:br>
            <a:r>
              <a:rPr lang="en-US" sz="4000" i="0" u="none" strike="noStrike" baseline="0" dirty="0">
                <a:latin typeface="Times New Roman" panose="02020603050405020304" pitchFamily="18" charset="0"/>
                <a:cs typeface="Times New Roman" panose="02020603050405020304" pitchFamily="18" charset="0"/>
              </a:rPr>
              <a:t>Lynn Greer Retirement Income Tax Cut Act of 2022</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403412" y="1825625"/>
            <a:ext cx="11232776" cy="4667250"/>
          </a:xfrm>
        </p:spPr>
        <p:txBody>
          <a:bodyPr>
            <a:normAutofit/>
          </a:bodyPr>
          <a:lstStyle/>
          <a:p>
            <a:r>
              <a:rPr lang="en-US" b="0" i="0" u="none" strike="noStrike" dirty="0">
                <a:solidFill>
                  <a:srgbClr val="000000"/>
                </a:solidFill>
                <a:effectLst/>
                <a:latin typeface="Calibri" panose="020F0502020204030204" pitchFamily="34" charset="0"/>
              </a:rPr>
              <a:t>This act amends code section 40-18-19 relating to exemptions from income tax. </a:t>
            </a:r>
          </a:p>
          <a:p>
            <a:r>
              <a:rPr lang="en-US" b="0" i="0" u="none" strike="noStrike" dirty="0">
                <a:solidFill>
                  <a:srgbClr val="000000"/>
                </a:solidFill>
                <a:effectLst/>
                <a:latin typeface="Calibri" panose="020F0502020204030204" pitchFamily="34" charset="0"/>
              </a:rPr>
              <a:t>Beginning January 1, 2023, the first six thousand dollars ($6,000) of taxable retirement income is exempt from taxation for a taxpayer 65 years of age or older.</a:t>
            </a:r>
          </a:p>
          <a:p>
            <a:r>
              <a:rPr lang="en-US" dirty="0">
                <a:latin typeface="+mn-lt"/>
              </a:rPr>
              <a:t>The 2023 Form 40 instructions will be updated for this exemption. </a:t>
            </a:r>
          </a:p>
        </p:txBody>
      </p:sp>
    </p:spTree>
    <p:extLst>
      <p:ext uri="{BB962C8B-B14F-4D97-AF65-F5344CB8AC3E}">
        <p14:creationId xmlns:p14="http://schemas.microsoft.com/office/powerpoint/2010/main" val="417420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2022-297 (</a:t>
            </a:r>
            <a:r>
              <a:rPr lang="en-US" dirty="0">
                <a:latin typeface="Times New Roman" panose="02020603050405020304" pitchFamily="18" charset="0"/>
                <a:cs typeface="Times New Roman" panose="02020603050405020304" pitchFamily="18" charset="0"/>
              </a:rPr>
              <a:t>HB163</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Standard Deduction/Dependent Exemption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a:xfrm>
            <a:off x="224117" y="1825625"/>
            <a:ext cx="11447929" cy="4667250"/>
          </a:xfrm>
        </p:spPr>
        <p:txBody>
          <a:bodyPr>
            <a:noAutofit/>
          </a:bodyPr>
          <a:lstStyle/>
          <a:p>
            <a:r>
              <a:rPr lang="en-US" sz="2600" b="0" i="0" u="none" strike="noStrike" dirty="0">
                <a:solidFill>
                  <a:srgbClr val="000000"/>
                </a:solidFill>
                <a:effectLst/>
                <a:latin typeface="Calibri" panose="020F0502020204030204" pitchFamily="34" charset="0"/>
              </a:rPr>
              <a:t>This act amends code section 40-18-15 relating to the standard deduction. The standard deduction for married filing joint taxpayers is increased by $1,000. The standard deduction for single, head of family, and married filing separately taxpayers is increased by $500.  </a:t>
            </a:r>
          </a:p>
          <a:p>
            <a:r>
              <a:rPr lang="en-US" sz="2600" b="0" i="0" u="none" strike="noStrike" dirty="0">
                <a:solidFill>
                  <a:srgbClr val="000000"/>
                </a:solidFill>
                <a:effectLst/>
                <a:latin typeface="Calibri" panose="020F0502020204030204" pitchFamily="34" charset="0"/>
              </a:rPr>
              <a:t>This act amends code section 40-18-19 relating to the dependent exemption. The qualifying threshold for the $1,000/per dependent exemption has changed from gross income of $20,000 or less to gross income of $50,000 or less. The qualifying threshold for the $500 dependent exemption has changed from gross income of $20,000 or more to gross income of $50,000 or more. </a:t>
            </a:r>
          </a:p>
          <a:p>
            <a:r>
              <a:rPr lang="en-US" sz="2600" dirty="0"/>
              <a:t>Forms 40, 40NR, 40A and instructions have been updated for tax year 2022.</a:t>
            </a:r>
          </a:p>
          <a:p>
            <a:r>
              <a:rPr lang="en-US" sz="2600" dirty="0"/>
              <a:t>Duplicate of Act 2022-292.</a:t>
            </a:r>
          </a:p>
        </p:txBody>
      </p:sp>
    </p:spTree>
    <p:extLst>
      <p:ext uri="{BB962C8B-B14F-4D97-AF65-F5344CB8AC3E}">
        <p14:creationId xmlns:p14="http://schemas.microsoft.com/office/powerpoint/2010/main" val="400084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08-D3A9-45A1-8B6B-059195C9AC4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2022-298 (HB 253)</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Firefighters Credit</a:t>
            </a:r>
            <a:endParaRPr lang="en-US" dirty="0"/>
          </a:p>
        </p:txBody>
      </p:sp>
      <p:sp>
        <p:nvSpPr>
          <p:cNvPr id="3" name="Content Placeholder 2">
            <a:extLst>
              <a:ext uri="{FF2B5EF4-FFF2-40B4-BE49-F238E27FC236}">
                <a16:creationId xmlns:a16="http://schemas.microsoft.com/office/drawing/2014/main" id="{F360EC17-9CB2-4967-ABFC-9048798C248F}"/>
              </a:ext>
            </a:extLst>
          </p:cNvPr>
          <p:cNvSpPr>
            <a:spLocks noGrp="1"/>
          </p:cNvSpPr>
          <p:nvPr>
            <p:ph idx="1"/>
          </p:nvPr>
        </p:nvSpPr>
        <p:spPr>
          <a:xfrm>
            <a:off x="170329" y="1864659"/>
            <a:ext cx="11394142" cy="4840941"/>
          </a:xfrm>
        </p:spPr>
        <p:txBody>
          <a:bodyPr>
            <a:normAutofit lnSpcReduction="10000"/>
          </a:bodyPr>
          <a:lstStyle/>
          <a:p>
            <a:r>
              <a:rPr lang="en-US" sz="2400" b="0" i="0" u="none" strike="noStrike" dirty="0">
                <a:solidFill>
                  <a:srgbClr val="000000"/>
                </a:solidFill>
                <a:effectLst/>
                <a:latin typeface="+mn-lt"/>
              </a:rPr>
              <a:t>This act provides an income tax credit for certain firefighters and paramedics beginning on or after January 1, 2023 and ending December 31, 2027. Credit is based on q</a:t>
            </a:r>
            <a:r>
              <a:rPr lang="en-US" sz="2400" dirty="0">
                <a:solidFill>
                  <a:srgbClr val="000000"/>
                </a:solidFill>
                <a:latin typeface="+mn-lt"/>
              </a:rPr>
              <a:t>ualifying individuals providing proof of 30 hours or more of qualifying training during the tax year. </a:t>
            </a:r>
            <a:endParaRPr lang="en-US" sz="2400" b="0" i="0" u="none" strike="noStrike" dirty="0">
              <a:solidFill>
                <a:srgbClr val="000000"/>
              </a:solidFill>
              <a:effectLst/>
              <a:latin typeface="+mn-lt"/>
            </a:endParaRPr>
          </a:p>
          <a:p>
            <a:r>
              <a:rPr lang="en-US" sz="2400" b="0" i="0" u="none" strike="noStrike" dirty="0">
                <a:solidFill>
                  <a:srgbClr val="000000"/>
                </a:solidFill>
                <a:effectLst/>
                <a:latin typeface="+mn-lt"/>
              </a:rPr>
              <a:t>A credit in the amount of $300 annually is available to an active certified volunteer firefighter, licensed EMT-Basic, or a qualified rescue squad member who is a licensed EMT-Basic who submits signed certificate of completion of training from their supervisor. </a:t>
            </a:r>
          </a:p>
          <a:p>
            <a:r>
              <a:rPr lang="en-US" sz="2400" b="0" i="0" u="none" strike="noStrike" dirty="0">
                <a:solidFill>
                  <a:srgbClr val="000000"/>
                </a:solidFill>
                <a:effectLst/>
                <a:latin typeface="+mn-lt"/>
              </a:rPr>
              <a:t>A credit in the amount of $600 annually is available to an active certified volunteer firefighter as a Firefighter II, licensed Advanced EMT or EMT-Paramedic, or a qualified rescue squad member who is a licensed Advanced EMT or EMT- Paramedic who submits signed certificate of completion of training from their supervisor. </a:t>
            </a:r>
          </a:p>
          <a:p>
            <a:r>
              <a:rPr lang="en-US" sz="2400" dirty="0">
                <a:solidFill>
                  <a:srgbClr val="000000"/>
                </a:solidFill>
                <a:latin typeface="+mn-lt"/>
              </a:rPr>
              <a:t>A new schedule ERC (</a:t>
            </a:r>
            <a:r>
              <a:rPr lang="en-US" sz="2400" dirty="0">
                <a:solidFill>
                  <a:srgbClr val="222021"/>
                </a:solidFill>
                <a:effectLst/>
                <a:latin typeface="+mn-lt"/>
                <a:ea typeface="Arial" panose="020B0604020202020204" pitchFamily="34" charset="0"/>
              </a:rPr>
              <a:t>Alabama</a:t>
            </a:r>
            <a:r>
              <a:rPr lang="en-US" sz="2400" spc="-20" dirty="0">
                <a:solidFill>
                  <a:srgbClr val="222021"/>
                </a:solidFill>
                <a:effectLst/>
                <a:latin typeface="+mn-lt"/>
                <a:ea typeface="Arial" panose="020B0604020202020204" pitchFamily="34" charset="0"/>
              </a:rPr>
              <a:t> </a:t>
            </a:r>
            <a:r>
              <a:rPr lang="en-US" sz="2400" dirty="0">
                <a:solidFill>
                  <a:srgbClr val="222021"/>
                </a:solidFill>
                <a:effectLst/>
                <a:latin typeface="+mn-lt"/>
                <a:ea typeface="Arial" panose="020B0604020202020204" pitchFamily="34" charset="0"/>
              </a:rPr>
              <a:t>Department</a:t>
            </a:r>
            <a:r>
              <a:rPr lang="en-US" sz="2400" spc="-20" dirty="0">
                <a:solidFill>
                  <a:srgbClr val="222021"/>
                </a:solidFill>
                <a:effectLst/>
                <a:latin typeface="+mn-lt"/>
                <a:ea typeface="Arial" panose="020B0604020202020204" pitchFamily="34" charset="0"/>
              </a:rPr>
              <a:t> </a:t>
            </a:r>
            <a:r>
              <a:rPr lang="en-US" sz="2400" dirty="0">
                <a:solidFill>
                  <a:srgbClr val="222021"/>
                </a:solidFill>
                <a:effectLst/>
                <a:latin typeface="+mn-lt"/>
                <a:ea typeface="Arial" panose="020B0604020202020204" pitchFamily="34" charset="0"/>
              </a:rPr>
              <a:t>of</a:t>
            </a:r>
            <a:r>
              <a:rPr lang="en-US" sz="2400" spc="-20" dirty="0">
                <a:solidFill>
                  <a:srgbClr val="222021"/>
                </a:solidFill>
                <a:effectLst/>
                <a:latin typeface="+mn-lt"/>
                <a:ea typeface="Arial" panose="020B0604020202020204" pitchFamily="34" charset="0"/>
              </a:rPr>
              <a:t> </a:t>
            </a:r>
            <a:r>
              <a:rPr lang="en-US" sz="2400" spc="-10" dirty="0">
                <a:solidFill>
                  <a:srgbClr val="222021"/>
                </a:solidFill>
                <a:effectLst/>
                <a:latin typeface="+mn-lt"/>
                <a:ea typeface="Arial" panose="020B0604020202020204" pitchFamily="34" charset="0"/>
              </a:rPr>
              <a:t>Revenue Volunteer </a:t>
            </a:r>
            <a:r>
              <a:rPr lang="en-US" sz="2400" dirty="0">
                <a:solidFill>
                  <a:srgbClr val="222021"/>
                </a:solidFill>
                <a:effectLst/>
                <a:latin typeface="+mn-lt"/>
                <a:ea typeface="Arial" panose="020B0604020202020204" pitchFamily="34" charset="0"/>
              </a:rPr>
              <a:t>Emergency Responders</a:t>
            </a:r>
            <a:r>
              <a:rPr lang="en-US" sz="2400" spc="-85" dirty="0">
                <a:solidFill>
                  <a:srgbClr val="222021"/>
                </a:solidFill>
                <a:effectLst/>
                <a:latin typeface="+mn-lt"/>
                <a:ea typeface="Arial" panose="020B0604020202020204" pitchFamily="34" charset="0"/>
              </a:rPr>
              <a:t> </a:t>
            </a:r>
            <a:r>
              <a:rPr lang="en-US" sz="2400" dirty="0">
                <a:solidFill>
                  <a:srgbClr val="222021"/>
                </a:solidFill>
                <a:effectLst/>
                <a:latin typeface="+mn-lt"/>
                <a:ea typeface="Arial" panose="020B0604020202020204" pitchFamily="34" charset="0"/>
              </a:rPr>
              <a:t>Tax</a:t>
            </a:r>
            <a:r>
              <a:rPr lang="en-US" sz="2400" spc="-70" dirty="0">
                <a:solidFill>
                  <a:srgbClr val="222021"/>
                </a:solidFill>
                <a:effectLst/>
                <a:latin typeface="+mn-lt"/>
                <a:ea typeface="Arial" panose="020B0604020202020204" pitchFamily="34" charset="0"/>
              </a:rPr>
              <a:t> </a:t>
            </a:r>
            <a:r>
              <a:rPr lang="en-US" sz="2400" spc="-10" dirty="0">
                <a:solidFill>
                  <a:srgbClr val="222021"/>
                </a:solidFill>
                <a:effectLst/>
                <a:latin typeface="+mn-lt"/>
                <a:ea typeface="Arial" panose="020B0604020202020204" pitchFamily="34" charset="0"/>
              </a:rPr>
              <a:t>Credit</a:t>
            </a:r>
            <a:r>
              <a:rPr lang="en-US" sz="2400" dirty="0">
                <a:solidFill>
                  <a:srgbClr val="000000"/>
                </a:solidFill>
                <a:latin typeface="+mn-lt"/>
              </a:rPr>
              <a:t>) will be created for the credit and there will be an update to the 2023 Schedule OC and instructions.</a:t>
            </a:r>
          </a:p>
          <a:p>
            <a:r>
              <a:rPr lang="en-US" sz="2400" dirty="0">
                <a:solidFill>
                  <a:srgbClr val="000000"/>
                </a:solidFill>
                <a:latin typeface="+mn-lt"/>
              </a:rPr>
              <a:t>Requires registration of credit in My Alabama Taxes.</a:t>
            </a:r>
          </a:p>
          <a:p>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9628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00B7-3028-4A03-9EA7-CC8E8D10ED52}"/>
              </a:ext>
            </a:extLst>
          </p:cNvPr>
          <p:cNvSpPr>
            <a:spLocks noGrp="1"/>
          </p:cNvSpPr>
          <p:nvPr>
            <p:ph type="title"/>
          </p:nvPr>
        </p:nvSpPr>
        <p:spPr>
          <a:xfrm>
            <a:off x="838200" y="365125"/>
            <a:ext cx="10515600" cy="1460500"/>
          </a:xfrm>
        </p:spPr>
        <p:txBody>
          <a:bodyPr>
            <a:normAutofit fontScale="90000"/>
          </a:bodyPr>
          <a:lstStyle/>
          <a:p>
            <a:pPr algn="ctr">
              <a:tabLst>
                <a:tab pos="744538" algn="l"/>
              </a:tabLst>
            </a:pPr>
            <a:r>
              <a:rPr lang="en-US" sz="4400" b="1" dirty="0">
                <a:latin typeface="Times New Roman" panose="02020603050405020304" pitchFamily="18" charset="0"/>
                <a:cs typeface="Times New Roman" panose="02020603050405020304" pitchFamily="18" charset="0"/>
              </a:rPr>
              <a:t>Alabama Department of Revenue</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Income Tax Administration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Division</a:t>
            </a:r>
            <a:br>
              <a:rPr lang="en-US" sz="4400" dirty="0"/>
            </a:br>
            <a:endParaRPr lang="en-US" dirty="0"/>
          </a:p>
        </p:txBody>
      </p:sp>
      <p:sp>
        <p:nvSpPr>
          <p:cNvPr id="3" name="Content Placeholder 2">
            <a:extLst>
              <a:ext uri="{FF2B5EF4-FFF2-40B4-BE49-F238E27FC236}">
                <a16:creationId xmlns:a16="http://schemas.microsoft.com/office/drawing/2014/main" id="{D1B69480-E9FC-4C9A-BCA9-E53D4CE71C39}"/>
              </a:ext>
            </a:extLst>
          </p:cNvPr>
          <p:cNvSpPr>
            <a:spLocks noGrp="1"/>
          </p:cNvSpPr>
          <p:nvPr>
            <p:ph idx="1"/>
          </p:nvPr>
        </p:nvSpPr>
        <p:spPr/>
        <p:txBody>
          <a:bodyPr/>
          <a:lstStyle/>
          <a:p>
            <a:pPr marL="0" indent="0" algn="ctr">
              <a:lnSpc>
                <a:spcPct val="90000"/>
              </a:lnSpc>
              <a:buNone/>
              <a:defRPr/>
            </a:pPr>
            <a:r>
              <a:rPr lang="en-US" sz="3600" b="1" u="sng" dirty="0">
                <a:solidFill>
                  <a:schemeClr val="accent5"/>
                </a:solidFill>
                <a:latin typeface="Times New Roman" panose="02020603050405020304" pitchFamily="18" charset="0"/>
                <a:cs typeface="Times New Roman" panose="02020603050405020304" pitchFamily="18" charset="0"/>
              </a:rPr>
              <a:t>2022 CPE Training</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 Schoener, CPA, </a:t>
            </a:r>
            <a:r>
              <a:rPr lang="en-US" b="1" dirty="0">
                <a:solidFill>
                  <a:schemeClr val="accent5"/>
                </a:solidFill>
                <a:latin typeface="Times New Roman" panose="02020603050405020304" pitchFamily="18" charset="0"/>
                <a:cs typeface="Times New Roman" panose="02020603050405020304" pitchFamily="18" charset="0"/>
              </a:rPr>
              <a:t>Revenue Manager</a:t>
            </a: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 Wyatt, Revenue Tax Accountant/Auditor III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andrea.wyatt@revenue.alabama.gov</a:t>
            </a:r>
          </a:p>
          <a:p>
            <a:endParaRPr lang="en-US" dirty="0"/>
          </a:p>
        </p:txBody>
      </p:sp>
    </p:spTree>
    <p:extLst>
      <p:ext uri="{BB962C8B-B14F-4D97-AF65-F5344CB8AC3E}">
        <p14:creationId xmlns:p14="http://schemas.microsoft.com/office/powerpoint/2010/main" val="29510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5AC4-64FE-402F-9D30-57B1921F7A4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2022-299 (HB 487)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Adoption Credit</a:t>
            </a:r>
            <a:endParaRPr lang="en-US" dirty="0"/>
          </a:p>
        </p:txBody>
      </p:sp>
      <p:sp>
        <p:nvSpPr>
          <p:cNvPr id="3" name="Content Placeholder 2">
            <a:extLst>
              <a:ext uri="{FF2B5EF4-FFF2-40B4-BE49-F238E27FC236}">
                <a16:creationId xmlns:a16="http://schemas.microsoft.com/office/drawing/2014/main" id="{0ABE72F6-8E9E-4DB1-9DC8-3B362BC622D6}"/>
              </a:ext>
            </a:extLst>
          </p:cNvPr>
          <p:cNvSpPr>
            <a:spLocks noGrp="1"/>
          </p:cNvSpPr>
          <p:nvPr>
            <p:ph idx="1"/>
          </p:nvPr>
        </p:nvSpPr>
        <p:spPr>
          <a:xfrm>
            <a:off x="421341" y="1825624"/>
            <a:ext cx="11143130" cy="4754469"/>
          </a:xfrm>
        </p:spPr>
        <p:txBody>
          <a:bodyPr>
            <a:normAutofit/>
          </a:bodyPr>
          <a:lstStyle/>
          <a:p>
            <a:r>
              <a:rPr lang="en-US" sz="2400" dirty="0">
                <a:latin typeface="+mn-lt"/>
              </a:rPr>
              <a:t>This act amends code sections 40-18-360 and 40-18-361 to expand the income tax credit available to individuals who adopt a child. </a:t>
            </a:r>
          </a:p>
          <a:p>
            <a:r>
              <a:rPr lang="en-US" sz="2400" dirty="0">
                <a:latin typeface="+mn-lt"/>
              </a:rPr>
              <a:t>Provides for a one-time, refundable credit in the amount of $1,000 per child adopted through an out-of-state adoption or if the child is not a resident of Alabama.</a:t>
            </a:r>
          </a:p>
          <a:p>
            <a:r>
              <a:rPr lang="en-US" sz="2400" dirty="0">
                <a:latin typeface="+mn-lt"/>
              </a:rPr>
              <a:t>Provides for a one-time, refundable credit in the amount of $2,000 per child adopted through a private adoption or a qualified foster child adopted provided the qualifying children are residents of Alabama. </a:t>
            </a:r>
          </a:p>
          <a:p>
            <a:r>
              <a:rPr lang="en-US" sz="2400" dirty="0">
                <a:latin typeface="+mn-lt"/>
              </a:rPr>
              <a:t>The credit is available January 1, 2023, through December 31, 2027.  After that period, the credit will revert back to $1,000 per child regardless of residency.</a:t>
            </a:r>
          </a:p>
          <a:p>
            <a:r>
              <a:rPr lang="en-US" sz="2400" dirty="0">
                <a:latin typeface="+mn-lt"/>
              </a:rPr>
              <a:t>Adopting the child of one's spouse will not qualify for credit under this act. </a:t>
            </a:r>
          </a:p>
          <a:p>
            <a:r>
              <a:rPr lang="en-US" sz="2400" dirty="0">
                <a:latin typeface="+mn-lt"/>
              </a:rPr>
              <a:t>The 2023 Sch AAC, Sch OC, and Forms 40, 40NR, and Instructions will be updated for this amendment.</a:t>
            </a:r>
          </a:p>
        </p:txBody>
      </p:sp>
    </p:spTree>
    <p:extLst>
      <p:ext uri="{BB962C8B-B14F-4D97-AF65-F5344CB8AC3E}">
        <p14:creationId xmlns:p14="http://schemas.microsoft.com/office/powerpoint/2010/main" val="345786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1812-DCD3-439A-973B-69061DA1D7E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2022-341 (HB 297)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Railroad Modernization Act of 2019</a:t>
            </a:r>
            <a:endParaRPr lang="en-US" dirty="0"/>
          </a:p>
        </p:txBody>
      </p:sp>
      <p:sp>
        <p:nvSpPr>
          <p:cNvPr id="3" name="Content Placeholder 2">
            <a:extLst>
              <a:ext uri="{FF2B5EF4-FFF2-40B4-BE49-F238E27FC236}">
                <a16:creationId xmlns:a16="http://schemas.microsoft.com/office/drawing/2014/main" id="{90954408-70D6-417D-AFBD-9C846F28E042}"/>
              </a:ext>
            </a:extLst>
          </p:cNvPr>
          <p:cNvSpPr>
            <a:spLocks noGrp="1"/>
          </p:cNvSpPr>
          <p:nvPr>
            <p:ph idx="1"/>
          </p:nvPr>
        </p:nvSpPr>
        <p:spPr>
          <a:xfrm>
            <a:off x="152401" y="1825624"/>
            <a:ext cx="11421034" cy="5032375"/>
          </a:xfrm>
        </p:spPr>
        <p:txBody>
          <a:bodyPr>
            <a:normAutofit lnSpcReduction="10000"/>
          </a:bodyPr>
          <a:lstStyle/>
          <a:p>
            <a:r>
              <a:rPr lang="en-US" sz="1800" b="0" i="0" u="none" strike="noStrike" dirty="0">
                <a:solidFill>
                  <a:srgbClr val="000000"/>
                </a:solidFill>
                <a:effectLst/>
                <a:latin typeface="+mn-lt"/>
              </a:rPr>
              <a:t>Act 2022-431 amends code sections 37-11C-2, 37-11C-3, 37-11C-4, 37-11C-5, and 37-11C-6 concerning the </a:t>
            </a:r>
            <a:r>
              <a:rPr lang="en-US" sz="1800" dirty="0">
                <a:latin typeface="+mn-lt"/>
                <a:cs typeface="Times New Roman" panose="02020603050405020304" pitchFamily="18" charset="0"/>
              </a:rPr>
              <a:t>Railroad Modernization Act of 2019</a:t>
            </a:r>
            <a:r>
              <a:rPr lang="en-US" sz="1800" dirty="0">
                <a:solidFill>
                  <a:srgbClr val="000000"/>
                </a:solidFill>
                <a:latin typeface="+mn-lt"/>
                <a:cs typeface="Times New Roman" panose="02020603050405020304" pitchFamily="18" charset="0"/>
              </a:rPr>
              <a:t>.</a:t>
            </a:r>
          </a:p>
          <a:p>
            <a:r>
              <a:rPr lang="en-US" sz="1800" b="0" i="0" u="none" strike="noStrike" dirty="0">
                <a:solidFill>
                  <a:srgbClr val="000000"/>
                </a:solidFill>
                <a:effectLst/>
                <a:latin typeface="+mn-lt"/>
              </a:rPr>
              <a:t>Extends the sunset date an additional 5 years from Decembe</a:t>
            </a:r>
            <a:r>
              <a:rPr lang="en-US" sz="1800" dirty="0">
                <a:solidFill>
                  <a:srgbClr val="000000"/>
                </a:solidFill>
                <a:latin typeface="+mn-lt"/>
              </a:rPr>
              <a:t>r </a:t>
            </a:r>
            <a:r>
              <a:rPr lang="en-US" sz="1800" b="0" i="0" u="none" strike="noStrike" dirty="0">
                <a:solidFill>
                  <a:srgbClr val="000000"/>
                </a:solidFill>
                <a:effectLst/>
                <a:latin typeface="+mn-lt"/>
              </a:rPr>
              <a:t>31, 2022 to December 31, 2027. </a:t>
            </a:r>
          </a:p>
          <a:p>
            <a:r>
              <a:rPr lang="en-US" sz="1800" dirty="0">
                <a:solidFill>
                  <a:srgbClr val="000000"/>
                </a:solidFill>
                <a:latin typeface="+mn-lt"/>
              </a:rPr>
              <a:t>This act moves the administration of the Railroad Modernization Tax Credit from the Department of Commerce to the Department of Revenue (ALDOR) for tax years beginning after December 31, 2022. </a:t>
            </a:r>
          </a:p>
          <a:p>
            <a:r>
              <a:rPr lang="en-US" sz="1800" dirty="0">
                <a:solidFill>
                  <a:srgbClr val="000000"/>
                </a:solidFill>
                <a:latin typeface="+mn-lt"/>
              </a:rPr>
              <a:t>For tax years beginning after December 31, 2022, through December 31, 2027, a credit amount equal to 50% of the eligible taxpayer’s qualified railroad rehabilitation expenditures is allowed against any income tax. The credit cannot exceed $4,100 (previously $3,500) multiplied by the number of miles of railroad track owned or leased by the eligible taxpayer in Alabama at the close of the tax year. The credit is refundable and transferable at 85% of present value and can only offset income tax.</a:t>
            </a:r>
          </a:p>
          <a:p>
            <a:r>
              <a:rPr lang="en-US" sz="1800" dirty="0">
                <a:solidFill>
                  <a:srgbClr val="000000"/>
                </a:solidFill>
                <a:latin typeface="+mn-lt"/>
              </a:rPr>
              <a:t> For a calendar year the annual aggregate cap for certified credits cannot exceed $4,500,000 (previously $3,700,000) plus any previous reserved tax credits that were rescinded during the year. If the cap is not met during any year the money may be used to award tax credits for subsequent tax years. However, not more than $22,500,000 in reserved funds can be kept during the period of August 1, 2022, through August 1, 2027. </a:t>
            </a:r>
          </a:p>
          <a:p>
            <a:r>
              <a:rPr lang="en-US" sz="1800" dirty="0">
                <a:solidFill>
                  <a:srgbClr val="000000"/>
                </a:solidFill>
                <a:latin typeface="+mn-lt"/>
              </a:rPr>
              <a:t>This act also requires the ALDOR to have rules in place by October 1, 2022 and credit reservations via MAT (My Alabama Taxes) should be accepted beginning November 1, 2022.</a:t>
            </a:r>
          </a:p>
          <a:p>
            <a:r>
              <a:rPr lang="en-US" sz="1800" dirty="0">
                <a:solidFill>
                  <a:srgbClr val="000000"/>
                </a:solidFill>
                <a:latin typeface="+mn-lt"/>
              </a:rPr>
              <a:t>Credit schedules OC, BC, FC, and PC will be updated to remove reference to the Department of Commerce and credit threshold amounts updated.  </a:t>
            </a:r>
          </a:p>
        </p:txBody>
      </p:sp>
    </p:spTree>
    <p:extLst>
      <p:ext uri="{BB962C8B-B14F-4D97-AF65-F5344CB8AC3E}">
        <p14:creationId xmlns:p14="http://schemas.microsoft.com/office/powerpoint/2010/main" val="234122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ADC1-C985-4E78-A237-1F143A033439}"/>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2022-390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261)</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Scholarship Granting Organizations (SGO)</a:t>
            </a:r>
            <a:endParaRPr lang="en-US" dirty="0"/>
          </a:p>
        </p:txBody>
      </p:sp>
      <p:sp>
        <p:nvSpPr>
          <p:cNvPr id="3" name="Content Placeholder 2">
            <a:extLst>
              <a:ext uri="{FF2B5EF4-FFF2-40B4-BE49-F238E27FC236}">
                <a16:creationId xmlns:a16="http://schemas.microsoft.com/office/drawing/2014/main" id="{4C5A6902-711B-40C3-B261-B9F674268CC2}"/>
              </a:ext>
            </a:extLst>
          </p:cNvPr>
          <p:cNvSpPr>
            <a:spLocks noGrp="1"/>
          </p:cNvSpPr>
          <p:nvPr>
            <p:ph idx="1"/>
          </p:nvPr>
        </p:nvSpPr>
        <p:spPr>
          <a:xfrm>
            <a:off x="430307" y="1825625"/>
            <a:ext cx="11071412" cy="4351338"/>
          </a:xfrm>
        </p:spPr>
        <p:txBody>
          <a:bodyPr>
            <a:normAutofit fontScale="92500"/>
          </a:bodyPr>
          <a:lstStyle/>
          <a:p>
            <a:r>
              <a:rPr lang="en-US" sz="2400" b="0" i="0" u="none" strike="noStrike" dirty="0">
                <a:solidFill>
                  <a:srgbClr val="000000"/>
                </a:solidFill>
                <a:effectLst/>
                <a:latin typeface="Calibri" panose="020F0502020204030204" pitchFamily="34" charset="0"/>
              </a:rPr>
              <a:t>This act amends code section 16-6D-9 </a:t>
            </a:r>
            <a:r>
              <a:rPr lang="en-US" sz="2400" dirty="0">
                <a:solidFill>
                  <a:srgbClr val="000000"/>
                </a:solidFill>
                <a:latin typeface="Calibri" panose="020F0502020204030204" pitchFamily="34" charset="0"/>
              </a:rPr>
              <a:t>relating to </a:t>
            </a:r>
            <a:r>
              <a:rPr lang="en-US" sz="2400" b="0" i="0" u="none" strike="noStrike" dirty="0">
                <a:solidFill>
                  <a:srgbClr val="000000"/>
                </a:solidFill>
                <a:effectLst/>
                <a:latin typeface="Calibri" panose="020F0502020204030204" pitchFamily="34" charset="0"/>
              </a:rPr>
              <a:t>the tax credit provisions of scholarship granting organizations (SGO).</a:t>
            </a:r>
          </a:p>
          <a:p>
            <a:r>
              <a:rPr lang="en-US" sz="2400" b="0" i="0" u="none" strike="noStrike" dirty="0">
                <a:solidFill>
                  <a:srgbClr val="000000"/>
                </a:solidFill>
                <a:effectLst/>
                <a:latin typeface="Calibri" panose="020F0502020204030204" pitchFamily="34" charset="0"/>
              </a:rPr>
              <a:t>It raises the credit amount allowed from 50% to 100% of an individual taxpayer’s liability, not to exceed $100,000 annually (previously $50,000).  </a:t>
            </a:r>
          </a:p>
          <a:p>
            <a:r>
              <a:rPr lang="en-US" sz="2400" b="0" i="0" u="none" strike="noStrike" dirty="0">
                <a:solidFill>
                  <a:srgbClr val="000000"/>
                </a:solidFill>
                <a:effectLst/>
                <a:latin typeface="Calibri" panose="020F0502020204030204" pitchFamily="34" charset="0"/>
              </a:rPr>
              <a:t>It raises the credit amount allowed from 50% to 100% of a corporate taxpayer’s liability. </a:t>
            </a:r>
          </a:p>
          <a:p>
            <a:r>
              <a:rPr lang="en-US" sz="2400" b="0" i="0" u="none" strike="noStrike" dirty="0">
                <a:solidFill>
                  <a:srgbClr val="000000"/>
                </a:solidFill>
                <a:effectLst/>
                <a:latin typeface="Calibri" panose="020F0502020204030204" pitchFamily="34" charset="0"/>
              </a:rPr>
              <a:t>The annual cap for all tax credits issued remains at $30,000,000.  </a:t>
            </a:r>
          </a:p>
          <a:p>
            <a:r>
              <a:rPr lang="en-US" sz="2400" b="0" i="0" u="none" strike="noStrike" dirty="0">
                <a:solidFill>
                  <a:srgbClr val="000000"/>
                </a:solidFill>
                <a:effectLst/>
                <a:latin typeface="Calibri" panose="020F0502020204030204" pitchFamily="34" charset="0"/>
              </a:rPr>
              <a:t>All scholarship funds held by the SGO at the beginning of a calendar year must be expended on educational scholarships within a 3-year period (previously a 1.5-year period).</a:t>
            </a:r>
          </a:p>
          <a:p>
            <a:r>
              <a:rPr lang="en-US" sz="2400" dirty="0">
                <a:solidFill>
                  <a:srgbClr val="000000"/>
                </a:solidFill>
                <a:latin typeface="Calibri" panose="020F0502020204030204" pitchFamily="34" charset="0"/>
              </a:rPr>
              <a:t>Effective beginning with the 2022 tax year. </a:t>
            </a:r>
          </a:p>
          <a:p>
            <a:r>
              <a:rPr lang="en-US" sz="2400" b="0" i="0" u="none" strike="noStrike" dirty="0">
                <a:solidFill>
                  <a:srgbClr val="000000"/>
                </a:solidFill>
                <a:effectLst/>
                <a:latin typeface="Calibri" panose="020F0502020204030204" pitchFamily="34" charset="0"/>
              </a:rPr>
              <a:t>2022 Schedules OC and BC will be updated for this change. </a:t>
            </a:r>
          </a:p>
          <a:p>
            <a:r>
              <a:rPr lang="en-US" sz="2400" dirty="0">
                <a:solidFill>
                  <a:srgbClr val="000000"/>
                </a:solidFill>
                <a:latin typeface="Calibri" panose="020F0502020204030204" pitchFamily="34" charset="0"/>
              </a:rPr>
              <a:t>Credit requires a MAT (My Alabama Taxes) registration. </a:t>
            </a:r>
            <a:endParaRPr lang="en-US"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13679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7A338C-3BDD-43A9-92AB-389C1EAE421B}"/>
              </a:ext>
            </a:extLst>
          </p:cNvPr>
          <p:cNvSpPr txBox="1"/>
          <p:nvPr/>
        </p:nvSpPr>
        <p:spPr>
          <a:xfrm>
            <a:off x="188259" y="528918"/>
            <a:ext cx="11627223" cy="4832092"/>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400" b="1" dirty="0"/>
          </a:p>
        </p:txBody>
      </p:sp>
    </p:spTree>
    <p:extLst>
      <p:ext uri="{BB962C8B-B14F-4D97-AF65-F5344CB8AC3E}">
        <p14:creationId xmlns:p14="http://schemas.microsoft.com/office/powerpoint/2010/main" val="41161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8A356-4BEB-473E-980C-192B012D2A0E}"/>
              </a:ext>
            </a:extLst>
          </p:cNvPr>
          <p:cNvSpPr txBox="1"/>
          <p:nvPr/>
        </p:nvSpPr>
        <p:spPr>
          <a:xfrm>
            <a:off x="403412" y="1022901"/>
            <a:ext cx="10927976" cy="4154984"/>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For more information on Income Tax Credits, Abatements, and other Incentives available please visit the Office of Economic Development located on the Department’s website at </a:t>
            </a:r>
          </a:p>
          <a:p>
            <a:pPr algn="ctr"/>
            <a:r>
              <a:rPr lang="en-US" sz="4400" b="1" dirty="0">
                <a:latin typeface="Times New Roman" panose="02020603050405020304" pitchFamily="18" charset="0"/>
                <a:cs typeface="Times New Roman" panose="02020603050405020304" pitchFamily="18" charset="0"/>
                <a:hlinkClick r:id="rId2"/>
              </a:rPr>
              <a:t>https://revenue.alabama.gov/tax-incentives/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EE6B-D55C-4EDF-A901-064ACDEF96F6}"/>
              </a:ext>
            </a:extLst>
          </p:cNvPr>
          <p:cNvSpPr>
            <a:spLocks noGrp="1"/>
          </p:cNvSpPr>
          <p:nvPr>
            <p:ph type="title"/>
          </p:nvPr>
        </p:nvSpPr>
        <p:spPr/>
        <p:txBody>
          <a:bodyPr/>
          <a:lstStyle/>
          <a:p>
            <a:pPr algn="ctr"/>
            <a:r>
              <a:rPr lang="en-US" altLang="en-US" sz="4400" b="1" dirty="0">
                <a:latin typeface="Times New Roman" panose="02020603050405020304" pitchFamily="18" charset="0"/>
                <a:cs typeface="Times New Roman" panose="02020603050405020304" pitchFamily="18" charset="0"/>
              </a:rPr>
              <a:t>Electronic Filing Information</a:t>
            </a:r>
            <a:endParaRPr lang="en-US" dirty="0"/>
          </a:p>
        </p:txBody>
      </p:sp>
      <p:pic>
        <p:nvPicPr>
          <p:cNvPr id="4" name="Picture 6">
            <a:extLst>
              <a:ext uri="{FF2B5EF4-FFF2-40B4-BE49-F238E27FC236}">
                <a16:creationId xmlns:a16="http://schemas.microsoft.com/office/drawing/2014/main" id="{6EF4209E-774F-4BE2-B751-428BCCA3D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835" y="1927412"/>
            <a:ext cx="813995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0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680-2889-4BD8-90A5-13C05B8DB9C5}"/>
              </a:ext>
            </a:extLst>
          </p:cNvPr>
          <p:cNvSpPr>
            <a:spLocks noGrp="1"/>
          </p:cNvSpPr>
          <p:nvPr>
            <p:ph type="title"/>
          </p:nvPr>
        </p:nvSpPr>
        <p:spPr/>
        <p:txBody>
          <a:bodyPr>
            <a:normAutofit/>
          </a:bodyPr>
          <a:lstStyle/>
          <a:p>
            <a:pPr algn="ctr"/>
            <a:r>
              <a:rPr lang="en-US" altLang="en-US" sz="4800" b="1" dirty="0">
                <a:latin typeface="Times New Roman" panose="02020603050405020304" pitchFamily="18" charset="0"/>
                <a:cs typeface="Times New Roman" panose="02020603050405020304" pitchFamily="18" charset="0"/>
              </a:rPr>
              <a:t>My Alabama Taxes</a:t>
            </a:r>
            <a:endParaRPr lang="en-US" sz="4800" dirty="0"/>
          </a:p>
        </p:txBody>
      </p:sp>
      <p:pic>
        <p:nvPicPr>
          <p:cNvPr id="4" name="Content Placeholder 4">
            <a:extLst>
              <a:ext uri="{FF2B5EF4-FFF2-40B4-BE49-F238E27FC236}">
                <a16:creationId xmlns:a16="http://schemas.microsoft.com/office/drawing/2014/main" id="{003ED332-E714-4D7E-A50E-5A5EB68FF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 y="2184073"/>
            <a:ext cx="4356100" cy="3670300"/>
          </a:xfrm>
        </p:spPr>
      </p:pic>
      <p:sp>
        <p:nvSpPr>
          <p:cNvPr id="7" name="TextBox 6">
            <a:extLst>
              <a:ext uri="{FF2B5EF4-FFF2-40B4-BE49-F238E27FC236}">
                <a16:creationId xmlns:a16="http://schemas.microsoft.com/office/drawing/2014/main" id="{ED39E16D-7AF9-4ECF-8ACA-17536E79A9DE}"/>
              </a:ext>
            </a:extLst>
          </p:cNvPr>
          <p:cNvSpPr txBox="1"/>
          <p:nvPr/>
        </p:nvSpPr>
        <p:spPr>
          <a:xfrm>
            <a:off x="4392706" y="2026025"/>
            <a:ext cx="7135907" cy="3539430"/>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Go to </a:t>
            </a:r>
            <a:r>
              <a:rPr lang="en-US" altLang="en-US" sz="2400" b="1" dirty="0">
                <a:latin typeface="Times New Roman" panose="02020603050405020304" pitchFamily="18" charset="0"/>
                <a:cs typeface="Times New Roman" panose="02020603050405020304" pitchFamily="18" charset="0"/>
                <a:hlinkClick r:id="rId3"/>
              </a:rPr>
              <a:t>www.myalabamataxes.alabama.gov</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sign up and efile. </a:t>
            </a:r>
          </a:p>
          <a:p>
            <a:pPr marL="342900" indent="-342900">
              <a:buFont typeface="Arial" panose="020B0604020202020204" pitchFamily="34" charset="0"/>
              <a:buChar char="•"/>
            </a:pPr>
            <a:r>
              <a:rPr lang="en-US" altLang="en-US" sz="2800" b="1" dirty="0">
                <a:latin typeface="Times New Roman" panose="02020603050405020304" pitchFamily="18" charset="0"/>
                <a:cs typeface="Times New Roman" panose="02020603050405020304" pitchFamily="18" charset="0"/>
              </a:rPr>
              <a:t>No registration required for the short form 40EZ.</a:t>
            </a:r>
          </a:p>
        </p:txBody>
      </p:sp>
    </p:spTree>
    <p:extLst>
      <p:ext uri="{BB962C8B-B14F-4D97-AF65-F5344CB8AC3E}">
        <p14:creationId xmlns:p14="http://schemas.microsoft.com/office/powerpoint/2010/main" val="128745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1298-552E-4E36-98B1-52CA74E3EEB6}"/>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Electronically Filed Returns</a:t>
            </a:r>
            <a:endParaRPr lang="en-US" dirty="0"/>
          </a:p>
        </p:txBody>
      </p:sp>
      <p:pic>
        <p:nvPicPr>
          <p:cNvPr id="4" name="Content Placeholder 4">
            <a:extLst>
              <a:ext uri="{FF2B5EF4-FFF2-40B4-BE49-F238E27FC236}">
                <a16:creationId xmlns:a16="http://schemas.microsoft.com/office/drawing/2014/main" id="{78BBE056-E36B-4E8D-89D4-8917F729A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67748"/>
            <a:ext cx="5522976" cy="3118104"/>
          </a:xfrm>
        </p:spPr>
      </p:pic>
      <p:sp>
        <p:nvSpPr>
          <p:cNvPr id="7" name="TextBox 6">
            <a:extLst>
              <a:ext uri="{FF2B5EF4-FFF2-40B4-BE49-F238E27FC236}">
                <a16:creationId xmlns:a16="http://schemas.microsoft.com/office/drawing/2014/main" id="{D284633E-D5A0-42CB-A3BB-8A598F615C93}"/>
              </a:ext>
            </a:extLst>
          </p:cNvPr>
          <p:cNvSpPr txBox="1"/>
          <p:nvPr/>
        </p:nvSpPr>
        <p:spPr>
          <a:xfrm>
            <a:off x="6095999" y="2187389"/>
            <a:ext cx="5257801" cy="2590453"/>
          </a:xfrm>
          <a:prstGeom prst="rect">
            <a:avLst/>
          </a:prstGeom>
          <a:noFill/>
        </p:spPr>
        <p:txBody>
          <a:bodyPr wrap="square">
            <a:spAutoFit/>
          </a:bodyPr>
          <a:lstStyle/>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Tax Year 2021 Individual Income Tax Returns</a:t>
            </a:r>
          </a:p>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E-filed as of  December 31, 2022</a:t>
            </a:r>
          </a:p>
          <a:p>
            <a:pPr marL="303213" lvl="1" indent="0">
              <a:spcBef>
                <a:spcPts val="370"/>
              </a:spcBef>
              <a:spcAft>
                <a:spcPts val="0"/>
              </a:spcAft>
              <a:buNone/>
              <a:defRPr/>
            </a:pPr>
            <a:endParaRPr lang="en-US" dirty="0">
              <a:solidFill>
                <a:srgbClr val="FF0000"/>
              </a:solidFill>
              <a:latin typeface="Times New Roman" panose="02020603050405020304" pitchFamily="18" charset="0"/>
              <a:cs typeface="Times New Roman" panose="02020603050405020304" pitchFamily="18" charset="0"/>
            </a:endParaRPr>
          </a:p>
          <a:p>
            <a:pPr marL="646113"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1,937,517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605790" lvl="1" indent="-342900">
              <a:spcBef>
                <a:spcPts val="370"/>
              </a:spcBef>
              <a:spcAft>
                <a:spcPts val="0"/>
              </a:spcAft>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72</a:t>
            </a:r>
            <a:r>
              <a:rPr lang="en-US" dirty="0">
                <a:solidFill>
                  <a:schemeClr val="tx1"/>
                </a:solidFill>
                <a:latin typeface="Times New Roman" panose="02020603050405020304" pitchFamily="18" charset="0"/>
                <a:cs typeface="Times New Roman" panose="02020603050405020304" pitchFamily="18" charset="0"/>
              </a:rPr>
              <a:t>% of returns filed have been refund returns</a:t>
            </a:r>
          </a:p>
        </p:txBody>
      </p:sp>
    </p:spTree>
    <p:extLst>
      <p:ext uri="{BB962C8B-B14F-4D97-AF65-F5344CB8AC3E}">
        <p14:creationId xmlns:p14="http://schemas.microsoft.com/office/powerpoint/2010/main" val="191568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B5F65DA-3406-4854-8CDF-0ED4E7BA45C0}"/>
              </a:ext>
            </a:extLst>
          </p:cNvPr>
          <p:cNvGraphicFramePr>
            <a:graphicFrameLocks noGrp="1"/>
          </p:cNvGraphicFramePr>
          <p:nvPr>
            <p:extLst>
              <p:ext uri="{D42A27DB-BD31-4B8C-83A1-F6EECF244321}">
                <p14:modId xmlns:p14="http://schemas.microsoft.com/office/powerpoint/2010/main" val="3555824240"/>
              </p:ext>
            </p:extLst>
          </p:nvPr>
        </p:nvGraphicFramePr>
        <p:xfrm>
          <a:off x="846034" y="1825625"/>
          <a:ext cx="10589533" cy="3951830"/>
        </p:xfrm>
        <a:graphic>
          <a:graphicData uri="http://schemas.openxmlformats.org/drawingml/2006/table">
            <a:tbl>
              <a:tblPr firstRow="1" bandRow="1">
                <a:tableStyleId>{5C22544A-7EE6-4342-B048-85BDC9FD1C3A}</a:tableStyleId>
              </a:tblPr>
              <a:tblGrid>
                <a:gridCol w="3307336">
                  <a:extLst>
                    <a:ext uri="{9D8B030D-6E8A-4147-A177-3AD203B41FA5}">
                      <a16:colId xmlns:a16="http://schemas.microsoft.com/office/drawing/2014/main" val="452453172"/>
                    </a:ext>
                  </a:extLst>
                </a:gridCol>
                <a:gridCol w="2922548">
                  <a:extLst>
                    <a:ext uri="{9D8B030D-6E8A-4147-A177-3AD203B41FA5}">
                      <a16:colId xmlns:a16="http://schemas.microsoft.com/office/drawing/2014/main" val="1688654100"/>
                    </a:ext>
                  </a:extLst>
                </a:gridCol>
                <a:gridCol w="4359649">
                  <a:extLst>
                    <a:ext uri="{9D8B030D-6E8A-4147-A177-3AD203B41FA5}">
                      <a16:colId xmlns:a16="http://schemas.microsoft.com/office/drawing/2014/main" val="3985398724"/>
                    </a:ext>
                  </a:extLst>
                </a:gridCol>
              </a:tblGrid>
              <a:tr h="408810">
                <a:tc>
                  <a:txBody>
                    <a:bodyPr/>
                    <a:lstStyle/>
                    <a:p>
                      <a:r>
                        <a:rPr lang="en-US" dirty="0"/>
                        <a:t>Form Type</a:t>
                      </a:r>
                    </a:p>
                  </a:txBody>
                  <a:tcPr marL="163039" marR="163039">
                    <a:solidFill>
                      <a:srgbClr val="FFC000"/>
                    </a:solidFill>
                  </a:tcPr>
                </a:tc>
                <a:tc>
                  <a:txBody>
                    <a:bodyPr/>
                    <a:lstStyle/>
                    <a:p>
                      <a:r>
                        <a:rPr lang="en-US" dirty="0"/>
                        <a:t>Total Returns Received*</a:t>
                      </a:r>
                    </a:p>
                  </a:txBody>
                  <a:tcPr marL="163039" marR="163039">
                    <a:solidFill>
                      <a:srgbClr val="FFC000"/>
                    </a:solidFill>
                  </a:tcPr>
                </a:tc>
                <a:tc>
                  <a:txBody>
                    <a:bodyPr/>
                    <a:lstStyle/>
                    <a:p>
                      <a:r>
                        <a:rPr lang="en-US" dirty="0"/>
                        <a:t>% e-filed</a:t>
                      </a:r>
                    </a:p>
                  </a:txBody>
                  <a:tcPr marL="163039" marR="163039">
                    <a:solidFill>
                      <a:srgbClr val="FFC000"/>
                    </a:solidFill>
                  </a:tcPr>
                </a:tc>
                <a:extLst>
                  <a:ext uri="{0D108BD9-81ED-4DB2-BD59-A6C34878D82A}">
                    <a16:rowId xmlns:a16="http://schemas.microsoft.com/office/drawing/2014/main" val="2374792573"/>
                  </a:ext>
                </a:extLst>
              </a:tr>
              <a:tr h="408810">
                <a:tc>
                  <a:txBody>
                    <a:bodyPr/>
                    <a:lstStyle/>
                    <a:p>
                      <a:r>
                        <a:rPr lang="en-US" dirty="0"/>
                        <a:t>20C-Corporate</a:t>
                      </a:r>
                    </a:p>
                  </a:txBody>
                  <a:tcPr marL="163039" marR="163039">
                    <a:solidFill>
                      <a:srgbClr val="FFC000"/>
                    </a:solidFill>
                  </a:tcPr>
                </a:tc>
                <a:tc>
                  <a:txBody>
                    <a:bodyPr/>
                    <a:lstStyle/>
                    <a:p>
                      <a:r>
                        <a:rPr lang="en-US" dirty="0"/>
                        <a:t>42,578</a:t>
                      </a:r>
                    </a:p>
                  </a:txBody>
                  <a:tcPr marL="163039" marR="163039">
                    <a:solidFill>
                      <a:srgbClr val="FFC000"/>
                    </a:solidFill>
                  </a:tcPr>
                </a:tc>
                <a:tc>
                  <a:txBody>
                    <a:bodyPr/>
                    <a:lstStyle/>
                    <a:p>
                      <a:r>
                        <a:rPr lang="en-US" dirty="0"/>
                        <a:t>75%</a:t>
                      </a:r>
                    </a:p>
                  </a:txBody>
                  <a:tcPr marL="163039" marR="163039">
                    <a:solidFill>
                      <a:srgbClr val="FFC000"/>
                    </a:solidFill>
                  </a:tcPr>
                </a:tc>
                <a:extLst>
                  <a:ext uri="{0D108BD9-81ED-4DB2-BD59-A6C34878D82A}">
                    <a16:rowId xmlns:a16="http://schemas.microsoft.com/office/drawing/2014/main" val="2515827873"/>
                  </a:ext>
                </a:extLst>
              </a:tr>
              <a:tr h="408810">
                <a:tc>
                  <a:txBody>
                    <a:bodyPr/>
                    <a:lstStyle/>
                    <a:p>
                      <a:r>
                        <a:rPr lang="en-US" dirty="0"/>
                        <a:t>20CC-Consolidated Corporate</a:t>
                      </a:r>
                    </a:p>
                  </a:txBody>
                  <a:tcPr marL="163039" marR="163039">
                    <a:solidFill>
                      <a:srgbClr val="FFC000"/>
                    </a:solidFill>
                  </a:tcPr>
                </a:tc>
                <a:tc>
                  <a:txBody>
                    <a:bodyPr/>
                    <a:lstStyle/>
                    <a:p>
                      <a:r>
                        <a:rPr lang="en-US" dirty="0"/>
                        <a:t>180</a:t>
                      </a:r>
                    </a:p>
                  </a:txBody>
                  <a:tcPr marL="163039" marR="163039">
                    <a:solidFill>
                      <a:srgbClr val="FFC000"/>
                    </a:solidFill>
                  </a:tcPr>
                </a:tc>
                <a:tc>
                  <a:txBody>
                    <a:bodyPr/>
                    <a:lstStyle/>
                    <a:p>
                      <a:r>
                        <a:rPr lang="en-US" dirty="0"/>
                        <a:t>66%</a:t>
                      </a:r>
                    </a:p>
                  </a:txBody>
                  <a:tcPr marL="163039" marR="163039">
                    <a:solidFill>
                      <a:srgbClr val="FFC000"/>
                    </a:solidFill>
                  </a:tcPr>
                </a:tc>
                <a:extLst>
                  <a:ext uri="{0D108BD9-81ED-4DB2-BD59-A6C34878D82A}">
                    <a16:rowId xmlns:a16="http://schemas.microsoft.com/office/drawing/2014/main" val="1541990189"/>
                  </a:ext>
                </a:extLst>
              </a:tr>
              <a:tr h="408810">
                <a:tc>
                  <a:txBody>
                    <a:bodyPr/>
                    <a:lstStyle/>
                    <a:p>
                      <a:r>
                        <a:rPr lang="en-US" dirty="0"/>
                        <a:t>CPT and PPT-Business Privilege</a:t>
                      </a:r>
                    </a:p>
                  </a:txBody>
                  <a:tcPr marL="163039" marR="163039">
                    <a:solidFill>
                      <a:srgbClr val="FFC000"/>
                    </a:solidFill>
                  </a:tcPr>
                </a:tc>
                <a:tc>
                  <a:txBody>
                    <a:bodyPr/>
                    <a:lstStyle/>
                    <a:p>
                      <a:r>
                        <a:rPr lang="en-US" dirty="0"/>
                        <a:t>284,165</a:t>
                      </a:r>
                    </a:p>
                  </a:txBody>
                  <a:tcPr marL="163039" marR="163039">
                    <a:solidFill>
                      <a:srgbClr val="FFC000"/>
                    </a:solidFill>
                  </a:tcPr>
                </a:tc>
                <a:tc>
                  <a:txBody>
                    <a:bodyPr/>
                    <a:lstStyle/>
                    <a:p>
                      <a:r>
                        <a:rPr lang="en-US" dirty="0"/>
                        <a:t>53%</a:t>
                      </a:r>
                    </a:p>
                  </a:txBody>
                  <a:tcPr marL="163039" marR="163039">
                    <a:solidFill>
                      <a:srgbClr val="FFC000"/>
                    </a:solidFill>
                  </a:tcPr>
                </a:tc>
                <a:extLst>
                  <a:ext uri="{0D108BD9-81ED-4DB2-BD59-A6C34878D82A}">
                    <a16:rowId xmlns:a16="http://schemas.microsoft.com/office/drawing/2014/main" val="2905514918"/>
                  </a:ext>
                </a:extLst>
              </a:tr>
              <a:tr h="408810">
                <a:tc>
                  <a:txBody>
                    <a:bodyPr/>
                    <a:lstStyle/>
                    <a:p>
                      <a:r>
                        <a:rPr lang="en-US" dirty="0"/>
                        <a:t>EPT-Electing Pass Through</a:t>
                      </a:r>
                    </a:p>
                  </a:txBody>
                  <a:tcPr marL="163039" marR="163039">
                    <a:solidFill>
                      <a:srgbClr val="FFC000"/>
                    </a:solidFill>
                  </a:tcPr>
                </a:tc>
                <a:tc>
                  <a:txBody>
                    <a:bodyPr/>
                    <a:lstStyle/>
                    <a:p>
                      <a:r>
                        <a:rPr lang="en-US" dirty="0"/>
                        <a:t>4,542</a:t>
                      </a:r>
                    </a:p>
                  </a:txBody>
                  <a:tcPr marL="163039" marR="163039">
                    <a:solidFill>
                      <a:srgbClr val="FFC000"/>
                    </a:solidFill>
                  </a:tcPr>
                </a:tc>
                <a:tc>
                  <a:txBody>
                    <a:bodyPr/>
                    <a:lstStyle/>
                    <a:p>
                      <a:r>
                        <a:rPr lang="en-US" dirty="0"/>
                        <a:t>83%</a:t>
                      </a:r>
                    </a:p>
                  </a:txBody>
                  <a:tcPr marL="163039" marR="163039">
                    <a:solidFill>
                      <a:srgbClr val="FFC000"/>
                    </a:solidFill>
                  </a:tcPr>
                </a:tc>
                <a:extLst>
                  <a:ext uri="{0D108BD9-81ED-4DB2-BD59-A6C34878D82A}">
                    <a16:rowId xmlns:a16="http://schemas.microsoft.com/office/drawing/2014/main" val="1625072000"/>
                  </a:ext>
                </a:extLst>
              </a:tr>
              <a:tr h="408810">
                <a:tc>
                  <a:txBody>
                    <a:bodyPr/>
                    <a:lstStyle/>
                    <a:p>
                      <a:r>
                        <a:rPr lang="en-US" dirty="0"/>
                        <a:t>20S-Sub Chapter S Corporation</a:t>
                      </a:r>
                    </a:p>
                  </a:txBody>
                  <a:tcPr marL="163039" marR="163039">
                    <a:solidFill>
                      <a:srgbClr val="FFC000"/>
                    </a:solidFill>
                  </a:tcPr>
                </a:tc>
                <a:tc>
                  <a:txBody>
                    <a:bodyPr/>
                    <a:lstStyle/>
                    <a:p>
                      <a:r>
                        <a:rPr lang="en-US" dirty="0"/>
                        <a:t>73,553</a:t>
                      </a:r>
                    </a:p>
                  </a:txBody>
                  <a:tcPr marL="163039" marR="163039">
                    <a:solidFill>
                      <a:srgbClr val="FFC000"/>
                    </a:solidFill>
                  </a:tcPr>
                </a:tc>
                <a:tc>
                  <a:txBody>
                    <a:bodyPr/>
                    <a:lstStyle/>
                    <a:p>
                      <a:r>
                        <a:rPr lang="en-US" dirty="0"/>
                        <a:t>90%</a:t>
                      </a:r>
                    </a:p>
                  </a:txBody>
                  <a:tcPr marL="163039" marR="163039">
                    <a:solidFill>
                      <a:srgbClr val="FFC000"/>
                    </a:solidFill>
                  </a:tcPr>
                </a:tc>
                <a:extLst>
                  <a:ext uri="{0D108BD9-81ED-4DB2-BD59-A6C34878D82A}">
                    <a16:rowId xmlns:a16="http://schemas.microsoft.com/office/drawing/2014/main" val="1614035674"/>
                  </a:ext>
                </a:extLst>
              </a:tr>
              <a:tr h="408810">
                <a:tc>
                  <a:txBody>
                    <a:bodyPr/>
                    <a:lstStyle/>
                    <a:p>
                      <a:r>
                        <a:rPr lang="en-US" dirty="0"/>
                        <a:t>65-Partnership</a:t>
                      </a:r>
                    </a:p>
                  </a:txBody>
                  <a:tcPr marL="163039" marR="163039">
                    <a:solidFill>
                      <a:srgbClr val="FFC000"/>
                    </a:solidFill>
                  </a:tcPr>
                </a:tc>
                <a:tc>
                  <a:txBody>
                    <a:bodyPr/>
                    <a:lstStyle/>
                    <a:p>
                      <a:r>
                        <a:rPr lang="en-US" dirty="0"/>
                        <a:t>73,737</a:t>
                      </a:r>
                    </a:p>
                  </a:txBody>
                  <a:tcPr marL="163039" marR="163039">
                    <a:solidFill>
                      <a:srgbClr val="FFC000"/>
                    </a:solidFill>
                  </a:tcPr>
                </a:tc>
                <a:tc>
                  <a:txBody>
                    <a:bodyPr/>
                    <a:lstStyle/>
                    <a:p>
                      <a:r>
                        <a:rPr lang="en-US" dirty="0"/>
                        <a:t>88%</a:t>
                      </a:r>
                    </a:p>
                  </a:txBody>
                  <a:tcPr marL="163039" marR="163039">
                    <a:solidFill>
                      <a:srgbClr val="FFC000"/>
                    </a:solidFill>
                  </a:tcPr>
                </a:tc>
                <a:extLst>
                  <a:ext uri="{0D108BD9-81ED-4DB2-BD59-A6C34878D82A}">
                    <a16:rowId xmlns:a16="http://schemas.microsoft.com/office/drawing/2014/main" val="2410444692"/>
                  </a:ext>
                </a:extLst>
              </a:tr>
              <a:tr h="681350">
                <a:tc>
                  <a:txBody>
                    <a:bodyPr/>
                    <a:lstStyle/>
                    <a:p>
                      <a:r>
                        <a:rPr lang="en-US" sz="1800" dirty="0"/>
                        <a:t>PTEC-Pass Through Entity Composite</a:t>
                      </a:r>
                    </a:p>
                  </a:txBody>
                  <a:tcPr marL="163039" marR="163039">
                    <a:solidFill>
                      <a:srgbClr val="FFC000"/>
                    </a:solidFill>
                  </a:tcPr>
                </a:tc>
                <a:tc>
                  <a:txBody>
                    <a:bodyPr/>
                    <a:lstStyle/>
                    <a:p>
                      <a:r>
                        <a:rPr lang="en-US" dirty="0"/>
                        <a:t>24,726</a:t>
                      </a:r>
                    </a:p>
                  </a:txBody>
                  <a:tcPr marL="163039" marR="163039">
                    <a:solidFill>
                      <a:srgbClr val="FFC000"/>
                    </a:solidFill>
                  </a:tcPr>
                </a:tc>
                <a:tc>
                  <a:txBody>
                    <a:bodyPr/>
                    <a:lstStyle/>
                    <a:p>
                      <a:r>
                        <a:rPr lang="en-US" dirty="0"/>
                        <a:t>78%</a:t>
                      </a:r>
                    </a:p>
                  </a:txBody>
                  <a:tcPr marL="163039" marR="163039">
                    <a:solidFill>
                      <a:srgbClr val="FFC000"/>
                    </a:solidFill>
                  </a:tcPr>
                </a:tc>
                <a:extLst>
                  <a:ext uri="{0D108BD9-81ED-4DB2-BD59-A6C34878D82A}">
                    <a16:rowId xmlns:a16="http://schemas.microsoft.com/office/drawing/2014/main" val="2171709114"/>
                  </a:ext>
                </a:extLst>
              </a:tr>
              <a:tr h="408810">
                <a:tc>
                  <a:txBody>
                    <a:bodyPr/>
                    <a:lstStyle/>
                    <a:p>
                      <a:r>
                        <a:rPr lang="en-US" dirty="0"/>
                        <a:t>41-Estates and Trust</a:t>
                      </a:r>
                    </a:p>
                  </a:txBody>
                  <a:tcPr marL="163039" marR="163039">
                    <a:solidFill>
                      <a:srgbClr val="FFC000"/>
                    </a:solidFill>
                  </a:tcPr>
                </a:tc>
                <a:tc>
                  <a:txBody>
                    <a:bodyPr/>
                    <a:lstStyle/>
                    <a:p>
                      <a:r>
                        <a:rPr lang="en-US" dirty="0"/>
                        <a:t>29,137</a:t>
                      </a:r>
                    </a:p>
                  </a:txBody>
                  <a:tcPr marL="163039" marR="163039">
                    <a:solidFill>
                      <a:srgbClr val="FFC000"/>
                    </a:solidFill>
                  </a:tcPr>
                </a:tc>
                <a:tc>
                  <a:txBody>
                    <a:bodyPr/>
                    <a:lstStyle/>
                    <a:p>
                      <a:r>
                        <a:rPr lang="en-US" dirty="0"/>
                        <a:t>84%</a:t>
                      </a:r>
                    </a:p>
                  </a:txBody>
                  <a:tcPr marL="163039" marR="163039">
                    <a:solidFill>
                      <a:srgbClr val="FFC000"/>
                    </a:solidFill>
                  </a:tcPr>
                </a:tc>
                <a:extLst>
                  <a:ext uri="{0D108BD9-81ED-4DB2-BD59-A6C34878D82A}">
                    <a16:rowId xmlns:a16="http://schemas.microsoft.com/office/drawing/2014/main" val="25102224"/>
                  </a:ext>
                </a:extLst>
              </a:tr>
            </a:tbl>
          </a:graphicData>
        </a:graphic>
      </p:graphicFrame>
      <p:pic>
        <p:nvPicPr>
          <p:cNvPr id="13" name="Picture 12">
            <a:extLst>
              <a:ext uri="{FF2B5EF4-FFF2-40B4-BE49-F238E27FC236}">
                <a16:creationId xmlns:a16="http://schemas.microsoft.com/office/drawing/2014/main" id="{0E08B05E-616E-47E8-AE77-3D56254B775B}"/>
              </a:ext>
            </a:extLst>
          </p:cNvPr>
          <p:cNvPicPr>
            <a:picLocks noChangeAspect="1"/>
          </p:cNvPicPr>
          <p:nvPr/>
        </p:nvPicPr>
        <p:blipFill>
          <a:blip r:embed="rId2"/>
          <a:stretch>
            <a:fillRect/>
          </a:stretch>
        </p:blipFill>
        <p:spPr>
          <a:xfrm>
            <a:off x="2157642" y="-62753"/>
            <a:ext cx="7876715" cy="1147482"/>
          </a:xfrm>
          <a:prstGeom prst="rect">
            <a:avLst/>
          </a:prstGeom>
        </p:spPr>
      </p:pic>
      <p:sp>
        <p:nvSpPr>
          <p:cNvPr id="15" name="TextBox 14">
            <a:extLst>
              <a:ext uri="{FF2B5EF4-FFF2-40B4-BE49-F238E27FC236}">
                <a16:creationId xmlns:a16="http://schemas.microsoft.com/office/drawing/2014/main" id="{B956BC2A-570B-43B0-9EE2-5E670027EACC}"/>
              </a:ext>
            </a:extLst>
          </p:cNvPr>
          <p:cNvSpPr txBox="1"/>
          <p:nvPr/>
        </p:nvSpPr>
        <p:spPr>
          <a:xfrm>
            <a:off x="2008093" y="905435"/>
            <a:ext cx="8026263" cy="461665"/>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*Information from January 1, 2022 – December 31, 2022</a:t>
            </a:r>
            <a:endParaRPr lang="en-US" sz="2400" dirty="0"/>
          </a:p>
        </p:txBody>
      </p:sp>
    </p:spTree>
    <p:extLst>
      <p:ext uri="{BB962C8B-B14F-4D97-AF65-F5344CB8AC3E}">
        <p14:creationId xmlns:p14="http://schemas.microsoft.com/office/powerpoint/2010/main" val="2442050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4801-FFC1-4E24-AE23-CBACB0E4EC9F}"/>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Modernized Electronic Filing (</a:t>
            </a:r>
            <a:r>
              <a:rPr lang="en-US" altLang="en-US" sz="4400" b="1" dirty="0" err="1">
                <a:solidFill>
                  <a:schemeClr val="tx1"/>
                </a:solidFill>
                <a:latin typeface="Times New Roman" panose="02020603050405020304" pitchFamily="18" charset="0"/>
                <a:cs typeface="Times New Roman" panose="02020603050405020304" pitchFamily="18" charset="0"/>
              </a:rPr>
              <a:t>MeF</a:t>
            </a:r>
            <a:r>
              <a:rPr lang="en-US" altLang="en-US" sz="4400" b="1" dirty="0">
                <a:solidFill>
                  <a:schemeClr val="tx1"/>
                </a:solidFill>
                <a:latin typeface="Times New Roman" panose="02020603050405020304" pitchFamily="18" charset="0"/>
                <a:cs typeface="Times New Roman" panose="02020603050405020304" pitchFamily="18" charset="0"/>
              </a:rPr>
              <a:t>) Contacts</a:t>
            </a:r>
            <a:endParaRPr lang="en-US" dirty="0"/>
          </a:p>
        </p:txBody>
      </p:sp>
      <p:sp>
        <p:nvSpPr>
          <p:cNvPr id="3" name="Content Placeholder 2">
            <a:extLst>
              <a:ext uri="{FF2B5EF4-FFF2-40B4-BE49-F238E27FC236}">
                <a16:creationId xmlns:a16="http://schemas.microsoft.com/office/drawing/2014/main" id="{C42213C6-C9F0-477E-903A-43CCA7CE690E}"/>
              </a:ext>
            </a:extLst>
          </p:cNvPr>
          <p:cNvSpPr>
            <a:spLocks noGrp="1"/>
          </p:cNvSpPr>
          <p:nvPr>
            <p:ph idx="1"/>
          </p:nvPr>
        </p:nvSpPr>
        <p:spPr>
          <a:xfrm>
            <a:off x="914400" y="2026023"/>
            <a:ext cx="10439400" cy="4183623"/>
          </a:xfrm>
        </p:spPr>
        <p:txBody>
          <a:bodyPr>
            <a:normAutofit fontScale="55000" lnSpcReduction="20000"/>
          </a:bodyPr>
          <a:lstStyle/>
          <a:p>
            <a:pPr marL="0" indent="0" algn="ctr">
              <a:buNone/>
            </a:pPr>
            <a:r>
              <a:rPr lang="en-US" altLang="en-US" sz="2800" b="1" dirty="0">
                <a:latin typeface="Times New Roman" panose="02020603050405020304" pitchFamily="18" charset="0"/>
                <a:cs typeface="Times New Roman" panose="02020603050405020304" pitchFamily="18" charset="0"/>
              </a:rPr>
              <a:t>Tavares Mathews – Individual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(40 and 40NR)</a:t>
            </a:r>
            <a:br>
              <a:rPr lang="en-US" altLang="en-US" sz="2800" b="1" dirty="0">
                <a:latin typeface="Times New Roman" panose="02020603050405020304" pitchFamily="18" charset="0"/>
                <a:cs typeface="Times New Roman" panose="02020603050405020304" pitchFamily="18" charset="0"/>
              </a:rPr>
            </a:br>
            <a:r>
              <a:rPr lang="en-US" altLang="en-US" sz="2800" b="1" dirty="0" err="1">
                <a:latin typeface="Times New Roman" panose="02020603050405020304" pitchFamily="18" charset="0"/>
                <a:cs typeface="Times New Roman" panose="02020603050405020304" pitchFamily="18" charset="0"/>
                <a:hlinkClick r:id="rId2"/>
              </a:rPr>
              <a:t>tavares.mathews@revenue.alabama.go</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334-353-9497</a:t>
            </a:r>
          </a:p>
          <a:p>
            <a:pPr marL="0" indent="0" algn="ctr">
              <a:buNone/>
            </a:pPr>
            <a:br>
              <a:rPr lang="en-US" altLang="en-US" sz="2800" b="1" dirty="0">
                <a:highlight>
                  <a:srgbClr val="FFFF00"/>
                </a:highlight>
                <a:latin typeface="Times New Roman" panose="02020603050405020304" pitchFamily="18" charset="0"/>
                <a:cs typeface="Times New Roman" panose="02020603050405020304" pitchFamily="18" charset="0"/>
              </a:rPr>
            </a:br>
            <a:r>
              <a:rPr lang="en-US" altLang="en-US" sz="2800" b="1" dirty="0">
                <a:solidFill>
                  <a:schemeClr val="tx1"/>
                </a:solidFill>
                <a:latin typeface="Times New Roman" panose="02020603050405020304" pitchFamily="18" charset="0"/>
                <a:cs typeface="Times New Roman" panose="02020603050405020304" pitchFamily="18" charset="0"/>
              </a:rPr>
              <a:t>Demetria</a:t>
            </a:r>
            <a:r>
              <a:rPr lang="en-US" altLang="en-US" sz="2800" b="1" dirty="0">
                <a:latin typeface="Times New Roman" panose="02020603050405020304" pitchFamily="18" charset="0"/>
                <a:cs typeface="Times New Roman" panose="02020603050405020304" pitchFamily="18" charset="0"/>
              </a:rPr>
              <a:t> Gordon –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(20C, 20CC, and </a:t>
            </a:r>
            <a:r>
              <a:rPr lang="en-US" altLang="en-US" b="1" dirty="0">
                <a:latin typeface="Times New Roman" panose="02020603050405020304" pitchFamily="18" charset="0"/>
                <a:cs typeface="Times New Roman" panose="02020603050405020304" pitchFamily="18" charset="0"/>
              </a:rPr>
              <a:t>ET-1</a:t>
            </a:r>
            <a:r>
              <a:rPr lang="en-US" altLang="en-US" sz="2800" b="1" dirty="0">
                <a:latin typeface="Times New Roman" panose="02020603050405020304" pitchFamily="18" charset="0"/>
                <a:cs typeface="Times New Roman" panose="02020603050405020304" pitchFamily="18" charset="0"/>
              </a:rPr>
              <a:t>)</a:t>
            </a:r>
            <a:br>
              <a:rPr lang="en-US" altLang="en-US" sz="2800" b="1" dirty="0">
                <a:latin typeface="Times New Roman" panose="02020603050405020304" pitchFamily="18" charset="0"/>
                <a:cs typeface="Times New Roman" panose="02020603050405020304" pitchFamily="18" charset="0"/>
              </a:rPr>
            </a:br>
            <a:r>
              <a:rPr lang="en-US" altLang="en-US" sz="2800" b="1" u="sng" dirty="0">
                <a:solidFill>
                  <a:schemeClr val="accent1"/>
                </a:solidFill>
                <a:latin typeface="Times New Roman" panose="02020603050405020304" pitchFamily="18" charset="0"/>
                <a:cs typeface="Times New Roman" panose="02020603050405020304" pitchFamily="18" charset="0"/>
              </a:rPr>
              <a:t>de</a:t>
            </a:r>
            <a:r>
              <a:rPr lang="en-US" altLang="en-US" sz="2800" b="1"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metria.gordon@revenue.alabama.gov</a:t>
            </a:r>
            <a:endParaRPr lang="en-US" altLang="en-US" sz="28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334-353-9129</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Tymecca Pearson–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(20S, 65, PTEC, and 41 )</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4"/>
              </a:rPr>
              <a:t>tymecca.pearson@revenue.alabama.gov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334-353-2951</a:t>
            </a:r>
          </a:p>
          <a:p>
            <a:pPr marL="0" indent="0" algn="ctr">
              <a:buNone/>
            </a:pPr>
            <a:r>
              <a:rPr lang="en-US" altLang="en-US" sz="2800" b="1" dirty="0">
                <a:latin typeface="Times New Roman" panose="02020603050405020304" pitchFamily="18" charset="0"/>
                <a:cs typeface="Times New Roman" panose="02020603050405020304" pitchFamily="18" charset="0"/>
              </a:rPr>
              <a:t>Lanette Spence-Business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(CPT and PPT)</a:t>
            </a:r>
          </a:p>
          <a:p>
            <a:pPr marL="0" indent="0" algn="ctr">
              <a:buNone/>
            </a:pPr>
            <a:r>
              <a:rPr lang="en-US" altLang="en-US" b="1" dirty="0">
                <a:latin typeface="Times New Roman" panose="02020603050405020304" pitchFamily="18" charset="0"/>
                <a:cs typeface="Times New Roman" panose="02020603050405020304" pitchFamily="18" charset="0"/>
                <a:hlinkClick r:id="rId5"/>
              </a:rPr>
              <a:t>lanette.spence@revenue.alabama.gov</a:t>
            </a:r>
            <a:endParaRPr lang="en-US" altLang="en-US"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334-353-2569</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Veronica Jennings –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Development and Web Service, Manager</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6"/>
              </a:rPr>
              <a:t>veronica.jennings@revenue.alabama.gov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334-353-9440</a:t>
            </a:r>
          </a:p>
          <a:p>
            <a:endParaRPr lang="en-US" dirty="0"/>
          </a:p>
        </p:txBody>
      </p:sp>
    </p:spTree>
    <p:extLst>
      <p:ext uri="{BB962C8B-B14F-4D97-AF65-F5344CB8AC3E}">
        <p14:creationId xmlns:p14="http://schemas.microsoft.com/office/powerpoint/2010/main" val="125011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2FAA-CCB5-4A40-A331-DF6828A8926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in I.D. Theft Prevention</a:t>
            </a:r>
            <a:endParaRPr lang="en-US" dirty="0"/>
          </a:p>
        </p:txBody>
      </p:sp>
      <p:sp>
        <p:nvSpPr>
          <p:cNvPr id="8" name="Content Placeholder 7">
            <a:extLst>
              <a:ext uri="{FF2B5EF4-FFF2-40B4-BE49-F238E27FC236}">
                <a16:creationId xmlns:a16="http://schemas.microsoft.com/office/drawing/2014/main" id="{73003FB0-A212-4C88-BAAA-741B1BCE208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Alabama will continue with the ID Confirmation Quiz letter mailed to taxpayers as done in previous years. </a:t>
            </a:r>
          </a:p>
          <a:p>
            <a:r>
              <a:rPr lang="en-US" b="0" i="0" dirty="0">
                <a:solidFill>
                  <a:srgbClr val="212121"/>
                </a:solidFill>
                <a:effectLst/>
                <a:latin typeface="Times New Roman" panose="02020603050405020304" pitchFamily="18" charset="0"/>
                <a:cs typeface="Times New Roman" panose="02020603050405020304" pitchFamily="18" charset="0"/>
              </a:rPr>
              <a:t>If you have received a notice asking you to complete an ID Confirmation Quiz, you’re in the right place. This 5-minute ID Confirmation Quiz is part of an effort designed to protect your identity and your tax refund. Once you have completed the quiz and your identity has been confirmed, we will continue processing your tax return.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57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63F-426B-4354-9ADB-4448D85DE4B8}"/>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Forms</a:t>
            </a:r>
            <a:endParaRPr lang="en-US" dirty="0"/>
          </a:p>
        </p:txBody>
      </p:sp>
      <p:pic>
        <p:nvPicPr>
          <p:cNvPr id="4" name="Content Placeholder 3">
            <a:extLst>
              <a:ext uri="{FF2B5EF4-FFF2-40B4-BE49-F238E27FC236}">
                <a16:creationId xmlns:a16="http://schemas.microsoft.com/office/drawing/2014/main" id="{031A98D5-DF13-4147-8953-C2AFF7303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811" y="1972236"/>
            <a:ext cx="8301317" cy="4303058"/>
          </a:xfrm>
          <a:prstGeom prst="rect">
            <a:avLst/>
          </a:prstGeom>
        </p:spPr>
      </p:pic>
    </p:spTree>
    <p:extLst>
      <p:ext uri="{BB962C8B-B14F-4D97-AF65-F5344CB8AC3E}">
        <p14:creationId xmlns:p14="http://schemas.microsoft.com/office/powerpoint/2010/main" val="216502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9EC7-62C3-418F-ABD8-E00F4811AFE2}"/>
              </a:ext>
            </a:extLst>
          </p:cNvPr>
          <p:cNvSpPr>
            <a:spLocks noGrp="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Mailed Forms</a:t>
            </a:r>
            <a:endParaRPr lang="en-US" dirty="0"/>
          </a:p>
        </p:txBody>
      </p:sp>
      <p:sp>
        <p:nvSpPr>
          <p:cNvPr id="3" name="Content Placeholder 2">
            <a:extLst>
              <a:ext uri="{FF2B5EF4-FFF2-40B4-BE49-F238E27FC236}">
                <a16:creationId xmlns:a16="http://schemas.microsoft.com/office/drawing/2014/main" id="{0BC5409B-3988-4FEA-AB26-B6952EAB439B}"/>
              </a:ext>
            </a:extLst>
          </p:cNvPr>
          <p:cNvSpPr>
            <a:spLocks noGrp="1"/>
          </p:cNvSpPr>
          <p:nvPr>
            <p:ph idx="1"/>
          </p:nvPr>
        </p:nvSpPr>
        <p:spPr>
          <a:xfrm>
            <a:off x="403411" y="2400441"/>
            <a:ext cx="5979459" cy="4018288"/>
          </a:xfrm>
        </p:spPr>
        <p:txBody>
          <a:bodyPr>
            <a:normAutofit/>
          </a:bodyPr>
          <a:lstStyle/>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The Department will provide income tax booklets (40/40NR) to Libraries and TPSC’s this year.</a:t>
            </a:r>
          </a:p>
          <a:p>
            <a:pPr eaLnBrk="1" hangingPunct="1">
              <a:buFont typeface="Arial" charset="0"/>
              <a:buChar char="•"/>
              <a:defRPr/>
            </a:pPr>
            <a:endParaRPr lang="en-US" sz="3200" dirty="0">
              <a:latin typeface="Times New Roman" panose="02020603050405020304" pitchFamily="18" charset="0"/>
              <a:cs typeface="Times New Roman" panose="02020603050405020304" pitchFamily="18" charset="0"/>
            </a:endParaRPr>
          </a:p>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Taxpayers can download and print all tax forms from our website.</a:t>
            </a:r>
          </a:p>
        </p:txBody>
      </p:sp>
      <p:pic>
        <p:nvPicPr>
          <p:cNvPr id="4" name="Content Placeholder 2">
            <a:extLst>
              <a:ext uri="{FF2B5EF4-FFF2-40B4-BE49-F238E27FC236}">
                <a16:creationId xmlns:a16="http://schemas.microsoft.com/office/drawing/2014/main" id="{C3EC8621-5313-4A0B-90FC-9406DF38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108" y="1992150"/>
            <a:ext cx="4793382" cy="4018288"/>
          </a:xfrm>
          <a:prstGeom prst="rect">
            <a:avLst/>
          </a:prstGeom>
        </p:spPr>
      </p:pic>
    </p:spTree>
    <p:extLst>
      <p:ext uri="{BB962C8B-B14F-4D97-AF65-F5344CB8AC3E}">
        <p14:creationId xmlns:p14="http://schemas.microsoft.com/office/powerpoint/2010/main" val="3819961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90-9B4E-4293-99C0-A92E04C9F812}"/>
              </a:ext>
            </a:extLst>
          </p:cNvPr>
          <p:cNvSpPr>
            <a:spLocks noGrp="1"/>
          </p:cNvSpPr>
          <p:nvPr>
            <p:ph type="title"/>
          </p:nvPr>
        </p:nvSpPr>
        <p:spPr/>
        <p:txBody>
          <a:bodyPr>
            <a:normAutofit/>
          </a:bodyPr>
          <a:lstStyle/>
          <a:p>
            <a:pPr algn="ctr"/>
            <a:r>
              <a:rPr lang="en-US" sz="4800" b="1" dirty="0">
                <a:latin typeface="Times New Roman" panose="02020603050405020304" pitchFamily="18" charset="0"/>
                <a:cs typeface="Times New Roman" panose="02020603050405020304" pitchFamily="18" charset="0"/>
              </a:rPr>
              <a:t>Form Changes for 2022</a:t>
            </a:r>
            <a:endParaRPr lang="en-US" sz="4800" dirty="0"/>
          </a:p>
        </p:txBody>
      </p:sp>
      <p:sp>
        <p:nvSpPr>
          <p:cNvPr id="3" name="Content Placeholder 2">
            <a:extLst>
              <a:ext uri="{FF2B5EF4-FFF2-40B4-BE49-F238E27FC236}">
                <a16:creationId xmlns:a16="http://schemas.microsoft.com/office/drawing/2014/main" id="{81F64867-9FC5-4CB1-9633-26384D1CB30F}"/>
              </a:ext>
            </a:extLst>
          </p:cNvPr>
          <p:cNvSpPr>
            <a:spLocks noGrp="1"/>
          </p:cNvSpPr>
          <p:nvPr>
            <p:ph idx="1"/>
          </p:nvPr>
        </p:nvSpPr>
        <p:spPr>
          <a:xfrm>
            <a:off x="53788" y="1757082"/>
            <a:ext cx="12030635" cy="4975692"/>
          </a:xfrm>
        </p:spPr>
        <p:txBody>
          <a:bodyPr>
            <a:normAutofit/>
          </a:bodyPr>
          <a:lstStyle/>
          <a:p>
            <a:pPr marL="0" marR="0" indent="0">
              <a:spcBef>
                <a:spcPts val="0"/>
              </a:spcBef>
              <a:spcAft>
                <a:spcPts val="0"/>
              </a:spcAft>
              <a:buNone/>
            </a:pPr>
            <a:r>
              <a:rPr lang="en-US" sz="2000" b="1" dirty="0">
                <a:effectLst/>
                <a:latin typeface="+mn-lt"/>
                <a:ea typeface="Times New Roman" panose="02020603050405020304" pitchFamily="18" charset="0"/>
              </a:rPr>
              <a:t>Individual Income Tax:</a:t>
            </a:r>
            <a:endParaRPr lang="en-US" sz="2000" dirty="0">
              <a:effectLst/>
              <a:latin typeface="+mn-lt"/>
              <a:ea typeface="Times New Roman" panose="02020603050405020304" pitchFamily="18" charset="0"/>
            </a:endParaRPr>
          </a:p>
          <a:p>
            <a:pPr algn="l"/>
            <a:r>
              <a:rPr lang="en-US" sz="2000" b="0" i="0" u="none" strike="noStrike" baseline="0" dirty="0">
                <a:solidFill>
                  <a:srgbClr val="000000"/>
                </a:solidFill>
                <a:latin typeface="+mn-lt"/>
              </a:rPr>
              <a:t>Standard Deduction and Dependent Exemption (Acts 2022-292 and 2022-297) increases the standard deduction and changes the threshold for the dependent exemption. </a:t>
            </a:r>
          </a:p>
          <a:p>
            <a:pPr marL="0" indent="0" algn="l">
              <a:buNone/>
            </a:pPr>
            <a:endParaRPr lang="en-US" sz="2000" b="0" i="0" u="none" strike="noStrike" baseline="0" dirty="0">
              <a:solidFill>
                <a:srgbClr val="000000"/>
              </a:solidFill>
              <a:latin typeface="+mn-lt"/>
            </a:endParaRPr>
          </a:p>
          <a:p>
            <a:pPr algn="l">
              <a:lnSpc>
                <a:spcPct val="110000"/>
              </a:lnSpc>
              <a:spcBef>
                <a:spcPts val="0"/>
              </a:spcBef>
            </a:pPr>
            <a:r>
              <a:rPr lang="en-US" sz="2000" b="0" i="0" u="none" strike="noStrike" baseline="0" dirty="0">
                <a:latin typeface="+mn-lt"/>
              </a:rPr>
              <a:t>Storm Shelter Credit (Act 2021-540) provides for an income tax credit for eligible taxpayers in the lesser amount of $3,000 or 50% of the total cost associated with the construction, acquisition, and installation of a qualified storm shelter at their primary residence.</a:t>
            </a:r>
          </a:p>
          <a:p>
            <a:pPr marL="0" indent="0" algn="l">
              <a:lnSpc>
                <a:spcPct val="110000"/>
              </a:lnSpc>
              <a:spcBef>
                <a:spcPts val="0"/>
              </a:spcBef>
              <a:buNone/>
            </a:pPr>
            <a:endParaRPr lang="en-US" sz="2000" b="0" i="0" u="none" strike="noStrike" baseline="0" dirty="0">
              <a:latin typeface="+mn-lt"/>
            </a:endParaRPr>
          </a:p>
          <a:p>
            <a:pPr algn="l"/>
            <a:r>
              <a:rPr lang="en-US" sz="2000" b="0" i="0" u="none" strike="noStrike" baseline="0" dirty="0">
                <a:latin typeface="+mn-lt"/>
              </a:rPr>
              <a:t>AAA Scholarship Granting Organizations Credit (Act 2022-368) amends the tax credit provisions related to scholarship granting organizations (SGO). It raises the credit amount allowed from 50% to 100% of the taxpayer’s liability, not to exceed $100,000 annually (previously $50,000).</a:t>
            </a:r>
          </a:p>
          <a:p>
            <a:pPr marL="0" indent="0" algn="l">
              <a:buNone/>
            </a:pPr>
            <a:endParaRPr lang="en-US" sz="2000" b="0" i="0" u="none" strike="noStrike" baseline="0" dirty="0">
              <a:latin typeface="+mn-lt"/>
            </a:endParaRPr>
          </a:p>
          <a:p>
            <a:pPr algn="l"/>
            <a:r>
              <a:rPr lang="en-US" sz="2000" b="0" i="0" u="none" strike="noStrike" baseline="0" dirty="0">
                <a:latin typeface="+mn-lt"/>
              </a:rPr>
              <a:t>New Check Box (NRA) for Taxpayer(s) who file a separate return from their spouse. However, the spouse must the following requirements: nonresident alien, has no income, and does not have a social security number</a:t>
            </a:r>
            <a:r>
              <a:rPr lang="en-US" sz="2000" dirty="0">
                <a:latin typeface="+mn-lt"/>
              </a:rPr>
              <a:t>.</a:t>
            </a:r>
            <a:endParaRPr lang="en-US" sz="2000" b="0" i="0" u="none" strike="noStrike" baseline="0" dirty="0">
              <a:latin typeface="+mn-lt"/>
            </a:endParaRPr>
          </a:p>
          <a:p>
            <a:pPr marL="0" indent="0">
              <a:buNone/>
            </a:pPr>
            <a:endParaRPr lang="en-US" dirty="0"/>
          </a:p>
        </p:txBody>
      </p:sp>
    </p:spTree>
    <p:extLst>
      <p:ext uri="{BB962C8B-B14F-4D97-AF65-F5344CB8AC3E}">
        <p14:creationId xmlns:p14="http://schemas.microsoft.com/office/powerpoint/2010/main" val="66769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1169-BB79-B774-37E2-CDBC45127BE7}"/>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A73C169B-21A7-767C-9E5E-F4B4AFF6A8B2}"/>
              </a:ext>
            </a:extLst>
          </p:cNvPr>
          <p:cNvSpPr>
            <a:spLocks noGrp="1"/>
          </p:cNvSpPr>
          <p:nvPr>
            <p:ph idx="1"/>
          </p:nvPr>
        </p:nvSpPr>
        <p:spPr>
          <a:xfrm>
            <a:off x="89647" y="1909482"/>
            <a:ext cx="12183035" cy="4831977"/>
          </a:xfrm>
        </p:spPr>
        <p:txBody>
          <a:bodyPr>
            <a:normAutofit/>
          </a:bodyPr>
          <a:lstStyle/>
          <a:p>
            <a:pPr marL="0" indent="0">
              <a:buNone/>
            </a:pPr>
            <a:r>
              <a:rPr lang="en-US" sz="2000" b="1" dirty="0">
                <a:effectLst/>
                <a:latin typeface="+mn-lt"/>
                <a:ea typeface="Times New Roman" panose="02020603050405020304" pitchFamily="18" charset="0"/>
              </a:rPr>
              <a:t>Individual Income Tax:</a:t>
            </a:r>
            <a:endParaRPr lang="en-US" sz="2000" dirty="0">
              <a:effectLst/>
              <a:latin typeface="+mn-lt"/>
              <a:ea typeface="Times New Roman" panose="02020603050405020304" pitchFamily="18" charset="0"/>
            </a:endParaRPr>
          </a:p>
          <a:p>
            <a:pPr algn="l"/>
            <a:r>
              <a:rPr lang="en-US" sz="2000" b="0" i="0" u="none" strike="noStrike" baseline="0" dirty="0">
                <a:latin typeface="+mn-lt"/>
              </a:rPr>
              <a:t>Schedule ATP has a new check box for Farmers and Fishermen that meets IRC §6654.</a:t>
            </a:r>
          </a:p>
          <a:p>
            <a:pPr algn="l"/>
            <a:endParaRPr lang="en-US" sz="2000" b="0" i="0" u="none" strike="noStrike" baseline="0" dirty="0">
              <a:latin typeface="+mn-lt"/>
            </a:endParaRPr>
          </a:p>
          <a:p>
            <a:pPr algn="l"/>
            <a:r>
              <a:rPr lang="en-US" sz="2000" b="0" i="0" u="none" strike="noStrike" baseline="0" dirty="0">
                <a:latin typeface="+mn-lt"/>
              </a:rPr>
              <a:t>First Time Second Chance Home Buyer Deduction (Schedule HBC) requirements updated.</a:t>
            </a:r>
          </a:p>
          <a:p>
            <a:pPr algn="l"/>
            <a:endParaRPr lang="en-US" sz="2000" b="0" i="0" u="none" strike="noStrike" baseline="0" dirty="0">
              <a:latin typeface="+mn-lt"/>
            </a:endParaRPr>
          </a:p>
          <a:p>
            <a:pPr algn="l"/>
            <a:r>
              <a:rPr lang="en-US" sz="2000" b="0" i="0" u="none" strike="noStrike" baseline="0" dirty="0">
                <a:latin typeface="+mn-lt"/>
              </a:rPr>
              <a:t>Schedule AATC 80% of the average annual cost of attendance for an Alabama public K-12 student increase to $4,512.00.</a:t>
            </a:r>
          </a:p>
          <a:p>
            <a:pPr algn="l"/>
            <a:endParaRPr lang="en-US" sz="2000" b="0" i="0" u="none" strike="noStrike" baseline="0" dirty="0">
              <a:latin typeface="+mn-lt"/>
            </a:endParaRPr>
          </a:p>
          <a:p>
            <a:pPr algn="l"/>
            <a:r>
              <a:rPr lang="en-US" sz="2000" b="0" i="0" u="none" strike="noStrike" baseline="0" dirty="0">
                <a:latin typeface="+mn-lt"/>
              </a:rPr>
              <a:t>The Form 2210AL has a new Part IV for Underpayment of Estimated Tax by Farmers and Fishermen.</a:t>
            </a:r>
          </a:p>
        </p:txBody>
      </p:sp>
    </p:spTree>
    <p:extLst>
      <p:ext uri="{BB962C8B-B14F-4D97-AF65-F5344CB8AC3E}">
        <p14:creationId xmlns:p14="http://schemas.microsoft.com/office/powerpoint/2010/main" val="223421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BD35-1259-022B-CCE8-7D056EC0099E}"/>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A3147762-6B74-BF10-E595-33ABE15DB7B3}"/>
              </a:ext>
            </a:extLst>
          </p:cNvPr>
          <p:cNvSpPr>
            <a:spLocks noGrp="1"/>
          </p:cNvSpPr>
          <p:nvPr>
            <p:ph idx="1"/>
          </p:nvPr>
        </p:nvSpPr>
        <p:spPr>
          <a:xfrm>
            <a:off x="80682" y="1690688"/>
            <a:ext cx="11958918" cy="5050771"/>
          </a:xfrm>
        </p:spPr>
        <p:txBody>
          <a:bodyPr>
            <a:noAutofit/>
          </a:bodyPr>
          <a:lstStyle/>
          <a:p>
            <a:pPr marL="0" indent="0" algn="l" defTabSz="0">
              <a:spcBef>
                <a:spcPts val="0"/>
              </a:spcBef>
              <a:buNone/>
              <a:tabLst>
                <a:tab pos="0" algn="l"/>
              </a:tabLst>
            </a:pPr>
            <a:r>
              <a:rPr lang="en-US" sz="2000" b="1" i="0" u="none" strike="noStrike" baseline="0" dirty="0">
                <a:latin typeface="+mn-lt"/>
              </a:rPr>
              <a:t>Business Privilege Tax:</a:t>
            </a:r>
          </a:p>
          <a:p>
            <a:pPr marL="0" indent="0" algn="l" defTabSz="0">
              <a:spcBef>
                <a:spcPts val="0"/>
              </a:spcBef>
              <a:buNone/>
              <a:tabLst>
                <a:tab pos="0" algn="l"/>
              </a:tabLst>
            </a:pPr>
            <a:r>
              <a:rPr lang="en-US" sz="2000" b="1" i="0" u="none" strike="noStrike" baseline="0" dirty="0">
                <a:latin typeface="+mn-lt"/>
              </a:rPr>
              <a:t>Form BPT-IN</a:t>
            </a:r>
          </a:p>
          <a:p>
            <a:pPr defTabSz="0">
              <a:spcBef>
                <a:spcPts val="0"/>
              </a:spcBef>
              <a:tabLst>
                <a:tab pos="0" algn="l"/>
              </a:tabLst>
            </a:pPr>
            <a:endParaRPr lang="en-US" sz="2000" dirty="0">
              <a:latin typeface="+mn-lt"/>
            </a:endParaRPr>
          </a:p>
          <a:p>
            <a:pPr lvl="3" defTabSz="0">
              <a:spcBef>
                <a:spcPts val="0"/>
              </a:spcBef>
              <a:buFont typeface="Wingdings" panose="05000000000000000000" pitchFamily="2" charset="2"/>
              <a:buChar char="Ø"/>
              <a:tabLst>
                <a:tab pos="0" algn="l"/>
              </a:tabLst>
            </a:pPr>
            <a:r>
              <a:rPr lang="en-US" sz="2000" dirty="0">
                <a:latin typeface="+mn-lt"/>
              </a:rPr>
              <a:t>A</a:t>
            </a:r>
            <a:r>
              <a:rPr lang="en-US" sz="2000" b="0" i="0" u="none" strike="noStrike" baseline="0" dirty="0">
                <a:latin typeface="+mn-lt"/>
              </a:rPr>
              <a:t>dded 3j No Alabama Factor Presence Nexus in Taxpayer Information.</a:t>
            </a:r>
          </a:p>
          <a:p>
            <a:pPr marL="0" indent="0" algn="l" defTabSz="0">
              <a:spcBef>
                <a:spcPts val="0"/>
              </a:spcBef>
              <a:buNone/>
              <a:tabLst>
                <a:tab pos="0" algn="l"/>
              </a:tabLst>
            </a:pPr>
            <a:endParaRPr lang="en-US" sz="2000" b="1" i="0" u="none" strike="noStrike" baseline="0" dirty="0">
              <a:latin typeface="+mn-lt"/>
            </a:endParaRPr>
          </a:p>
          <a:p>
            <a:pPr marL="0" indent="0" algn="l" defTabSz="0">
              <a:spcBef>
                <a:spcPts val="0"/>
              </a:spcBef>
              <a:buNone/>
              <a:tabLst>
                <a:tab pos="0" algn="l"/>
              </a:tabLst>
            </a:pPr>
            <a:endParaRPr lang="en-US" sz="2000" b="0" i="0" u="none" strike="noStrike" baseline="0" dirty="0">
              <a:latin typeface="+mn-lt"/>
            </a:endParaRPr>
          </a:p>
          <a:p>
            <a:pPr marL="0" indent="0" algn="l" defTabSz="0">
              <a:spcBef>
                <a:spcPts val="0"/>
              </a:spcBef>
              <a:buNone/>
              <a:tabLst>
                <a:tab pos="0" algn="l"/>
              </a:tabLst>
            </a:pPr>
            <a:endParaRPr lang="en-US" sz="2000" b="0" i="0" u="none" strike="noStrike" baseline="0" dirty="0">
              <a:latin typeface="+mn-lt"/>
            </a:endParaRPr>
          </a:p>
          <a:p>
            <a:pPr marL="0" indent="0" algn="l" defTabSz="0">
              <a:spcBef>
                <a:spcPts val="0"/>
              </a:spcBef>
              <a:buNone/>
              <a:tabLst>
                <a:tab pos="0" algn="l"/>
              </a:tabLst>
            </a:pPr>
            <a:r>
              <a:rPr lang="en-US" sz="2000" b="1" i="0" u="none" strike="noStrike" baseline="0" dirty="0">
                <a:latin typeface="+mn-lt"/>
              </a:rPr>
              <a:t>Form CPT</a:t>
            </a:r>
          </a:p>
          <a:p>
            <a:pPr marL="1482725" indent="-285750" algn="l">
              <a:buFont typeface="Wingdings" panose="05000000000000000000" pitchFamily="2" charset="2"/>
              <a:buChar char="Ø"/>
            </a:pPr>
            <a:r>
              <a:rPr lang="en-US" sz="2000" b="0" i="0" u="none" strike="noStrike" baseline="0" dirty="0">
                <a:solidFill>
                  <a:srgbClr val="000000"/>
                </a:solidFill>
                <a:latin typeface="+mn-lt"/>
              </a:rPr>
              <a:t>Numbered the 52/53 Week Filer checkbox as item 1d.</a:t>
            </a:r>
          </a:p>
          <a:p>
            <a:pPr marL="1482725" indent="-285750" algn="l">
              <a:buFont typeface="Wingdings" panose="05000000000000000000" pitchFamily="2" charset="2"/>
              <a:buChar char="Ø"/>
            </a:pPr>
            <a:r>
              <a:rPr lang="en-US" sz="2000" dirty="0">
                <a:solidFill>
                  <a:srgbClr val="000000"/>
                </a:solidFill>
                <a:latin typeface="+mn-lt"/>
              </a:rPr>
              <a:t>A</a:t>
            </a:r>
            <a:r>
              <a:rPr lang="en-US" sz="2000" b="0" i="0" u="none" strike="noStrike" baseline="0" dirty="0">
                <a:solidFill>
                  <a:srgbClr val="000000"/>
                </a:solidFill>
                <a:latin typeface="+mn-lt"/>
              </a:rPr>
              <a:t>dded item 1e, No Alabama Factor Presence Nexus.</a:t>
            </a:r>
          </a:p>
          <a:p>
            <a:pPr marL="1482725" indent="-285750" algn="l">
              <a:buFont typeface="Wingdings" panose="05000000000000000000" pitchFamily="2" charset="2"/>
              <a:buChar char="Ø"/>
            </a:pPr>
            <a:r>
              <a:rPr lang="en-US" sz="2000" b="0" i="0" u="none" strike="noStrike" baseline="0" dirty="0">
                <a:solidFill>
                  <a:srgbClr val="000000"/>
                </a:solidFill>
                <a:latin typeface="+mn-lt"/>
              </a:rPr>
              <a:t>Type of Taxpayer Section</a:t>
            </a:r>
          </a:p>
          <a:p>
            <a:pPr marL="2576513" indent="-285750" algn="l">
              <a:buFont typeface="Wingdings" panose="05000000000000000000" pitchFamily="2" charset="2"/>
              <a:buChar char="v"/>
            </a:pPr>
            <a:r>
              <a:rPr lang="en-US" sz="2000" dirty="0">
                <a:solidFill>
                  <a:srgbClr val="000000"/>
                </a:solidFill>
                <a:latin typeface="+mn-lt"/>
              </a:rPr>
              <a:t>A</a:t>
            </a:r>
            <a:r>
              <a:rPr lang="en-US" sz="2000" b="0" i="0" u="none" strike="noStrike" baseline="0" dirty="0">
                <a:solidFill>
                  <a:srgbClr val="000000"/>
                </a:solidFill>
                <a:latin typeface="+mn-lt"/>
              </a:rPr>
              <a:t>dded item 2b C Corporation (1120-F).</a:t>
            </a:r>
          </a:p>
          <a:p>
            <a:pPr marL="2290763" indent="0" algn="l">
              <a:buNone/>
            </a:pPr>
            <a:endParaRPr lang="en-US" sz="2000" b="0" i="0" u="none" strike="noStrike" baseline="0" dirty="0">
              <a:latin typeface="+mn-lt"/>
            </a:endParaRPr>
          </a:p>
          <a:p>
            <a:pPr marL="2290763" indent="0" algn="l">
              <a:buNone/>
            </a:pPr>
            <a:endParaRPr lang="en-US" sz="2000" b="0" i="0" u="none" strike="noStrike" baseline="0" dirty="0">
              <a:latin typeface="+mn-lt"/>
            </a:endParaRPr>
          </a:p>
          <a:p>
            <a:pPr marL="1882775" indent="0" algn="l">
              <a:buNone/>
            </a:pPr>
            <a:endParaRPr lang="en-US" sz="2000" dirty="0">
              <a:latin typeface="+mn-lt"/>
            </a:endParaRPr>
          </a:p>
          <a:p>
            <a:pPr marL="1882775" indent="0" algn="l">
              <a:buNone/>
            </a:pPr>
            <a:endParaRPr lang="en-US" sz="2000" dirty="0">
              <a:latin typeface="+mn-lt"/>
            </a:endParaRPr>
          </a:p>
        </p:txBody>
      </p:sp>
    </p:spTree>
    <p:extLst>
      <p:ext uri="{BB962C8B-B14F-4D97-AF65-F5344CB8AC3E}">
        <p14:creationId xmlns:p14="http://schemas.microsoft.com/office/powerpoint/2010/main" val="64251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3CF7-DFD6-0443-15FB-C06716C65057}"/>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9637F4D4-CCC9-F03C-1BD3-FD327F8CBF79}"/>
              </a:ext>
            </a:extLst>
          </p:cNvPr>
          <p:cNvSpPr>
            <a:spLocks noGrp="1"/>
          </p:cNvSpPr>
          <p:nvPr>
            <p:ph idx="1"/>
          </p:nvPr>
        </p:nvSpPr>
        <p:spPr>
          <a:xfrm>
            <a:off x="116541" y="1825624"/>
            <a:ext cx="12003741" cy="4933763"/>
          </a:xfrm>
        </p:spPr>
        <p:txBody>
          <a:bodyPr>
            <a:normAutofit/>
          </a:bodyPr>
          <a:lstStyle/>
          <a:p>
            <a:pPr marL="0" indent="0">
              <a:spcBef>
                <a:spcPts val="0"/>
              </a:spcBef>
              <a:buNone/>
            </a:pPr>
            <a:r>
              <a:rPr lang="en-US" sz="2000" b="1" i="0" u="none" strike="noStrike" baseline="0" dirty="0">
                <a:latin typeface="+mn-lt"/>
              </a:rPr>
              <a:t>Business Privilege Tax:</a:t>
            </a:r>
          </a:p>
          <a:p>
            <a:pPr marL="0" indent="0" algn="l">
              <a:spcBef>
                <a:spcPts val="0"/>
              </a:spcBef>
              <a:buNone/>
            </a:pPr>
            <a:r>
              <a:rPr lang="en-US" sz="2000" b="1" i="0" u="none" strike="noStrike" baseline="0" dirty="0">
                <a:latin typeface="+mn-lt"/>
              </a:rPr>
              <a:t>Schedule G</a:t>
            </a:r>
          </a:p>
          <a:p>
            <a:pPr algn="l"/>
            <a:r>
              <a:rPr lang="en-US" sz="2000" b="0" i="0" u="none" strike="noStrike" baseline="0" dirty="0">
                <a:latin typeface="+mn-lt"/>
              </a:rPr>
              <a:t>Added: Federal Filing Election Box, including:</a:t>
            </a:r>
          </a:p>
          <a:p>
            <a:pPr marL="1428750" indent="-285750" algn="l">
              <a:buFont typeface="Wingdings" panose="05000000000000000000" pitchFamily="2" charset="2"/>
              <a:buChar char="Ø"/>
            </a:pPr>
            <a:r>
              <a:rPr lang="pt-BR" sz="2000" b="0" i="0" u="none" strike="noStrike" baseline="0" dirty="0">
                <a:latin typeface="+mn-lt"/>
              </a:rPr>
              <a:t>Add item “C Corporation -1120”.</a:t>
            </a:r>
          </a:p>
          <a:p>
            <a:pPr marL="1428750" indent="-285750" algn="l">
              <a:buFont typeface="Wingdings" panose="05000000000000000000" pitchFamily="2" charset="2"/>
              <a:buChar char="Ø"/>
            </a:pPr>
            <a:r>
              <a:rPr lang="en-US" sz="2000" b="0" i="0" u="none" strike="noStrike" baseline="0" dirty="0">
                <a:latin typeface="+mn-lt"/>
              </a:rPr>
              <a:t>Add item “C Corporation -1120-F”.</a:t>
            </a:r>
          </a:p>
          <a:p>
            <a:pPr marL="1428750" indent="-285750" algn="l">
              <a:buFont typeface="Wingdings" panose="05000000000000000000" pitchFamily="2" charset="2"/>
              <a:buChar char="Ø"/>
            </a:pPr>
            <a:r>
              <a:rPr lang="en-US" sz="2000" b="0" i="0" u="none" strike="noStrike" baseline="0" dirty="0">
                <a:latin typeface="+mn-lt"/>
              </a:rPr>
              <a:t>Add item “S Corporation”.</a:t>
            </a:r>
          </a:p>
          <a:p>
            <a:pPr marL="1428750" indent="-285750" algn="l">
              <a:buFont typeface="Wingdings" panose="05000000000000000000" pitchFamily="2" charset="2"/>
              <a:buChar char="Ø"/>
            </a:pPr>
            <a:r>
              <a:rPr lang="en-US" sz="2000" b="0" i="0" u="none" strike="noStrike" baseline="0" dirty="0">
                <a:latin typeface="+mn-lt"/>
              </a:rPr>
              <a:t>Add item “Partnership”.</a:t>
            </a:r>
          </a:p>
          <a:p>
            <a:pPr marL="1428750" indent="-285750" algn="l">
              <a:buFont typeface="Wingdings" panose="05000000000000000000" pitchFamily="2" charset="2"/>
              <a:buChar char="Ø"/>
            </a:pPr>
            <a:r>
              <a:rPr lang="en-US" sz="2000" b="0" i="0" u="none" strike="noStrike" baseline="0" dirty="0">
                <a:latin typeface="+mn-lt"/>
              </a:rPr>
              <a:t>Add item “Trust”.</a:t>
            </a:r>
          </a:p>
        </p:txBody>
      </p:sp>
    </p:spTree>
    <p:extLst>
      <p:ext uri="{BB962C8B-B14F-4D97-AF65-F5344CB8AC3E}">
        <p14:creationId xmlns:p14="http://schemas.microsoft.com/office/powerpoint/2010/main" val="1505721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BD35-1259-022B-CCE8-7D056EC0099E}"/>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A3147762-6B74-BF10-E595-33ABE15DB7B3}"/>
              </a:ext>
            </a:extLst>
          </p:cNvPr>
          <p:cNvSpPr>
            <a:spLocks noGrp="1"/>
          </p:cNvSpPr>
          <p:nvPr>
            <p:ph idx="1"/>
          </p:nvPr>
        </p:nvSpPr>
        <p:spPr>
          <a:xfrm>
            <a:off x="233082" y="1690688"/>
            <a:ext cx="11958918" cy="5050771"/>
          </a:xfrm>
        </p:spPr>
        <p:txBody>
          <a:bodyPr>
            <a:noAutofit/>
          </a:bodyPr>
          <a:lstStyle/>
          <a:p>
            <a:pPr marL="0" indent="0" algn="l" defTabSz="0">
              <a:spcBef>
                <a:spcPts val="0"/>
              </a:spcBef>
              <a:buNone/>
              <a:tabLst>
                <a:tab pos="0" algn="l"/>
              </a:tabLst>
            </a:pPr>
            <a:r>
              <a:rPr lang="en-US" sz="2000" b="1" i="0" u="none" strike="noStrike" baseline="0" dirty="0">
                <a:latin typeface="+mn-lt"/>
              </a:rPr>
              <a:t>Business Privilege Tax:</a:t>
            </a:r>
          </a:p>
          <a:p>
            <a:pPr marL="0" indent="0" algn="l" defTabSz="0">
              <a:spcBef>
                <a:spcPts val="0"/>
              </a:spcBef>
              <a:buNone/>
              <a:tabLst>
                <a:tab pos="0" algn="l"/>
              </a:tabLst>
            </a:pPr>
            <a:endParaRPr lang="en-US" sz="2000" b="1" dirty="0">
              <a:latin typeface="+mn-lt"/>
            </a:endParaRPr>
          </a:p>
          <a:p>
            <a:pPr marL="0" indent="0" defTabSz="0">
              <a:spcBef>
                <a:spcPts val="0"/>
              </a:spcBef>
              <a:buNone/>
            </a:pPr>
            <a:r>
              <a:rPr lang="en-US" sz="2000" b="1" dirty="0">
                <a:latin typeface="+mn-lt"/>
              </a:rPr>
              <a:t>Form PPT</a:t>
            </a:r>
          </a:p>
          <a:p>
            <a:pPr marL="0" indent="0" defTabSz="0">
              <a:spcBef>
                <a:spcPts val="0"/>
              </a:spcBef>
              <a:buNone/>
            </a:pPr>
            <a:endParaRPr lang="en-US" sz="2000" b="1" dirty="0">
              <a:latin typeface="+mn-lt"/>
            </a:endParaRPr>
          </a:p>
          <a:p>
            <a:pPr defTabSz="0">
              <a:spcBef>
                <a:spcPts val="0"/>
              </a:spcBef>
              <a:buFont typeface="Wingdings" panose="05000000000000000000" pitchFamily="2" charset="2"/>
              <a:buChar char="Ø"/>
            </a:pPr>
            <a:r>
              <a:rPr lang="en-US" sz="2000" dirty="0">
                <a:latin typeface="+mn-lt"/>
              </a:rPr>
              <a:t>A</a:t>
            </a:r>
            <a:r>
              <a:rPr lang="en-US" sz="2000" b="0" i="0" u="none" strike="noStrike" baseline="0" dirty="0">
                <a:latin typeface="+mn-lt"/>
              </a:rPr>
              <a:t>dded item 1e, No Alabama Factor Presence Nexus.</a:t>
            </a:r>
          </a:p>
          <a:p>
            <a:pPr marL="2290763" indent="0" algn="l">
              <a:buNone/>
            </a:pPr>
            <a:endParaRPr lang="en-US" sz="2000" b="0" i="0" u="none" strike="noStrike" baseline="0" dirty="0">
              <a:latin typeface="+mn-lt"/>
            </a:endParaRPr>
          </a:p>
          <a:p>
            <a:pPr marL="1882775" indent="0" algn="l">
              <a:buNone/>
            </a:pPr>
            <a:endParaRPr lang="en-US" sz="2000" dirty="0">
              <a:latin typeface="+mn-lt"/>
            </a:endParaRPr>
          </a:p>
          <a:p>
            <a:pPr marL="0" indent="0" algn="l" defTabSz="0">
              <a:spcBef>
                <a:spcPts val="0"/>
              </a:spcBef>
              <a:buNone/>
              <a:tabLst>
                <a:tab pos="0" algn="l"/>
              </a:tabLst>
            </a:pPr>
            <a:endParaRPr lang="en-US" sz="2000" b="1" i="0" u="none" strike="noStrike" baseline="0" dirty="0">
              <a:latin typeface="+mn-lt"/>
            </a:endParaRPr>
          </a:p>
        </p:txBody>
      </p:sp>
    </p:spTree>
    <p:extLst>
      <p:ext uri="{BB962C8B-B14F-4D97-AF65-F5344CB8AC3E}">
        <p14:creationId xmlns:p14="http://schemas.microsoft.com/office/powerpoint/2010/main" val="148125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BD35-1259-022B-CCE8-7D056EC0099E}"/>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A3147762-6B74-BF10-E595-33ABE15DB7B3}"/>
              </a:ext>
            </a:extLst>
          </p:cNvPr>
          <p:cNvSpPr>
            <a:spLocks noGrp="1"/>
          </p:cNvSpPr>
          <p:nvPr>
            <p:ph idx="1"/>
          </p:nvPr>
        </p:nvSpPr>
        <p:spPr>
          <a:xfrm>
            <a:off x="345601" y="1690688"/>
            <a:ext cx="11958918" cy="5050771"/>
          </a:xfrm>
        </p:spPr>
        <p:txBody>
          <a:bodyPr>
            <a:noAutofit/>
          </a:bodyPr>
          <a:lstStyle/>
          <a:p>
            <a:pPr marL="0" indent="0" algn="l" defTabSz="0">
              <a:spcBef>
                <a:spcPts val="0"/>
              </a:spcBef>
              <a:buNone/>
              <a:tabLst>
                <a:tab pos="0" algn="l"/>
              </a:tabLst>
            </a:pPr>
            <a:endParaRPr lang="en-US" sz="2000" b="1" i="0" u="none" strike="noStrike" baseline="0" dirty="0">
              <a:latin typeface="+mn-lt"/>
            </a:endParaRPr>
          </a:p>
          <a:p>
            <a:pPr marL="0" indent="0" algn="l" defTabSz="0">
              <a:spcBef>
                <a:spcPts val="0"/>
              </a:spcBef>
              <a:buNone/>
              <a:tabLst>
                <a:tab pos="0" algn="l"/>
              </a:tabLst>
            </a:pPr>
            <a:r>
              <a:rPr lang="en-US" sz="2400" b="1" i="0" u="none" strike="noStrike" baseline="0" dirty="0">
                <a:latin typeface="+mn-lt"/>
              </a:rPr>
              <a:t>Form BPT-IN, CPT &amp; PPT</a:t>
            </a:r>
          </a:p>
          <a:p>
            <a:pPr marL="0" indent="0" algn="l" defTabSz="0">
              <a:spcBef>
                <a:spcPts val="0"/>
              </a:spcBef>
              <a:buNone/>
              <a:tabLst>
                <a:tab pos="0" algn="l"/>
              </a:tabLst>
            </a:pPr>
            <a:endParaRPr lang="en-US" sz="2000" b="1" i="0" u="none" strike="noStrike" baseline="0" dirty="0">
              <a:latin typeface="+mn-lt"/>
            </a:endParaRPr>
          </a:p>
          <a:p>
            <a:pPr algn="l" defTabSz="0">
              <a:spcBef>
                <a:spcPts val="0"/>
              </a:spcBef>
              <a:buFont typeface="Wingdings" panose="05000000000000000000" pitchFamily="2" charset="2"/>
              <a:buChar char="Ø"/>
              <a:tabLst>
                <a:tab pos="0" algn="l"/>
              </a:tabLst>
            </a:pPr>
            <a:r>
              <a:rPr lang="en-US" sz="2000" b="0" i="0" u="none" strike="noStrike" baseline="0" dirty="0">
                <a:latin typeface="+mn-lt"/>
              </a:rPr>
              <a:t>Changed minimum from $100 to $50 in lieu thereof per HB0391.</a:t>
            </a:r>
            <a:endParaRPr lang="en-US" sz="2000" dirty="0">
              <a:latin typeface="+mn-lt"/>
            </a:endParaRPr>
          </a:p>
        </p:txBody>
      </p:sp>
    </p:spTree>
    <p:extLst>
      <p:ext uri="{BB962C8B-B14F-4D97-AF65-F5344CB8AC3E}">
        <p14:creationId xmlns:p14="http://schemas.microsoft.com/office/powerpoint/2010/main" val="281978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EFE8-BC44-DACD-1932-F0FE68E2FB08}"/>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A7DAA17D-CB31-D3E8-64A1-8BCD5BC7B852}"/>
              </a:ext>
            </a:extLst>
          </p:cNvPr>
          <p:cNvSpPr>
            <a:spLocks noGrp="1"/>
          </p:cNvSpPr>
          <p:nvPr>
            <p:ph idx="1"/>
          </p:nvPr>
        </p:nvSpPr>
        <p:spPr>
          <a:xfrm>
            <a:off x="331693" y="1825625"/>
            <a:ext cx="11564471" cy="4351338"/>
          </a:xfrm>
        </p:spPr>
        <p:txBody>
          <a:bodyPr>
            <a:noAutofit/>
          </a:bodyPr>
          <a:lstStyle/>
          <a:p>
            <a:pPr marL="0" indent="0">
              <a:buNone/>
            </a:pPr>
            <a:r>
              <a:rPr lang="en-US" sz="2200" b="1" dirty="0">
                <a:effectLst/>
                <a:latin typeface="+mn-lt"/>
                <a:ea typeface="Times New Roman" panose="02020603050405020304" pitchFamily="18" charset="0"/>
              </a:rPr>
              <a:t>Corporate Tax: </a:t>
            </a:r>
          </a:p>
          <a:p>
            <a:pPr marL="0" indent="0" algn="l">
              <a:buNone/>
            </a:pPr>
            <a:r>
              <a:rPr lang="en-US" sz="2200" b="1" i="0" u="none" strike="noStrike" baseline="0" dirty="0">
                <a:solidFill>
                  <a:srgbClr val="000000"/>
                </a:solidFill>
                <a:latin typeface="+mn-lt"/>
              </a:rPr>
              <a:t>Schedule CP-B</a:t>
            </a:r>
          </a:p>
          <a:p>
            <a:pPr algn="l"/>
            <a:r>
              <a:rPr lang="en-US" sz="2200" b="0" i="0" u="none" strike="noStrike" baseline="0" dirty="0">
                <a:solidFill>
                  <a:srgbClr val="000000"/>
                </a:solidFill>
                <a:latin typeface="+mn-lt"/>
              </a:rPr>
              <a:t>Page 1, Header -</a:t>
            </a:r>
            <a:r>
              <a:rPr lang="en-US" sz="2200" b="0" i="0" u="none" strike="noStrike" baseline="0" dirty="0">
                <a:solidFill>
                  <a:srgbClr val="444444"/>
                </a:solidFill>
                <a:latin typeface="+mn-lt"/>
              </a:rPr>
              <a:t> (To be attached to Forms 20C and ET-1) changed to</a:t>
            </a:r>
          </a:p>
          <a:p>
            <a:pPr marL="0" indent="0" algn="l">
              <a:buNone/>
              <a:tabLst>
                <a:tab pos="1828800" algn="l"/>
                <a:tab pos="1944688" algn="l"/>
                <a:tab pos="1998663" algn="l"/>
              </a:tabLst>
            </a:pPr>
            <a:r>
              <a:rPr lang="en-US" sz="2200" b="0" i="0" u="none" strike="noStrike" baseline="0" dirty="0">
                <a:solidFill>
                  <a:srgbClr val="444444"/>
                </a:solidFill>
                <a:latin typeface="+mn-lt"/>
              </a:rPr>
              <a:t>                                  (To be attached to Forms 20C, ET-1, 41, PTE-C and EPT).</a:t>
            </a:r>
          </a:p>
          <a:p>
            <a:pPr algn="l"/>
            <a:r>
              <a:rPr lang="en-US" sz="2200" b="0" i="0" u="none" strike="noStrike" baseline="0" dirty="0">
                <a:solidFill>
                  <a:srgbClr val="000000"/>
                </a:solidFill>
                <a:latin typeface="+mn-lt"/>
              </a:rPr>
              <a:t>Page 1, Section B, Line 3 -- </a:t>
            </a:r>
            <a:r>
              <a:rPr lang="en-US" sz="2200" dirty="0">
                <a:solidFill>
                  <a:srgbClr val="000000"/>
                </a:solidFill>
                <a:latin typeface="+mn-lt"/>
              </a:rPr>
              <a:t>A</a:t>
            </a:r>
            <a:r>
              <a:rPr lang="en-US" sz="2200" b="0" i="0" u="none" strike="noStrike" baseline="0" dirty="0">
                <a:solidFill>
                  <a:srgbClr val="000000"/>
                </a:solidFill>
                <a:latin typeface="+mn-lt"/>
              </a:rPr>
              <a:t>dded a second line "Form 41, page 1, line 8f;       </a:t>
            </a:r>
          </a:p>
          <a:p>
            <a:pPr marL="0" indent="0" algn="l">
              <a:buNone/>
            </a:pPr>
            <a:r>
              <a:rPr lang="en-US" sz="2200" dirty="0">
                <a:solidFill>
                  <a:srgbClr val="000000"/>
                </a:solidFill>
                <a:latin typeface="+mn-lt"/>
              </a:rPr>
              <a:t>                                   </a:t>
            </a:r>
            <a:r>
              <a:rPr lang="en-US" sz="2200" b="0" i="0" u="none" strike="noStrike" baseline="0" dirty="0">
                <a:solidFill>
                  <a:srgbClr val="000000"/>
                </a:solidFill>
                <a:latin typeface="+mn-lt"/>
              </a:rPr>
              <a:t>Form </a:t>
            </a:r>
            <a:r>
              <a:rPr lang="en-US" sz="2200" dirty="0">
                <a:solidFill>
                  <a:srgbClr val="000000"/>
                </a:solidFill>
                <a:latin typeface="+mn-lt"/>
              </a:rPr>
              <a:t>P</a:t>
            </a:r>
            <a:r>
              <a:rPr lang="en-US" sz="2200" b="0" i="0" u="none" strike="noStrike" baseline="0" dirty="0">
                <a:solidFill>
                  <a:srgbClr val="000000"/>
                </a:solidFill>
                <a:latin typeface="+mn-lt"/>
              </a:rPr>
              <a:t>TEC </a:t>
            </a:r>
            <a:r>
              <a:rPr lang="en-US" sz="2200" dirty="0">
                <a:solidFill>
                  <a:srgbClr val="000000"/>
                </a:solidFill>
                <a:latin typeface="+mn-lt"/>
              </a:rPr>
              <a:t>pa</a:t>
            </a:r>
            <a:r>
              <a:rPr lang="en-US" sz="2200" b="0" i="0" u="none" strike="noStrike" baseline="0" dirty="0">
                <a:solidFill>
                  <a:srgbClr val="000000"/>
                </a:solidFill>
                <a:latin typeface="+mn-lt"/>
              </a:rPr>
              <a:t>ge 1, line 5c; Form EPT, page 1, line 5d." </a:t>
            </a:r>
            <a:endParaRPr lang="en-US" sz="2200" dirty="0">
              <a:solidFill>
                <a:srgbClr val="000000"/>
              </a:solidFill>
              <a:latin typeface="+mn-lt"/>
            </a:endParaRPr>
          </a:p>
          <a:p>
            <a:pPr marL="0" indent="0" algn="l">
              <a:buNone/>
            </a:pPr>
            <a:endParaRPr lang="en-US" sz="2200" b="0" i="0" u="none" strike="noStrike" baseline="0" dirty="0">
              <a:solidFill>
                <a:srgbClr val="000000"/>
              </a:solidFill>
              <a:latin typeface="+mn-lt"/>
            </a:endParaRPr>
          </a:p>
        </p:txBody>
      </p:sp>
    </p:spTree>
    <p:extLst>
      <p:ext uri="{BB962C8B-B14F-4D97-AF65-F5344CB8AC3E}">
        <p14:creationId xmlns:p14="http://schemas.microsoft.com/office/powerpoint/2010/main" val="54707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D1DD-896F-B86F-6BED-4CD2DFD1558B}"/>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AF737ADC-A13F-C334-45C8-966D93495094}"/>
              </a:ext>
            </a:extLst>
          </p:cNvPr>
          <p:cNvSpPr>
            <a:spLocks noGrp="1"/>
          </p:cNvSpPr>
          <p:nvPr>
            <p:ph idx="1"/>
          </p:nvPr>
        </p:nvSpPr>
        <p:spPr>
          <a:xfrm>
            <a:off x="143435" y="1690688"/>
            <a:ext cx="11210365" cy="4933763"/>
          </a:xfrm>
        </p:spPr>
        <p:txBody>
          <a:bodyPr>
            <a:normAutofit/>
          </a:bodyPr>
          <a:lstStyle/>
          <a:p>
            <a:pPr marL="0" indent="0" algn="l">
              <a:buNone/>
            </a:pPr>
            <a:r>
              <a:rPr lang="en-US" sz="1800" b="1" i="0" u="none" strike="noStrike" baseline="0" dirty="0">
                <a:solidFill>
                  <a:srgbClr val="000000"/>
                </a:solidFill>
                <a:latin typeface="+mn-lt"/>
              </a:rPr>
              <a:t>Financial Institution Excise Tax:</a:t>
            </a:r>
          </a:p>
          <a:p>
            <a:pPr marL="0" indent="0" algn="l">
              <a:buNone/>
            </a:pPr>
            <a:r>
              <a:rPr lang="en-US" sz="1800" b="1" i="0" u="none" strike="noStrike" baseline="0" dirty="0">
                <a:solidFill>
                  <a:srgbClr val="000000"/>
                </a:solidFill>
                <a:latin typeface="+mn-lt"/>
              </a:rPr>
              <a:t>Form ET-1</a:t>
            </a:r>
          </a:p>
          <a:p>
            <a:pPr algn="l"/>
            <a:r>
              <a:rPr lang="en-US" sz="1800" b="0" i="0" u="none" strike="noStrike" baseline="0" dirty="0">
                <a:solidFill>
                  <a:srgbClr val="000000"/>
                </a:solidFill>
                <a:latin typeface="+mn-lt"/>
              </a:rPr>
              <a:t>Page 1, Heading, </a:t>
            </a:r>
          </a:p>
          <a:p>
            <a:pPr marL="1025525" indent="-285750" algn="l">
              <a:buFont typeface="Wingdings" panose="05000000000000000000" pitchFamily="2" charset="2"/>
              <a:buChar char="v"/>
            </a:pPr>
            <a:r>
              <a:rPr lang="en-US" sz="1800" dirty="0">
                <a:solidFill>
                  <a:srgbClr val="000000"/>
                </a:solidFill>
                <a:latin typeface="+mn-lt"/>
              </a:rPr>
              <a:t>A</a:t>
            </a:r>
            <a:r>
              <a:rPr lang="en-US" sz="1800" b="0" i="0" u="none" strike="noStrike" baseline="0" dirty="0">
                <a:solidFill>
                  <a:srgbClr val="000000"/>
                </a:solidFill>
                <a:latin typeface="+mn-lt"/>
              </a:rPr>
              <a:t>dded new checkbox line for Federal Extension for Time to File Business Income Tax, Information, and Other Return is attached.</a:t>
            </a:r>
          </a:p>
          <a:p>
            <a:pPr marL="1025525" indent="-285750" algn="l">
              <a:buFont typeface="Wingdings" panose="05000000000000000000" pitchFamily="2" charset="2"/>
              <a:buChar char="v"/>
            </a:pPr>
            <a:r>
              <a:rPr lang="en-US" sz="1800" dirty="0">
                <a:solidFill>
                  <a:srgbClr val="000000"/>
                </a:solidFill>
                <a:latin typeface="+mn-lt"/>
              </a:rPr>
              <a:t>A</a:t>
            </a:r>
            <a:r>
              <a:rPr lang="en-US" sz="1800" b="0" i="0" u="none" strike="noStrike" baseline="0" dirty="0">
                <a:solidFill>
                  <a:srgbClr val="000000"/>
                </a:solidFill>
                <a:latin typeface="+mn-lt"/>
              </a:rPr>
              <a:t>dded new checkbox line for If the entity is a of foreign corporation that does not have an office or place of business in the United States, check here.</a:t>
            </a:r>
          </a:p>
          <a:p>
            <a:pPr algn="l"/>
            <a:r>
              <a:rPr lang="en-US" sz="1800" b="0" i="0" u="none" strike="noStrike" baseline="0" dirty="0">
                <a:solidFill>
                  <a:srgbClr val="000000"/>
                </a:solidFill>
                <a:latin typeface="+mn-lt"/>
              </a:rPr>
              <a:t>Page 2, Deductions Section, Line 12 Refund of tax (due to overpayment or accrual on the federal return) removed and added Refunds of state and local taxes (see instructions).</a:t>
            </a:r>
          </a:p>
          <a:p>
            <a:pPr marL="0" indent="0" algn="l">
              <a:buNone/>
            </a:pPr>
            <a:endParaRPr lang="en-US" sz="1800" b="1" i="0" u="none" strike="noStrike" baseline="0" dirty="0">
              <a:latin typeface="+mn-lt"/>
            </a:endParaRPr>
          </a:p>
          <a:p>
            <a:pPr algn="l"/>
            <a:endParaRPr lang="en-US" sz="1800" b="0" i="0" u="none" strike="noStrike" baseline="0" dirty="0">
              <a:solidFill>
                <a:srgbClr val="000000"/>
              </a:solidFill>
              <a:latin typeface="+mn-lt"/>
            </a:endParaRPr>
          </a:p>
        </p:txBody>
      </p:sp>
    </p:spTree>
    <p:extLst>
      <p:ext uri="{BB962C8B-B14F-4D97-AF65-F5344CB8AC3E}">
        <p14:creationId xmlns:p14="http://schemas.microsoft.com/office/powerpoint/2010/main" val="114547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BE4B-C1C1-4B00-882D-A555BFBFDEC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4735423D-08DD-4AA3-895C-E459D3601A13}"/>
              </a:ext>
            </a:extLst>
          </p:cNvPr>
          <p:cNvSpPr>
            <a:spLocks noGrp="1"/>
          </p:cNvSpPr>
          <p:nvPr>
            <p:ph idx="1"/>
          </p:nvPr>
        </p:nvSpPr>
        <p:spPr>
          <a:xfrm>
            <a:off x="331693" y="1712258"/>
            <a:ext cx="11510683" cy="5235389"/>
          </a:xfrm>
        </p:spPr>
        <p:txBody>
          <a:bodyPr>
            <a:normAutofit fontScale="92500" lnSpcReduction="10000"/>
          </a:bodyPr>
          <a:lstStyle/>
          <a:p>
            <a:pPr algn="l"/>
            <a:r>
              <a:rPr lang="en-US" sz="2000" b="1" i="0" dirty="0">
                <a:solidFill>
                  <a:srgbClr val="212121"/>
                </a:solidFill>
                <a:effectLst/>
                <a:latin typeface="Times New Roman" panose="02020603050405020304" pitchFamily="18" charset="0"/>
                <a:cs typeface="Times New Roman" panose="02020603050405020304" pitchFamily="18" charset="0"/>
              </a:rPr>
              <a:t>Before You Take the Quiz:</a:t>
            </a:r>
          </a:p>
          <a:p>
            <a:pPr algn="l"/>
            <a:r>
              <a:rPr lang="en-US" sz="2000" b="0" i="0" dirty="0">
                <a:solidFill>
                  <a:srgbClr val="212121"/>
                </a:solidFill>
                <a:effectLst/>
                <a:latin typeface="Times New Roman" panose="02020603050405020304" pitchFamily="18" charset="0"/>
                <a:cs typeface="Times New Roman" panose="02020603050405020304" pitchFamily="18" charset="0"/>
              </a:rPr>
              <a:t>The quiz is based on information associated with the name first listed on the letter you received regarding this quiz. This person is considered the primary taxpayer related to the tax return filed.</a:t>
            </a:r>
          </a:p>
          <a:p>
            <a:pPr algn="l"/>
            <a:r>
              <a:rPr lang="en-US" sz="2000" b="1" i="0" dirty="0">
                <a:solidFill>
                  <a:srgbClr val="212121"/>
                </a:solidFill>
                <a:effectLst/>
                <a:latin typeface="Times New Roman" panose="02020603050405020304" pitchFamily="18" charset="0"/>
                <a:cs typeface="Times New Roman" panose="02020603050405020304" pitchFamily="18" charset="0"/>
              </a:rPr>
              <a:t>You will need</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Social Security Number (SSN) or Individual Taxpayer Identification Number (ITIN) of the primary taxpayer</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Letter ID number from the top right corner of your letter</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Current email address</a:t>
            </a:r>
          </a:p>
          <a:p>
            <a:pPr algn="l"/>
            <a:endParaRPr lang="en-US" sz="2000" b="1" i="0" dirty="0">
              <a:solidFill>
                <a:srgbClr val="212121"/>
              </a:solidFill>
              <a:effectLst/>
              <a:latin typeface="Times New Roman" panose="02020603050405020304" pitchFamily="18" charset="0"/>
              <a:cs typeface="Times New Roman" panose="02020603050405020304" pitchFamily="18" charset="0"/>
            </a:endParaRPr>
          </a:p>
          <a:p>
            <a:pPr algn="l"/>
            <a:r>
              <a:rPr lang="en-US" sz="2000" b="1" i="0" dirty="0">
                <a:solidFill>
                  <a:srgbClr val="212121"/>
                </a:solidFill>
                <a:effectLst/>
                <a:latin typeface="Times New Roman" panose="02020603050405020304" pitchFamily="18" charset="0"/>
                <a:cs typeface="Times New Roman" panose="02020603050405020304" pitchFamily="18" charset="0"/>
              </a:rPr>
              <a:t>Just 4 Easy Steps:</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Read the instructions on this website.</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Enter the Letter ID from the top right corner of your letter. Enter the last four digits of your SSN/ITIN and your date of birth. Select that you’re READY TO BEGIN THE QUIZ and click NEXT.</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Answer the questions. Select that you’re READY TO SCORE YOUR QUIZ and click SUBMIT.</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Enter your EMAIL ADDRESS to be notified of your results and click YES.</a:t>
            </a:r>
          </a:p>
          <a:p>
            <a:pPr algn="l"/>
            <a:r>
              <a:rPr lang="en-US" sz="2000" b="0" i="0" dirty="0">
                <a:solidFill>
                  <a:srgbClr val="212121"/>
                </a:solidFill>
                <a:effectLst/>
                <a:latin typeface="Times New Roman" panose="02020603050405020304" pitchFamily="18" charset="0"/>
                <a:cs typeface="Times New Roman" panose="02020603050405020304" pitchFamily="18" charset="0"/>
              </a:rPr>
              <a:t>At the end of the quiz, you will see a confirmation screen.</a:t>
            </a:r>
          </a:p>
          <a:p>
            <a:endParaRPr lang="en-US" dirty="0"/>
          </a:p>
          <a:p>
            <a:endParaRPr lang="en-US" dirty="0"/>
          </a:p>
        </p:txBody>
      </p:sp>
    </p:spTree>
    <p:extLst>
      <p:ext uri="{BB962C8B-B14F-4D97-AF65-F5344CB8AC3E}">
        <p14:creationId xmlns:p14="http://schemas.microsoft.com/office/powerpoint/2010/main" val="2254564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8835-B977-692D-5055-4D5EC63302C5}"/>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31ABDC9D-D209-6D27-CE6C-F87CF7BDC7F2}"/>
              </a:ext>
            </a:extLst>
          </p:cNvPr>
          <p:cNvSpPr>
            <a:spLocks noGrp="1"/>
          </p:cNvSpPr>
          <p:nvPr>
            <p:ph idx="1"/>
          </p:nvPr>
        </p:nvSpPr>
        <p:spPr>
          <a:xfrm>
            <a:off x="-1" y="1825625"/>
            <a:ext cx="12129247" cy="4969622"/>
          </a:xfrm>
        </p:spPr>
        <p:txBody>
          <a:bodyPr>
            <a:normAutofit/>
          </a:bodyPr>
          <a:lstStyle/>
          <a:p>
            <a:pPr marL="0" indent="0">
              <a:buNone/>
            </a:pPr>
            <a:r>
              <a:rPr lang="en-US" sz="2000" b="1" i="0" u="none" strike="noStrike" baseline="0" dirty="0">
                <a:latin typeface="+mn-lt"/>
              </a:rPr>
              <a:t>Pass-Through Tax:</a:t>
            </a:r>
          </a:p>
          <a:p>
            <a:pPr marL="0" indent="0" algn="l">
              <a:buNone/>
            </a:pPr>
            <a:r>
              <a:rPr lang="en-US" sz="2000" b="1" i="0" u="none" strike="noStrike" baseline="0" dirty="0">
                <a:latin typeface="+mn-lt"/>
              </a:rPr>
              <a:t>Form PTE-C</a:t>
            </a:r>
            <a:endParaRPr lang="en-US" sz="2000" b="0" i="0" u="none" strike="noStrike" baseline="0" dirty="0">
              <a:latin typeface="+mn-lt"/>
            </a:endParaRPr>
          </a:p>
          <a:p>
            <a:pPr algn="l"/>
            <a:r>
              <a:rPr lang="en-US" sz="2000" b="0" i="0" u="none" strike="noStrike" baseline="0" dirty="0">
                <a:latin typeface="+mn-lt"/>
              </a:rPr>
              <a:t>Schedule PTE-CK1(NOW PTE-C pages 3 and 4).</a:t>
            </a:r>
          </a:p>
          <a:p>
            <a:pPr marL="0" indent="0" algn="l">
              <a:buNone/>
            </a:pPr>
            <a:endParaRPr lang="en-US" sz="2000" b="1" i="0" u="none" strike="noStrike" baseline="0" dirty="0">
              <a:solidFill>
                <a:srgbClr val="000000"/>
              </a:solidFill>
              <a:latin typeface="+mn-lt"/>
            </a:endParaRPr>
          </a:p>
          <a:p>
            <a:pPr marL="0" indent="0" algn="l">
              <a:buNone/>
            </a:pPr>
            <a:r>
              <a:rPr lang="en-US" sz="2000" b="1" i="0" u="none" strike="noStrike" baseline="0" dirty="0">
                <a:solidFill>
                  <a:srgbClr val="000000"/>
                </a:solidFill>
                <a:latin typeface="+mn-lt"/>
              </a:rPr>
              <a:t>Schedule PTE-AJA</a:t>
            </a:r>
          </a:p>
          <a:p>
            <a:pPr algn="l"/>
            <a:r>
              <a:rPr lang="en-US" sz="2000" b="0" i="0" u="none" strike="noStrike" baseline="0" dirty="0">
                <a:solidFill>
                  <a:srgbClr val="000000"/>
                </a:solidFill>
                <a:latin typeface="+mn-lt"/>
              </a:rPr>
              <a:t>Part I-Redesigned section now includes a chart with Project Number and Amount of Credit allocated to Income Tax.</a:t>
            </a:r>
          </a:p>
          <a:p>
            <a:pPr algn="l"/>
            <a:r>
              <a:rPr lang="en-US" sz="2000" b="0" i="0" u="none" strike="noStrike" baseline="0" dirty="0">
                <a:solidFill>
                  <a:srgbClr val="000000"/>
                </a:solidFill>
                <a:latin typeface="+mn-lt"/>
              </a:rPr>
              <a:t>Added Project Number to lines 1, 6, and 11.</a:t>
            </a:r>
          </a:p>
          <a:p>
            <a:pPr algn="l"/>
            <a:r>
              <a:rPr lang="en-US" sz="2000" b="0" i="0" u="none" strike="noStrike" baseline="0" dirty="0">
                <a:solidFill>
                  <a:srgbClr val="000000"/>
                </a:solidFill>
                <a:latin typeface="+mn-lt"/>
              </a:rPr>
              <a:t>Added Tax Period to lines 1,6, and 11.</a:t>
            </a:r>
            <a:endParaRPr lang="en-US" sz="2000" dirty="0">
              <a:latin typeface="+mn-lt"/>
            </a:endParaRPr>
          </a:p>
        </p:txBody>
      </p:sp>
    </p:spTree>
    <p:extLst>
      <p:ext uri="{BB962C8B-B14F-4D97-AF65-F5344CB8AC3E}">
        <p14:creationId xmlns:p14="http://schemas.microsoft.com/office/powerpoint/2010/main" val="802337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5188-C616-B5D7-EEBB-EF2618F9F322}"/>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305916BE-7067-7ABC-4951-F552EB0E0789}"/>
              </a:ext>
            </a:extLst>
          </p:cNvPr>
          <p:cNvSpPr>
            <a:spLocks noGrp="1"/>
          </p:cNvSpPr>
          <p:nvPr>
            <p:ph idx="1"/>
          </p:nvPr>
        </p:nvSpPr>
        <p:spPr>
          <a:xfrm>
            <a:off x="107575" y="1825625"/>
            <a:ext cx="11761695" cy="4942728"/>
          </a:xfrm>
        </p:spPr>
        <p:txBody>
          <a:bodyPr>
            <a:normAutofit/>
          </a:bodyPr>
          <a:lstStyle/>
          <a:p>
            <a:pPr marL="0" indent="0">
              <a:buNone/>
            </a:pPr>
            <a:r>
              <a:rPr lang="en-US" sz="2000" b="1" i="0" u="none" strike="noStrike" baseline="0" dirty="0">
                <a:latin typeface="+mn-lt"/>
              </a:rPr>
              <a:t>Pass-Through Tax:</a:t>
            </a:r>
          </a:p>
          <a:p>
            <a:pPr marL="0" indent="0">
              <a:buNone/>
            </a:pPr>
            <a:r>
              <a:rPr lang="en-US" sz="2000" b="1" i="0" u="none" strike="noStrike" baseline="0" dirty="0">
                <a:latin typeface="+mn-lt"/>
              </a:rPr>
              <a:t>Form EPT</a:t>
            </a:r>
          </a:p>
          <a:p>
            <a:pPr algn="l"/>
            <a:r>
              <a:rPr lang="en-US" sz="2000" b="0" i="0" u="none" strike="noStrike" baseline="0" dirty="0">
                <a:latin typeface="+mn-lt"/>
              </a:rPr>
              <a:t>Schedule EPT-K1(NOW EPT pages 2 and 3)</a:t>
            </a:r>
            <a:r>
              <a:rPr lang="en-US" sz="2000" dirty="0">
                <a:latin typeface="+mn-lt"/>
              </a:rPr>
              <a:t>.</a:t>
            </a:r>
          </a:p>
          <a:p>
            <a:pPr marL="0" indent="0" algn="l">
              <a:buNone/>
            </a:pPr>
            <a:endParaRPr lang="en-US" sz="2000" b="1" i="0" u="none" strike="noStrike" baseline="0" dirty="0">
              <a:latin typeface="+mn-lt"/>
            </a:endParaRPr>
          </a:p>
          <a:p>
            <a:pPr marL="0" indent="0" algn="l">
              <a:buNone/>
            </a:pPr>
            <a:endParaRPr lang="en-US" sz="2000" dirty="0">
              <a:latin typeface="+mn-lt"/>
            </a:endParaRPr>
          </a:p>
        </p:txBody>
      </p:sp>
    </p:spTree>
    <p:extLst>
      <p:ext uri="{BB962C8B-B14F-4D97-AF65-F5344CB8AC3E}">
        <p14:creationId xmlns:p14="http://schemas.microsoft.com/office/powerpoint/2010/main" val="2654252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739-6F56-485A-1FB0-8BE712576CB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272AF652-AF02-00E3-6877-536C13D065BA}"/>
              </a:ext>
            </a:extLst>
          </p:cNvPr>
          <p:cNvSpPr>
            <a:spLocks noGrp="1"/>
          </p:cNvSpPr>
          <p:nvPr>
            <p:ph idx="1"/>
          </p:nvPr>
        </p:nvSpPr>
        <p:spPr>
          <a:xfrm>
            <a:off x="98612" y="1690689"/>
            <a:ext cx="11940988" cy="5167312"/>
          </a:xfrm>
        </p:spPr>
        <p:txBody>
          <a:bodyPr>
            <a:normAutofit/>
          </a:bodyPr>
          <a:lstStyle/>
          <a:p>
            <a:pPr marL="0" indent="0" algn="l">
              <a:buNone/>
            </a:pPr>
            <a:r>
              <a:rPr lang="en-US" sz="1800" b="1" i="0" u="none" strike="noStrike" baseline="0" dirty="0">
                <a:latin typeface="+mn-lt"/>
              </a:rPr>
              <a:t>Fiduciary Tax 2022:</a:t>
            </a:r>
          </a:p>
          <a:p>
            <a:pPr marL="0" indent="0" algn="l">
              <a:buNone/>
            </a:pPr>
            <a:r>
              <a:rPr lang="en-US" sz="1800" b="1" i="0" u="none" strike="noStrike" baseline="0" dirty="0">
                <a:latin typeface="+mn-lt"/>
              </a:rPr>
              <a:t>Form 41</a:t>
            </a:r>
          </a:p>
          <a:p>
            <a:pPr algn="l"/>
            <a:r>
              <a:rPr lang="en-US" sz="1800" b="0" i="0" u="none" strike="noStrike" baseline="0" dirty="0">
                <a:latin typeface="+mn-lt"/>
              </a:rPr>
              <a:t>Page 1, Line 8c NOW-Overpayment from 2021.</a:t>
            </a:r>
          </a:p>
          <a:p>
            <a:pPr algn="l"/>
            <a:r>
              <a:rPr lang="en-US" sz="1800" b="0" i="0" u="none" strike="noStrike" baseline="0" dirty="0">
                <a:latin typeface="+mn-lt"/>
              </a:rPr>
              <a:t>8d NOW-Estimated, Extension, and WNR-V payments.</a:t>
            </a:r>
          </a:p>
          <a:p>
            <a:pPr algn="l"/>
            <a:r>
              <a:rPr lang="en-US" sz="1800" b="0" i="0" u="none" strike="noStrike" baseline="0" dirty="0">
                <a:latin typeface="+mn-lt"/>
              </a:rPr>
              <a:t>8e NOW- Payments made with original return.</a:t>
            </a:r>
          </a:p>
          <a:p>
            <a:pPr marL="0" indent="0" algn="l">
              <a:buNone/>
            </a:pPr>
            <a:endParaRPr lang="en-US" sz="1800" b="1" i="0" u="none" strike="noStrike" baseline="0"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38265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739-6F56-485A-1FB0-8BE712576CB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272AF652-AF02-00E3-6877-536C13D065BA}"/>
              </a:ext>
            </a:extLst>
          </p:cNvPr>
          <p:cNvSpPr>
            <a:spLocks noGrp="1"/>
          </p:cNvSpPr>
          <p:nvPr>
            <p:ph idx="1"/>
          </p:nvPr>
        </p:nvSpPr>
        <p:spPr>
          <a:xfrm>
            <a:off x="98612" y="1690689"/>
            <a:ext cx="11940988" cy="5167312"/>
          </a:xfrm>
        </p:spPr>
        <p:txBody>
          <a:bodyPr>
            <a:normAutofit/>
          </a:bodyPr>
          <a:lstStyle/>
          <a:p>
            <a:pPr marL="0" indent="0" algn="l">
              <a:buNone/>
            </a:pPr>
            <a:r>
              <a:rPr lang="en-US" sz="2000" b="1" i="0" u="none" strike="noStrike" baseline="0" dirty="0">
                <a:latin typeface="+mn-lt"/>
              </a:rPr>
              <a:t>Alabama New Markets Development Credit</a:t>
            </a:r>
          </a:p>
          <a:p>
            <a:pPr marL="0" indent="0" algn="l">
              <a:buNone/>
            </a:pPr>
            <a:r>
              <a:rPr lang="en-US" sz="2000" b="1" u="sng" dirty="0">
                <a:latin typeface="+mn-lt"/>
              </a:rPr>
              <a:t>Removed from the following schedules:</a:t>
            </a:r>
          </a:p>
          <a:p>
            <a:pPr marL="0" indent="0" algn="l">
              <a:buNone/>
            </a:pPr>
            <a:r>
              <a:rPr lang="en-US" sz="2000" b="1" i="0" strike="noStrike" baseline="0" dirty="0">
                <a:latin typeface="+mn-lt"/>
              </a:rPr>
              <a:t>Schedule BC</a:t>
            </a:r>
          </a:p>
          <a:p>
            <a:pPr marL="0" indent="0" algn="l">
              <a:buNone/>
            </a:pPr>
            <a:r>
              <a:rPr lang="en-US" sz="2000" b="1" dirty="0">
                <a:latin typeface="+mn-lt"/>
              </a:rPr>
              <a:t>Schedule EC</a:t>
            </a:r>
          </a:p>
          <a:p>
            <a:pPr marL="0" indent="0" algn="l">
              <a:buNone/>
            </a:pPr>
            <a:r>
              <a:rPr lang="en-US" sz="2000" b="1" i="0" u="none" strike="noStrike" baseline="0" dirty="0">
                <a:latin typeface="+mn-lt"/>
              </a:rPr>
              <a:t>Schedule FC</a:t>
            </a:r>
          </a:p>
          <a:p>
            <a:pPr marL="0" indent="0" algn="l">
              <a:buNone/>
            </a:pPr>
            <a:r>
              <a:rPr lang="en-US" sz="2000" b="1" dirty="0">
                <a:latin typeface="+mn-lt"/>
              </a:rPr>
              <a:t>Schedule PC</a:t>
            </a:r>
            <a:endParaRPr lang="en-US" sz="2000" b="1" i="0" u="none" strike="noStrike" baseline="0" dirty="0">
              <a:latin typeface="+mn-lt"/>
            </a:endParaRPr>
          </a:p>
          <a:p>
            <a:pPr marL="0" indent="0" algn="l">
              <a:buNone/>
            </a:pPr>
            <a:endParaRPr lang="en-US" dirty="0">
              <a:latin typeface="+mn-lt"/>
            </a:endParaRPr>
          </a:p>
        </p:txBody>
      </p:sp>
    </p:spTree>
    <p:extLst>
      <p:ext uri="{BB962C8B-B14F-4D97-AF65-F5344CB8AC3E}">
        <p14:creationId xmlns:p14="http://schemas.microsoft.com/office/powerpoint/2010/main" val="1876194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739-6F56-485A-1FB0-8BE712576CB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2022</a:t>
            </a:r>
            <a:endParaRPr lang="en-US" dirty="0"/>
          </a:p>
        </p:txBody>
      </p:sp>
      <p:sp>
        <p:nvSpPr>
          <p:cNvPr id="3" name="Content Placeholder 2">
            <a:extLst>
              <a:ext uri="{FF2B5EF4-FFF2-40B4-BE49-F238E27FC236}">
                <a16:creationId xmlns:a16="http://schemas.microsoft.com/office/drawing/2014/main" id="{272AF652-AF02-00E3-6877-536C13D065BA}"/>
              </a:ext>
            </a:extLst>
          </p:cNvPr>
          <p:cNvSpPr>
            <a:spLocks noGrp="1"/>
          </p:cNvSpPr>
          <p:nvPr>
            <p:ph idx="1"/>
          </p:nvPr>
        </p:nvSpPr>
        <p:spPr>
          <a:xfrm>
            <a:off x="98612" y="1690689"/>
            <a:ext cx="11940988" cy="5167312"/>
          </a:xfrm>
        </p:spPr>
        <p:txBody>
          <a:bodyPr>
            <a:normAutofit/>
          </a:bodyPr>
          <a:lstStyle/>
          <a:p>
            <a:pPr marL="0" indent="0" algn="l">
              <a:buNone/>
            </a:pPr>
            <a:r>
              <a:rPr lang="en-US" sz="2400" b="1" i="0" u="sng" strike="noStrike" baseline="0" dirty="0">
                <a:latin typeface="+mn-lt"/>
              </a:rPr>
              <a:t>Added Schedule CP-B to the following forms:</a:t>
            </a:r>
          </a:p>
          <a:p>
            <a:pPr marL="0" indent="0" algn="l">
              <a:buNone/>
            </a:pPr>
            <a:r>
              <a:rPr lang="en-US" sz="2000" b="1" dirty="0">
                <a:latin typeface="+mn-lt"/>
              </a:rPr>
              <a:t>EPT</a:t>
            </a:r>
          </a:p>
          <a:p>
            <a:pPr marL="0" indent="0" algn="l">
              <a:buNone/>
            </a:pPr>
            <a:r>
              <a:rPr lang="en-US" sz="2000" b="1" dirty="0">
                <a:latin typeface="+mn-lt"/>
              </a:rPr>
              <a:t>PTE-C</a:t>
            </a:r>
          </a:p>
          <a:p>
            <a:pPr marL="0" indent="0" algn="l">
              <a:buNone/>
            </a:pPr>
            <a:r>
              <a:rPr lang="en-US" sz="2000" b="1" dirty="0">
                <a:latin typeface="+mn-lt"/>
              </a:rPr>
              <a:t>41</a:t>
            </a:r>
          </a:p>
          <a:p>
            <a:pPr marL="0" indent="0" algn="l">
              <a:buNone/>
            </a:pPr>
            <a:endParaRPr lang="en-US" dirty="0">
              <a:latin typeface="+mn-lt"/>
            </a:endParaRPr>
          </a:p>
        </p:txBody>
      </p:sp>
    </p:spTree>
    <p:extLst>
      <p:ext uri="{BB962C8B-B14F-4D97-AF65-F5344CB8AC3E}">
        <p14:creationId xmlns:p14="http://schemas.microsoft.com/office/powerpoint/2010/main" val="992964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80E1-4C4B-464A-B494-4AD5377BA932}"/>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Refund Calls</a:t>
            </a:r>
            <a:endParaRPr lang="en-US" dirty="0"/>
          </a:p>
        </p:txBody>
      </p:sp>
      <p:sp>
        <p:nvSpPr>
          <p:cNvPr id="3" name="Content Placeholder 2">
            <a:extLst>
              <a:ext uri="{FF2B5EF4-FFF2-40B4-BE49-F238E27FC236}">
                <a16:creationId xmlns:a16="http://schemas.microsoft.com/office/drawing/2014/main" id="{FB9DB68B-C741-4B45-9F49-6E9B87E3BE03}"/>
              </a:ext>
            </a:extLst>
          </p:cNvPr>
          <p:cNvSpPr>
            <a:spLocks noGrp="1"/>
          </p:cNvSpPr>
          <p:nvPr>
            <p:ph idx="1"/>
          </p:nvPr>
        </p:nvSpPr>
        <p:spPr>
          <a:xfrm>
            <a:off x="277906" y="2268071"/>
            <a:ext cx="5647765" cy="4224804"/>
          </a:xfrm>
        </p:spPr>
        <p:txBody>
          <a:bodyPr/>
          <a:lstStyle/>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ADOR Website: “Where’s My Refund”</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Phone: 1-855-894-7391      (voice/ keyed response ) </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Call Center: (334)353-0944 or 1-800-535-9410</a:t>
            </a:r>
          </a:p>
          <a:p>
            <a:endParaRPr lang="en-US" dirty="0"/>
          </a:p>
        </p:txBody>
      </p:sp>
      <p:pic>
        <p:nvPicPr>
          <p:cNvPr id="5" name="Content Placeholder 4">
            <a:extLst>
              <a:ext uri="{FF2B5EF4-FFF2-40B4-BE49-F238E27FC236}">
                <a16:creationId xmlns:a16="http://schemas.microsoft.com/office/drawing/2014/main" id="{0369D199-C30B-47FA-9D1E-3E920D0AE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349" y="2178424"/>
            <a:ext cx="4544780" cy="4320900"/>
          </a:xfrm>
          <a:prstGeom prst="rect">
            <a:avLst/>
          </a:prstGeom>
        </p:spPr>
      </p:pic>
    </p:spTree>
    <p:extLst>
      <p:ext uri="{BB962C8B-B14F-4D97-AF65-F5344CB8AC3E}">
        <p14:creationId xmlns:p14="http://schemas.microsoft.com/office/powerpoint/2010/main" val="1330424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5D85-281C-4C05-AEF2-FB07094C2A71}"/>
              </a:ext>
            </a:extLst>
          </p:cNvPr>
          <p:cNvSpPr>
            <a:spLocks noGrp="1"/>
          </p:cNvSpPr>
          <p:nvPr>
            <p:ph type="title"/>
          </p:nvPr>
        </p:nvSpPr>
        <p:spPr/>
        <p:txBody>
          <a:bodyPr/>
          <a:lstStyle/>
          <a:p>
            <a:pPr algn="ctr"/>
            <a:r>
              <a:rPr lang="en-US" sz="4400" b="1" u="sng" dirty="0">
                <a:solidFill>
                  <a:schemeClr val="tx1"/>
                </a:solidFill>
                <a:latin typeface="Times New Roman" panose="02020603050405020304" pitchFamily="18" charset="0"/>
                <a:cs typeface="Times New Roman" panose="02020603050405020304" pitchFamily="18" charset="0"/>
              </a:rPr>
              <a:t>QUESTIONS</a:t>
            </a:r>
            <a:endParaRPr lang="en-US" dirty="0"/>
          </a:p>
        </p:txBody>
      </p:sp>
      <p:sp>
        <p:nvSpPr>
          <p:cNvPr id="3" name="Content Placeholder 2">
            <a:extLst>
              <a:ext uri="{FF2B5EF4-FFF2-40B4-BE49-F238E27FC236}">
                <a16:creationId xmlns:a16="http://schemas.microsoft.com/office/drawing/2014/main" id="{E83E3E98-E203-4A3D-8F68-2E698E0A3B72}"/>
              </a:ext>
            </a:extLst>
          </p:cNvPr>
          <p:cNvSpPr>
            <a:spLocks noGrp="1"/>
          </p:cNvSpPr>
          <p:nvPr>
            <p:ph idx="1"/>
          </p:nvPr>
        </p:nvSpPr>
        <p:spPr/>
        <p:txBody>
          <a:bodyPr>
            <a:normAutofit fontScale="85000" lnSpcReduction="20000"/>
          </a:bodyPr>
          <a:lstStyle/>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Corporate Income Tax 334-353-7943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Individual Income Tax:</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Examination Unit 334-353-0602</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Compliance </a:t>
            </a:r>
            <a:r>
              <a:rPr lang="en-US" sz="2800" b="1">
                <a:solidFill>
                  <a:schemeClr val="tx1"/>
                </a:solidFill>
                <a:latin typeface="Times New Roman" panose="02020603050405020304" pitchFamily="18" charset="0"/>
                <a:cs typeface="Times New Roman" panose="02020603050405020304" pitchFamily="18" charset="0"/>
              </a:rPr>
              <a:t>Unit   334-353-9770</a:t>
            </a:r>
            <a:endParaRPr lang="en-US" sz="28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Pass Through Entity 334-242-1033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Special Audit and Compliance:</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Non-Filer Group 334-242-1511</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CP 2000 334-242-1940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Withholding Tax  334-242-1300</a:t>
            </a:r>
          </a:p>
          <a:p>
            <a:endParaRPr lang="en-US" dirty="0"/>
          </a:p>
        </p:txBody>
      </p:sp>
      <p:pic>
        <p:nvPicPr>
          <p:cNvPr id="4" name="Content Placeholder 4">
            <a:extLst>
              <a:ext uri="{FF2B5EF4-FFF2-40B4-BE49-F238E27FC236}">
                <a16:creationId xmlns:a16="http://schemas.microsoft.com/office/drawing/2014/main" id="{02CDAEC7-0159-445C-B112-9E130440B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187" y="2000308"/>
            <a:ext cx="3776260" cy="4176655"/>
          </a:xfrm>
          <a:prstGeom prst="rect">
            <a:avLst/>
          </a:prstGeom>
        </p:spPr>
      </p:pic>
    </p:spTree>
    <p:extLst>
      <p:ext uri="{BB962C8B-B14F-4D97-AF65-F5344CB8AC3E}">
        <p14:creationId xmlns:p14="http://schemas.microsoft.com/office/powerpoint/2010/main" val="182943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8AA0-18B0-4370-927E-05F2AA9ACE5C}"/>
              </a:ext>
            </a:extLst>
          </p:cNvPr>
          <p:cNvSpPr>
            <a:spLocks noGrp="1"/>
          </p:cNvSpPr>
          <p:nvPr>
            <p:ph type="title"/>
          </p:nvPr>
        </p:nvSpPr>
        <p:spPr>
          <a:xfrm>
            <a:off x="838200" y="-128450"/>
            <a:ext cx="10515600" cy="1924050"/>
          </a:xfrm>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F9D726F4-1323-49AC-B1F5-DFD09B1560DC}"/>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1B94F96E-33E3-9D1D-B7CF-340879BFBFD4}"/>
              </a:ext>
            </a:extLst>
          </p:cNvPr>
          <p:cNvPicPr>
            <a:picLocks noChangeAspect="1"/>
          </p:cNvPicPr>
          <p:nvPr/>
        </p:nvPicPr>
        <p:blipFill>
          <a:blip r:embed="rId2"/>
          <a:stretch>
            <a:fillRect/>
          </a:stretch>
        </p:blipFill>
        <p:spPr>
          <a:xfrm>
            <a:off x="573740" y="1690688"/>
            <a:ext cx="3558989" cy="1924050"/>
          </a:xfrm>
          <a:prstGeom prst="rect">
            <a:avLst/>
          </a:prstGeom>
        </p:spPr>
      </p:pic>
      <p:pic>
        <p:nvPicPr>
          <p:cNvPr id="8" name="Picture 7">
            <a:extLst>
              <a:ext uri="{FF2B5EF4-FFF2-40B4-BE49-F238E27FC236}">
                <a16:creationId xmlns:a16="http://schemas.microsoft.com/office/drawing/2014/main" id="{0ACEC75E-6FE1-44C2-EF95-D26C1E8D072D}"/>
              </a:ext>
            </a:extLst>
          </p:cNvPr>
          <p:cNvPicPr>
            <a:picLocks noChangeAspect="1"/>
          </p:cNvPicPr>
          <p:nvPr/>
        </p:nvPicPr>
        <p:blipFill>
          <a:blip r:embed="rId3"/>
          <a:stretch>
            <a:fillRect/>
          </a:stretch>
        </p:blipFill>
        <p:spPr>
          <a:xfrm>
            <a:off x="4467224" y="1711326"/>
            <a:ext cx="2714625" cy="4057650"/>
          </a:xfrm>
          <a:prstGeom prst="rect">
            <a:avLst/>
          </a:prstGeom>
        </p:spPr>
      </p:pic>
      <p:pic>
        <p:nvPicPr>
          <p:cNvPr id="12" name="Picture 11">
            <a:extLst>
              <a:ext uri="{FF2B5EF4-FFF2-40B4-BE49-F238E27FC236}">
                <a16:creationId xmlns:a16="http://schemas.microsoft.com/office/drawing/2014/main" id="{5FE59EBB-F27E-8699-6B33-394728B3B849}"/>
              </a:ext>
            </a:extLst>
          </p:cNvPr>
          <p:cNvPicPr>
            <a:picLocks noChangeAspect="1"/>
          </p:cNvPicPr>
          <p:nvPr/>
        </p:nvPicPr>
        <p:blipFill>
          <a:blip r:embed="rId4"/>
          <a:stretch>
            <a:fillRect/>
          </a:stretch>
        </p:blipFill>
        <p:spPr>
          <a:xfrm>
            <a:off x="7357220" y="1804987"/>
            <a:ext cx="4705350" cy="3248025"/>
          </a:xfrm>
          <a:prstGeom prst="rect">
            <a:avLst/>
          </a:prstGeom>
        </p:spPr>
      </p:pic>
      <p:pic>
        <p:nvPicPr>
          <p:cNvPr id="14" name="Picture 13">
            <a:extLst>
              <a:ext uri="{FF2B5EF4-FFF2-40B4-BE49-F238E27FC236}">
                <a16:creationId xmlns:a16="http://schemas.microsoft.com/office/drawing/2014/main" id="{1FC4FDF4-C7A4-1305-2560-9305C186DBB9}"/>
              </a:ext>
            </a:extLst>
          </p:cNvPr>
          <p:cNvPicPr>
            <a:picLocks noChangeAspect="1"/>
          </p:cNvPicPr>
          <p:nvPr/>
        </p:nvPicPr>
        <p:blipFill>
          <a:blip r:embed="rId5"/>
          <a:stretch>
            <a:fillRect/>
          </a:stretch>
        </p:blipFill>
        <p:spPr>
          <a:xfrm>
            <a:off x="9001125" y="4518213"/>
            <a:ext cx="2352675" cy="2268070"/>
          </a:xfrm>
          <a:prstGeom prst="rect">
            <a:avLst/>
          </a:prstGeom>
        </p:spPr>
      </p:pic>
    </p:spTree>
    <p:extLst>
      <p:ext uri="{BB962C8B-B14F-4D97-AF65-F5344CB8AC3E}">
        <p14:creationId xmlns:p14="http://schemas.microsoft.com/office/powerpoint/2010/main" val="955914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F8E58-06F4-4C5B-9B7D-77EEE6D83813}"/>
              </a:ext>
            </a:extLst>
          </p:cNvPr>
          <p:cNvSpPr>
            <a:spLocks noGrp="1"/>
          </p:cNvSpPr>
          <p:nvPr>
            <p:ph idx="4294967295"/>
          </p:nvPr>
        </p:nvSpPr>
        <p:spPr>
          <a:xfrm>
            <a:off x="121298" y="3642425"/>
            <a:ext cx="10515600" cy="4351338"/>
          </a:xfrm>
        </p:spPr>
        <p:txBody>
          <a:bodyPr/>
          <a:lstStyle/>
          <a:p>
            <a:pPr>
              <a:defRPr/>
            </a:pPr>
            <a:r>
              <a:rPr lang="en-US" sz="1800" b="1" dirty="0">
                <a:solidFill>
                  <a:schemeClr val="tx1"/>
                </a:solidFill>
                <a:latin typeface="Times New Roman" panose="02020603050405020304" pitchFamily="18" charset="0"/>
                <a:cs typeface="Times New Roman" panose="02020603050405020304" pitchFamily="18" charset="0"/>
              </a:rPr>
              <a:t>Lynn Schoener</a:t>
            </a:r>
          </a:p>
          <a:p>
            <a:pPr>
              <a:defRPr/>
            </a:pPr>
            <a:r>
              <a:rPr lang="en-US" sz="1800" b="1" u="sng" dirty="0">
                <a:solidFill>
                  <a:schemeClr val="tx1"/>
                </a:solidFill>
                <a:latin typeface="Times New Roman" panose="02020603050405020304" pitchFamily="18" charset="0"/>
                <a:cs typeface="Times New Roman" panose="02020603050405020304" pitchFamily="18" charset="0"/>
              </a:rPr>
              <a:t>lynn.schoener@revenue.alabama.gov</a:t>
            </a:r>
          </a:p>
          <a:p>
            <a:pPr>
              <a:defRPr/>
            </a:pPr>
            <a:r>
              <a:rPr lang="en-US" sz="1800" b="1" dirty="0">
                <a:solidFill>
                  <a:schemeClr val="tx1"/>
                </a:solidFill>
                <a:latin typeface="Times New Roman" panose="02020603050405020304" pitchFamily="18" charset="0"/>
                <a:cs typeface="Times New Roman" panose="02020603050405020304" pitchFamily="18" charset="0"/>
              </a:rPr>
              <a:t>(334) 353-8045</a:t>
            </a:r>
          </a:p>
          <a:p>
            <a:pPr marL="0" indent="0" eaLnBrk="1" hangingPunct="1">
              <a:buNone/>
              <a:defRPr/>
            </a:pPr>
            <a:endParaRPr lang="en-US" sz="18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Andrea Wyatt</a:t>
            </a:r>
          </a:p>
          <a:p>
            <a:pPr>
              <a:defRPr/>
            </a:pPr>
            <a:r>
              <a:rPr lang="en-US" sz="1800" b="1" u="sng" dirty="0">
                <a:solidFill>
                  <a:schemeClr val="tx1"/>
                </a:solidFill>
                <a:latin typeface="Times New Roman" panose="02020603050405020304" pitchFamily="18" charset="0"/>
                <a:cs typeface="Times New Roman" panose="02020603050405020304" pitchFamily="18" charset="0"/>
              </a:rPr>
              <a:t>andrea.wyatt@revenue.alabama.gov</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(334) 353-9447</a:t>
            </a:r>
          </a:p>
          <a:p>
            <a:endParaRPr lang="en-US" dirty="0"/>
          </a:p>
        </p:txBody>
      </p:sp>
      <p:pic>
        <p:nvPicPr>
          <p:cNvPr id="4" name="Content Placeholder 2">
            <a:extLst>
              <a:ext uri="{FF2B5EF4-FFF2-40B4-BE49-F238E27FC236}">
                <a16:creationId xmlns:a16="http://schemas.microsoft.com/office/drawing/2014/main" id="{EDF9E36E-A934-4C5D-89CC-D2E1F9957D8B}"/>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2758982" y="20637"/>
            <a:ext cx="5240231" cy="3496234"/>
          </a:xfrm>
          <a:prstGeom prst="rect">
            <a:avLst/>
          </a:prstGeom>
        </p:spPr>
      </p:pic>
      <p:sp>
        <p:nvSpPr>
          <p:cNvPr id="5" name="TextBox 4">
            <a:extLst>
              <a:ext uri="{FF2B5EF4-FFF2-40B4-BE49-F238E27FC236}">
                <a16:creationId xmlns:a16="http://schemas.microsoft.com/office/drawing/2014/main" id="{E547C69E-F7BB-A45F-C921-5860BCEA91C2}"/>
              </a:ext>
            </a:extLst>
          </p:cNvPr>
          <p:cNvSpPr txBox="1"/>
          <p:nvPr/>
        </p:nvSpPr>
        <p:spPr>
          <a:xfrm>
            <a:off x="6889565" y="5818094"/>
            <a:ext cx="3496234" cy="230832"/>
          </a:xfrm>
          <a:prstGeom prst="rect">
            <a:avLst/>
          </a:prstGeom>
          <a:noFill/>
        </p:spPr>
        <p:txBody>
          <a:bodyPr wrap="square" rtlCol="0">
            <a:spAutoFit/>
          </a:bodyPr>
          <a:lstStyle/>
          <a:p>
            <a:r>
              <a:rPr lang="en-US" sz="900">
                <a:hlinkClick r:id="rId3" tooltip="https://www.flickr.com/photos/roberlan/12235002923"/>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414964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742A-59E6-463E-AEDA-02DF110F1A4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51CA5CE3-B4DB-4B3D-96CC-4238DCA7A30B}"/>
              </a:ext>
            </a:extLst>
          </p:cNvPr>
          <p:cNvSpPr>
            <a:spLocks noGrp="1"/>
          </p:cNvSpPr>
          <p:nvPr>
            <p:ph idx="1"/>
          </p:nvPr>
        </p:nvSpPr>
        <p:spPr/>
        <p:txBody>
          <a:bodyPr/>
          <a:lstStyle/>
          <a:p>
            <a:r>
              <a:rPr lang="en-US" dirty="0"/>
              <a:t>YouTube Video available for additional instructions.</a:t>
            </a:r>
          </a:p>
          <a:p>
            <a:endParaRPr lang="en-US" dirty="0"/>
          </a:p>
        </p:txBody>
      </p:sp>
      <p:pic>
        <p:nvPicPr>
          <p:cNvPr id="5" name="Picture 4">
            <a:extLst>
              <a:ext uri="{FF2B5EF4-FFF2-40B4-BE49-F238E27FC236}">
                <a16:creationId xmlns:a16="http://schemas.microsoft.com/office/drawing/2014/main" id="{EA209EA5-6573-418E-A60A-94E4AD109CAA}"/>
              </a:ext>
            </a:extLst>
          </p:cNvPr>
          <p:cNvPicPr>
            <a:picLocks noChangeAspect="1"/>
          </p:cNvPicPr>
          <p:nvPr/>
        </p:nvPicPr>
        <p:blipFill>
          <a:blip r:embed="rId2"/>
          <a:stretch>
            <a:fillRect/>
          </a:stretch>
        </p:blipFill>
        <p:spPr>
          <a:xfrm>
            <a:off x="1595718" y="2357718"/>
            <a:ext cx="8507313" cy="4351338"/>
          </a:xfrm>
          <a:prstGeom prst="rect">
            <a:avLst/>
          </a:prstGeom>
        </p:spPr>
      </p:pic>
    </p:spTree>
    <p:extLst>
      <p:ext uri="{BB962C8B-B14F-4D97-AF65-F5344CB8AC3E}">
        <p14:creationId xmlns:p14="http://schemas.microsoft.com/office/powerpoint/2010/main" val="299645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2C71-1A4F-4991-82F2-02C470BA903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2022 Regular Session of the Alabama Legislature?</a:t>
            </a:r>
            <a:endParaRPr lang="en-US" dirty="0"/>
          </a:p>
        </p:txBody>
      </p:sp>
      <p:sp>
        <p:nvSpPr>
          <p:cNvPr id="5" name="TextBox 4">
            <a:extLst>
              <a:ext uri="{FF2B5EF4-FFF2-40B4-BE49-F238E27FC236}">
                <a16:creationId xmlns:a16="http://schemas.microsoft.com/office/drawing/2014/main" id="{7AED3009-F923-4DBD-BC08-86E76DC75C95}"/>
              </a:ext>
            </a:extLst>
          </p:cNvPr>
          <p:cNvSpPr txBox="1"/>
          <p:nvPr/>
        </p:nvSpPr>
        <p:spPr>
          <a:xfrm>
            <a:off x="2093259" y="3872317"/>
            <a:ext cx="673249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 </a:t>
            </a:r>
            <a:endParaRPr lang="en-US" dirty="0"/>
          </a:p>
        </p:txBody>
      </p:sp>
      <p:pic>
        <p:nvPicPr>
          <p:cNvPr id="6" name="Content Placeholder 3">
            <a:extLst>
              <a:ext uri="{FF2B5EF4-FFF2-40B4-BE49-F238E27FC236}">
                <a16:creationId xmlns:a16="http://schemas.microsoft.com/office/drawing/2014/main" id="{6A893D21-0D77-4B2B-9E52-F6DBB9714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50" y="2389663"/>
            <a:ext cx="10903250" cy="3872439"/>
          </a:xfrm>
        </p:spPr>
      </p:pic>
    </p:spTree>
    <p:extLst>
      <p:ext uri="{BB962C8B-B14F-4D97-AF65-F5344CB8AC3E}">
        <p14:creationId xmlns:p14="http://schemas.microsoft.com/office/powerpoint/2010/main" val="6721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F8AA-9259-4630-AA65-3D7919A0C86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Alabama’s Legislature</a:t>
            </a:r>
            <a:endParaRPr lang="en-US" dirty="0"/>
          </a:p>
        </p:txBody>
      </p:sp>
      <p:sp>
        <p:nvSpPr>
          <p:cNvPr id="3" name="Content Placeholder 2">
            <a:extLst>
              <a:ext uri="{FF2B5EF4-FFF2-40B4-BE49-F238E27FC236}">
                <a16:creationId xmlns:a16="http://schemas.microsoft.com/office/drawing/2014/main" id="{CD00E574-A94C-475E-B2A4-A9267AE9DA9E}"/>
              </a:ext>
            </a:extLst>
          </p:cNvPr>
          <p:cNvSpPr>
            <a:spLocks noGrp="1"/>
          </p:cNvSpPr>
          <p:nvPr>
            <p:ph idx="1"/>
          </p:nvPr>
        </p:nvSpPr>
        <p:spPr>
          <a:xfrm>
            <a:off x="394447" y="1825625"/>
            <a:ext cx="11367247"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Legislators are concerned how their constituents feel on certain issues. Without contacting them to voice your support or disapproval concerning legislation they won’t know. </a:t>
            </a:r>
          </a:p>
          <a:p>
            <a:r>
              <a:rPr lang="en-US" dirty="0">
                <a:latin typeface="Times New Roman" panose="02020603050405020304" pitchFamily="18" charset="0"/>
                <a:cs typeface="Times New Roman" panose="02020603050405020304" pitchFamily="18" charset="0"/>
              </a:rPr>
              <a:t>Below is the mailing address and phone numbers for your legislators:</a:t>
            </a:r>
          </a:p>
          <a:p>
            <a:r>
              <a:rPr lang="en-US" dirty="0">
                <a:latin typeface="Times New Roman" panose="02020603050405020304" pitchFamily="18" charset="0"/>
                <a:cs typeface="Times New Roman" panose="02020603050405020304" pitchFamily="18" charset="0"/>
              </a:rPr>
              <a:t>Mailing Address for your legislator: [Name of your Legislator], Alabama State House, Montgomery, AL 36130</a:t>
            </a:r>
          </a:p>
          <a:p>
            <a:r>
              <a:rPr lang="en-US" dirty="0">
                <a:latin typeface="Times New Roman" panose="02020603050405020304" pitchFamily="18" charset="0"/>
                <a:cs typeface="Times New Roman" panose="02020603050405020304" pitchFamily="18" charset="0"/>
              </a:rPr>
              <a:t>Phone number for the House: (334) 242-7600 / Phone number for the Senate: (334) 242-7800</a:t>
            </a:r>
          </a:p>
          <a:p>
            <a:r>
              <a:rPr lang="en-US" dirty="0">
                <a:latin typeface="Times New Roman" panose="02020603050405020304" pitchFamily="18" charset="0"/>
                <a:cs typeface="Times New Roman" panose="02020603050405020304" pitchFamily="18" charset="0"/>
              </a:rPr>
              <a:t>Legislative website: </a:t>
            </a:r>
            <a:r>
              <a:rPr lang="en-US" u="sng" dirty="0">
                <a:latin typeface="Times New Roman" panose="02020603050405020304" pitchFamily="18" charset="0"/>
                <a:cs typeface="Times New Roman" panose="02020603050405020304" pitchFamily="18" charset="0"/>
                <a:hlinkClick r:id="rId2"/>
              </a:rPr>
              <a:t>http://www.legislature.state.al.us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Look-up your legislator: </a:t>
            </a:r>
            <a:r>
              <a:rPr lang="en-US" dirty="0">
                <a:latin typeface="Times New Roman" panose="02020603050405020304" pitchFamily="18" charset="0"/>
                <a:cs typeface="Times New Roman" panose="02020603050405020304" pitchFamily="18" charset="0"/>
                <a:hlinkClick r:id="rId3"/>
              </a:rPr>
              <a:t>https://www.sos.alabama.gov/alabama-votes/elected-official-map</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126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4B4B-F0E8-4212-BDE7-58947D6F4B5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2022 Regular Session of the Alabama Legislature?</a:t>
            </a:r>
            <a:endParaRPr lang="en-US" dirty="0"/>
          </a:p>
        </p:txBody>
      </p:sp>
      <p:sp>
        <p:nvSpPr>
          <p:cNvPr id="3" name="Content Placeholder 2">
            <a:extLst>
              <a:ext uri="{FF2B5EF4-FFF2-40B4-BE49-F238E27FC236}">
                <a16:creationId xmlns:a16="http://schemas.microsoft.com/office/drawing/2014/main" id="{767FC638-65AC-44BB-B7D0-1B00EE2B4CE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To view any legislation passed by the Alabama Legislature, please visit the website for the Alabama Secretary of State at </a:t>
            </a:r>
            <a:r>
              <a:rPr lang="en-US" b="1" dirty="0">
                <a:latin typeface="Times New Roman" panose="02020603050405020304" pitchFamily="18" charset="0"/>
                <a:cs typeface="Times New Roman" panose="02020603050405020304" pitchFamily="18" charset="0"/>
                <a:hlinkClick r:id="rId2"/>
              </a:rPr>
              <a:t>www.sos.alabama.gov</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Point to the “Records” tab at the top of the page with your mouse and select “Legislative Acts”.</a:t>
            </a:r>
          </a:p>
          <a:p>
            <a:r>
              <a:rPr lang="en-US" b="1" dirty="0">
                <a:latin typeface="Times New Roman" panose="02020603050405020304" pitchFamily="18" charset="0"/>
                <a:cs typeface="Times New Roman" panose="02020603050405020304" pitchFamily="18" charset="0"/>
              </a:rPr>
              <a:t>Select whether you want to search by the Act Number or the Bill Number.</a:t>
            </a:r>
          </a:p>
          <a:p>
            <a:r>
              <a:rPr lang="en-US" b="1" dirty="0">
                <a:latin typeface="Times New Roman" panose="02020603050405020304" pitchFamily="18" charset="0"/>
                <a:cs typeface="Times New Roman" panose="02020603050405020304" pitchFamily="18" charset="0"/>
              </a:rPr>
              <a:t>Enter either the Act Number or Bill Number and select view image to see a PDF version of the Act.</a:t>
            </a:r>
          </a:p>
          <a:p>
            <a:endParaRPr lang="en-US" dirty="0"/>
          </a:p>
        </p:txBody>
      </p:sp>
    </p:spTree>
    <p:extLst>
      <p:ext uri="{BB962C8B-B14F-4D97-AF65-F5344CB8AC3E}">
        <p14:creationId xmlns:p14="http://schemas.microsoft.com/office/powerpoint/2010/main" val="285246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4C17-11A2-41FC-AB9F-1FB529672B4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2022 Regular Session of the Alabama Legislature?</a:t>
            </a:r>
            <a:endParaRPr lang="en-US" dirty="0"/>
          </a:p>
        </p:txBody>
      </p:sp>
      <p:pic>
        <p:nvPicPr>
          <p:cNvPr id="4" name="Content Placeholder 3">
            <a:extLst>
              <a:ext uri="{FF2B5EF4-FFF2-40B4-BE49-F238E27FC236}">
                <a16:creationId xmlns:a16="http://schemas.microsoft.com/office/drawing/2014/main" id="{BE9F7F67-8BC4-435D-9D2E-831D69300429}"/>
              </a:ext>
            </a:extLst>
          </p:cNvPr>
          <p:cNvPicPr>
            <a:picLocks noGrp="1" noChangeAspect="1"/>
          </p:cNvPicPr>
          <p:nvPr>
            <p:ph idx="1"/>
          </p:nvPr>
        </p:nvPicPr>
        <p:blipFill>
          <a:blip r:embed="rId2"/>
          <a:stretch>
            <a:fillRect/>
          </a:stretch>
        </p:blipFill>
        <p:spPr>
          <a:xfrm>
            <a:off x="676567" y="1690688"/>
            <a:ext cx="10430703" cy="5014912"/>
          </a:xfrm>
          <a:prstGeom prst="rect">
            <a:avLst/>
          </a:prstGeom>
        </p:spPr>
      </p:pic>
    </p:spTree>
    <p:extLst>
      <p:ext uri="{BB962C8B-B14F-4D97-AF65-F5344CB8AC3E}">
        <p14:creationId xmlns:p14="http://schemas.microsoft.com/office/powerpoint/2010/main" val="316616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62373216DBE4D907755F8C5227923" ma:contentTypeVersion="9" ma:contentTypeDescription="Create a new document." ma:contentTypeScope="" ma:versionID="70b3339240dbe583622945943078ebd1">
  <xsd:schema xmlns:xsd="http://www.w3.org/2001/XMLSchema" xmlns:xs="http://www.w3.org/2001/XMLSchema" xmlns:p="http://schemas.microsoft.com/office/2006/metadata/properties" xmlns:ns2="ab6b369d-1f19-4e8e-8994-0bc5b4f805be" targetNamespace="http://schemas.microsoft.com/office/2006/metadata/properties" ma:root="true" ma:fieldsID="d0d5abae64676a3f069ac1ad1e0de570" ns2:_="">
    <xsd:import namespace="ab6b369d-1f19-4e8e-8994-0bc5b4f805be"/>
    <xsd:element name="properties">
      <xsd:complexType>
        <xsd:sequence>
          <xsd:element name="documentManagement">
            <xsd:complexType>
              <xsd:all>
                <xsd:element ref="ns2:Category" minOccurs="0"/>
                <xsd:element ref="ns2:Division_x0020_Owner" minOccurs="0"/>
                <xsd:element ref="ns2:Subject_x0020_Matter" minOccurs="0"/>
                <xsd:element ref="ns2:Note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b369d-1f19-4e8e-8994-0bc5b4f805be"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Form"/>
          <xsd:enumeration value="Template"/>
          <xsd:enumeration value="Calendar"/>
          <xsd:enumeration value="Procedure"/>
        </xsd:restriction>
      </xsd:simpleType>
    </xsd:element>
    <xsd:element name="Division_x0020_Owner" ma:index="3" nillable="true" ma:displayName="Division Owner" ma:list="{4c45b6ca-aa6c-4fde-affe-43bf9ebed5db}" ma:internalName="Division_x0020_Owner" ma:readOnly="false" ma:showField="Title">
      <xsd:simpleType>
        <xsd:restriction base="dms:Lookup"/>
      </xsd:simpleType>
    </xsd:element>
    <xsd:element name="Subject_x0020_Matter" ma:index="4" nillable="true" ma:displayName="Subject Matter" ma:list="{1d2590f9-153f-4717-b3c7-c93f0aa77f68}" ma:internalName="Subject_x0020_Matter" ma:readOnly="false" ma:showField="Title">
      <xsd:simpleType>
        <xsd:restriction base="dms:Lookup"/>
      </xsd:simpleType>
    </xsd:element>
    <xsd:element name="Notes" ma:index="5" nillable="true" ma:displayName="Notes" ma:format="Dropdown" ma:internalName="Note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ab6b369d-1f19-4e8e-8994-0bc5b4f805be">This is the official PowerPoint template for all department presentations.</Notes>
    <Subject_x0020_Matter xmlns="ab6b369d-1f19-4e8e-8994-0bc5b4f805be">2</Subject_x0020_Matter>
    <Category xmlns="ab6b369d-1f19-4e8e-8994-0bc5b4f805be">Template</Category>
    <Division_x0020_Owner xmlns="ab6b369d-1f19-4e8e-8994-0bc5b4f805be">2</Division_x0020_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C3C6E-5530-450F-8917-AF6DC286A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b369d-1f19-4e8e-8994-0bc5b4f80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564DB3-9FAC-4823-B118-05A40B077B65}">
  <ds:schemaRefs>
    <ds:schemaRef ds:uri="http://schemas.microsoft.com/office/2006/documentManagement/types"/>
    <ds:schemaRef ds:uri="http://purl.org/dc/dcmitype/"/>
    <ds:schemaRef ds:uri="http://purl.org/dc/terms/"/>
    <ds:schemaRef ds:uri="ab6b369d-1f19-4e8e-8994-0bc5b4f805be"/>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0A69A7F-05A9-4730-A21C-13E6B1D847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30081</TotalTime>
  <Words>4096</Words>
  <Application>Microsoft Office PowerPoint</Application>
  <PresentationFormat>Widescreen</PresentationFormat>
  <Paragraphs>305</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Wingdings</vt:lpstr>
      <vt:lpstr>Times New Roman</vt:lpstr>
      <vt:lpstr>Calibri</vt:lpstr>
      <vt:lpstr>Calibri Light</vt:lpstr>
      <vt:lpstr>Office Theme</vt:lpstr>
      <vt:lpstr>PowerPoint Presentation</vt:lpstr>
      <vt:lpstr>Alabama Department of Revenue  Income Tax Administration  Division </vt:lpstr>
      <vt:lpstr>What’s New in I.D. Theft Prevention</vt:lpstr>
      <vt:lpstr>ID Confirmation Quiz</vt:lpstr>
      <vt:lpstr>ID Confirmation Quiz</vt:lpstr>
      <vt:lpstr>What’s New from the 2022 Regular Session of the Alabama Legislature?</vt:lpstr>
      <vt:lpstr>Alabama’s Legislature</vt:lpstr>
      <vt:lpstr>What’s New from the 2022 Regular Session of the Alabama Legislature?</vt:lpstr>
      <vt:lpstr>What’s New from the 2022 Regular Session of the Alabama Legislature?</vt:lpstr>
      <vt:lpstr>What’s New from the 2022 Regular Session of the Alabama Legislature?</vt:lpstr>
      <vt:lpstr>Act 2022-37 (HB 231) FIT Deduction</vt:lpstr>
      <vt:lpstr>Act 2022-53 (HB 82) The Small Business Relief and Revitalization Act of 2022 </vt:lpstr>
      <vt:lpstr>Act 2022-75 (SB 152) FIT Deduction</vt:lpstr>
      <vt:lpstr>Act 2022-223 (HB 171) First-time and Second Chance Home Buyer Savings Account</vt:lpstr>
      <vt:lpstr>Act 2022-252 (HB 391) Business Privilege Tax</vt:lpstr>
      <vt:lpstr>Act 2022-292 (SB 19) Standard Deduction/Dependent Exemption</vt:lpstr>
      <vt:lpstr>Act 2022-294 (HB 162) Lynn Greer Retirement Income Tax Cut Act of 2022</vt:lpstr>
      <vt:lpstr>Act 2022-297 (HB163) Standard Deduction/Dependent Exemption</vt:lpstr>
      <vt:lpstr>Act 2022-298 (HB 253) Firefighters Credit</vt:lpstr>
      <vt:lpstr>Act 2022-299 (HB 487) Adoption Credit</vt:lpstr>
      <vt:lpstr>Act 2022-341 (HB 297) Railroad Modernization Act of 2019</vt:lpstr>
      <vt:lpstr>Act 2022-390 (SB 261) Scholarship Granting Organizations (SGO)</vt:lpstr>
      <vt:lpstr>PowerPoint Presentation</vt:lpstr>
      <vt:lpstr>PowerPoint Presentation</vt:lpstr>
      <vt:lpstr>Electronic Filing Information</vt:lpstr>
      <vt:lpstr>My Alabama Taxes</vt:lpstr>
      <vt:lpstr>Electronically Filed Returns</vt:lpstr>
      <vt:lpstr>PowerPoint Presentation</vt:lpstr>
      <vt:lpstr>Modernized Electronic Filing (MeF) Contacts</vt:lpstr>
      <vt:lpstr>Forms</vt:lpstr>
      <vt:lpstr>Mailed Forms</vt:lpstr>
      <vt:lpstr>Form Changes for 2022</vt:lpstr>
      <vt:lpstr>Form Changes for 2022</vt:lpstr>
      <vt:lpstr>Form Changes for 2022</vt:lpstr>
      <vt:lpstr>Form Changes for 2022</vt:lpstr>
      <vt:lpstr>Form Changes for 2022</vt:lpstr>
      <vt:lpstr>Form Changes for 2022</vt:lpstr>
      <vt:lpstr>Form Changes for 2022</vt:lpstr>
      <vt:lpstr>Form Changes for 2022</vt:lpstr>
      <vt:lpstr>Form Changes for 2022</vt:lpstr>
      <vt:lpstr>Form Changes for 2022</vt:lpstr>
      <vt:lpstr>Form Changes for 2022</vt:lpstr>
      <vt:lpstr>Form Changes for 2022</vt:lpstr>
      <vt:lpstr>Form Changes for 2022</vt:lpstr>
      <vt:lpstr>Refund Calls</vt:lpstr>
      <vt:lpstr>QUESTIONS</vt:lpstr>
      <vt:lpstr>CPE Presentations on the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Kendall Franklin</dc:creator>
  <cp:lastModifiedBy>Wyatt, Andrea</cp:lastModifiedBy>
  <cp:revision>424</cp:revision>
  <cp:lastPrinted>2023-01-26T17:03:20Z</cp:lastPrinted>
  <dcterms:created xsi:type="dcterms:W3CDTF">2020-07-28T19:10:09Z</dcterms:created>
  <dcterms:modified xsi:type="dcterms:W3CDTF">2023-02-02T18:41:43Z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0x01010035A62373216DBE4D907755F8C5227923</vt:lpwstr>
  </property>
</Properties>
</file>