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4"/>
  </p:notesMasterIdLst>
  <p:sldIdLst>
    <p:sldId id="256" r:id="rId5"/>
    <p:sldId id="257" r:id="rId6"/>
    <p:sldId id="261" r:id="rId7"/>
    <p:sldId id="378" r:id="rId8"/>
    <p:sldId id="380" r:id="rId9"/>
    <p:sldId id="381" r:id="rId10"/>
    <p:sldId id="382" r:id="rId11"/>
    <p:sldId id="263" r:id="rId12"/>
    <p:sldId id="264" r:id="rId13"/>
    <p:sldId id="265" r:id="rId14"/>
    <p:sldId id="267" r:id="rId15"/>
    <p:sldId id="266" r:id="rId16"/>
    <p:sldId id="311" r:id="rId17"/>
    <p:sldId id="271" r:id="rId18"/>
    <p:sldId id="269" r:id="rId19"/>
    <p:sldId id="270" r:id="rId20"/>
    <p:sldId id="272" r:id="rId21"/>
    <p:sldId id="312" r:id="rId22"/>
    <p:sldId id="273" r:id="rId23"/>
    <p:sldId id="274" r:id="rId24"/>
    <p:sldId id="275" r:id="rId25"/>
    <p:sldId id="276" r:id="rId26"/>
    <p:sldId id="369" r:id="rId27"/>
    <p:sldId id="370" r:id="rId28"/>
    <p:sldId id="371" r:id="rId29"/>
    <p:sldId id="372" r:id="rId30"/>
    <p:sldId id="373" r:id="rId31"/>
    <p:sldId id="374" r:id="rId32"/>
    <p:sldId id="375" r:id="rId33"/>
    <p:sldId id="376" r:id="rId34"/>
    <p:sldId id="377" r:id="rId35"/>
    <p:sldId id="282" r:id="rId36"/>
    <p:sldId id="283" r:id="rId37"/>
    <p:sldId id="284" r:id="rId38"/>
    <p:sldId id="285" r:id="rId39"/>
    <p:sldId id="286" r:id="rId40"/>
    <p:sldId id="287" r:id="rId41"/>
    <p:sldId id="288" r:id="rId42"/>
    <p:sldId id="289" r:id="rId43"/>
    <p:sldId id="290" r:id="rId44"/>
    <p:sldId id="291" r:id="rId45"/>
    <p:sldId id="355" r:id="rId46"/>
    <p:sldId id="297" r:id="rId47"/>
    <p:sldId id="313" r:id="rId48"/>
    <p:sldId id="322" r:id="rId49"/>
    <p:sldId id="334" r:id="rId50"/>
    <p:sldId id="335" r:id="rId51"/>
    <p:sldId id="339" r:id="rId52"/>
    <p:sldId id="340" r:id="rId53"/>
    <p:sldId id="347" r:id="rId54"/>
    <p:sldId id="352" r:id="rId55"/>
    <p:sldId id="353" r:id="rId56"/>
    <p:sldId id="357" r:id="rId57"/>
    <p:sldId id="360" r:id="rId58"/>
    <p:sldId id="296" r:id="rId59"/>
    <p:sldId id="295" r:id="rId60"/>
    <p:sldId id="294" r:id="rId61"/>
    <p:sldId id="293" r:id="rId62"/>
    <p:sldId id="292" r:id="rId63"/>
  </p:sldIdLst>
  <p:sldSz cx="12192000" cy="6858000"/>
  <p:notesSz cx="7010400" cy="9296400"/>
  <p:embeddedFontLst>
    <p:embeddedFont>
      <p:font typeface="Calibri" panose="020F0502020204030204" pitchFamily="34" charset="0"/>
      <p:regular r:id="rId65"/>
      <p:bold r:id="rId66"/>
      <p:italic r:id="rId67"/>
      <p:boldItalic r:id="rId68"/>
    </p:embeddedFont>
    <p:embeddedFont>
      <p:font typeface="Calibri Light" panose="020F0302020204030204" pitchFamily="34" charset="0"/>
      <p:regular r:id="rId69"/>
      <p: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0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6327"/>
  </p:normalViewPr>
  <p:slideViewPr>
    <p:cSldViewPr snapToGrid="0" snapToObjects="1">
      <p:cViewPr varScale="1">
        <p:scale>
          <a:sx n="114" d="100"/>
          <a:sy n="114" d="100"/>
        </p:scale>
        <p:origin x="2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7B1D9B-15FB-4554-90BD-89A815A8CC3A}" type="datetimeFigureOut">
              <a:rPr lang="en-US" smtClean="0"/>
              <a:t>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100C32-7E81-4614-B1FA-BF3832D3876B}" type="slidenum">
              <a:rPr lang="en-US" smtClean="0"/>
              <a:t>‹#›</a:t>
            </a:fld>
            <a:endParaRPr lang="en-US"/>
          </a:p>
        </p:txBody>
      </p:sp>
    </p:spTree>
    <p:extLst>
      <p:ext uri="{BB962C8B-B14F-4D97-AF65-F5344CB8AC3E}">
        <p14:creationId xmlns:p14="http://schemas.microsoft.com/office/powerpoint/2010/main" val="343171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E52D-F86D-3747-A42F-774CC66813B9}"/>
              </a:ext>
            </a:extLst>
          </p:cNvPr>
          <p:cNvSpPr>
            <a:spLocks noGrp="1"/>
          </p:cNvSpPr>
          <p:nvPr>
            <p:ph type="ctrTitle" hasCustomPrompt="1"/>
          </p:nvPr>
        </p:nvSpPr>
        <p:spPr>
          <a:xfrm>
            <a:off x="4038600" y="1493620"/>
            <a:ext cx="7315200" cy="2387600"/>
          </a:xfrm>
        </p:spPr>
        <p:txBody>
          <a:bodyPr anchor="b"/>
          <a:lstStyle>
            <a:lvl1pPr algn="ctr">
              <a:defRPr sz="6000" b="1" i="0">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A8C3BA5-CD9B-0F4B-BFB4-B9EE65280F6E}"/>
              </a:ext>
            </a:extLst>
          </p:cNvPr>
          <p:cNvSpPr>
            <a:spLocks noGrp="1"/>
          </p:cNvSpPr>
          <p:nvPr>
            <p:ph type="subTitle" idx="1" hasCustomPrompt="1"/>
          </p:nvPr>
        </p:nvSpPr>
        <p:spPr>
          <a:xfrm>
            <a:off x="4038600" y="4580914"/>
            <a:ext cx="7315200" cy="1154723"/>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420A9AAB-656C-3C44-A37A-0797B1306B72}"/>
              </a:ext>
            </a:extLst>
          </p:cNvPr>
          <p:cNvSpPr>
            <a:spLocks noGrp="1"/>
          </p:cNvSpPr>
          <p:nvPr>
            <p:ph type="dt" sz="half" idx="10"/>
          </p:nvPr>
        </p:nvSpPr>
        <p:spPr/>
        <p:txBody>
          <a:bodyPr/>
          <a:lstStyle/>
          <a:p>
            <a:fld id="{15DA7EAB-1E8A-244C-B189-934D9ABBB95C}" type="datetimeFigureOut">
              <a:rPr lang="en-US" smtClean="0"/>
              <a:t>2/7/2024</a:t>
            </a:fld>
            <a:endParaRPr lang="en-US"/>
          </a:p>
        </p:txBody>
      </p:sp>
      <p:sp>
        <p:nvSpPr>
          <p:cNvPr id="5" name="Footer Placeholder 4">
            <a:extLst>
              <a:ext uri="{FF2B5EF4-FFF2-40B4-BE49-F238E27FC236}">
                <a16:creationId xmlns:a16="http://schemas.microsoft.com/office/drawing/2014/main" id="{B0CC31DA-ADD3-584C-ACF2-C95126EAA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B7097-72EA-5143-A41A-D4FCBA0ABFF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73D3A769-DD46-BB41-BCFC-6244FF9656C7}"/>
              </a:ext>
            </a:extLst>
          </p:cNvPr>
          <p:cNvPicPr>
            <a:picLocks noChangeAspect="1"/>
          </p:cNvPicPr>
          <p:nvPr userDrawn="1"/>
        </p:nvPicPr>
        <p:blipFill>
          <a:blip r:embed="rId2"/>
          <a:stretch>
            <a:fillRect/>
          </a:stretch>
        </p:blipFill>
        <p:spPr>
          <a:xfrm>
            <a:off x="0" y="0"/>
            <a:ext cx="3084576" cy="5374840"/>
          </a:xfrm>
          <a:prstGeom prst="rect">
            <a:avLst/>
          </a:prstGeom>
        </p:spPr>
      </p:pic>
    </p:spTree>
    <p:extLst>
      <p:ext uri="{BB962C8B-B14F-4D97-AF65-F5344CB8AC3E}">
        <p14:creationId xmlns:p14="http://schemas.microsoft.com/office/powerpoint/2010/main" val="485933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2/7/2024</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
        <p:nvSpPr>
          <p:cNvPr id="14" name="Rectangle 13">
            <a:extLst>
              <a:ext uri="{FF2B5EF4-FFF2-40B4-BE49-F238E27FC236}">
                <a16:creationId xmlns:a16="http://schemas.microsoft.com/office/drawing/2014/main" id="{34AA8053-0A2B-9D4A-9638-5A77357A9549}"/>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3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2/7/2024</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154726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7"/>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2/7/2024</a:t>
            </a:fld>
            <a:endParaRPr lang="en-US"/>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9431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2989-1ECE-4F46-AA92-B097C2DF476C}"/>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B0397FE-19D3-D646-918F-95503252EE31}"/>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FEE87B-F0DD-2941-A928-CFBECC687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D96D0-6575-CA44-83A0-F0F9406E5EE5}"/>
              </a:ext>
            </a:extLst>
          </p:cNvPr>
          <p:cNvSpPr>
            <a:spLocks noGrp="1"/>
          </p:cNvSpPr>
          <p:nvPr>
            <p:ph type="dt" sz="half" idx="10"/>
          </p:nvPr>
        </p:nvSpPr>
        <p:spPr/>
        <p:txBody>
          <a:bodyPr/>
          <a:lstStyle/>
          <a:p>
            <a:fld id="{15DA7EAB-1E8A-244C-B189-934D9ABBB95C}" type="datetimeFigureOut">
              <a:rPr lang="en-US" smtClean="0"/>
              <a:t>2/7/2024</a:t>
            </a:fld>
            <a:endParaRPr lang="en-US"/>
          </a:p>
        </p:txBody>
      </p:sp>
      <p:sp>
        <p:nvSpPr>
          <p:cNvPr id="6" name="Footer Placeholder 5">
            <a:extLst>
              <a:ext uri="{FF2B5EF4-FFF2-40B4-BE49-F238E27FC236}">
                <a16:creationId xmlns:a16="http://schemas.microsoft.com/office/drawing/2014/main" id="{9AB73844-BBF2-974E-94C8-B97E218B3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85A59-916C-A047-B778-98169B7BCD51}"/>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954110BB-3B50-5841-BD3E-A39F6BE0FFC2}"/>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Rectangle 9">
            <a:extLst>
              <a:ext uri="{FF2B5EF4-FFF2-40B4-BE49-F238E27FC236}">
                <a16:creationId xmlns:a16="http://schemas.microsoft.com/office/drawing/2014/main" id="{76A9352F-3C12-C94E-83EA-60F9DE0F5EDD}"/>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0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8DC6-C0F4-4345-B724-55D007AB343A}"/>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8ABFC26-293C-DD4E-84CE-C617B28D37BC}"/>
              </a:ext>
            </a:extLst>
          </p:cNvPr>
          <p:cNvSpPr>
            <a:spLocks noGrp="1"/>
          </p:cNvSpPr>
          <p:nvPr>
            <p:ph type="body" idx="1"/>
          </p:nvPr>
        </p:nvSpPr>
        <p:spPr>
          <a:xfrm>
            <a:off x="839788"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B75A9E4-5DCA-7D4D-8585-992CC8CEF13D}"/>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4BA6BD2-3CCF-E746-A62C-B14209E5BF1A}"/>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128CFE-A232-2946-8596-D4917C579108}"/>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1096410-C47D-2C4B-9E0D-98236FD3118F}"/>
              </a:ext>
            </a:extLst>
          </p:cNvPr>
          <p:cNvSpPr>
            <a:spLocks noGrp="1"/>
          </p:cNvSpPr>
          <p:nvPr>
            <p:ph type="dt" sz="half" idx="10"/>
          </p:nvPr>
        </p:nvSpPr>
        <p:spPr/>
        <p:txBody>
          <a:bodyPr/>
          <a:lstStyle/>
          <a:p>
            <a:fld id="{15DA7EAB-1E8A-244C-B189-934D9ABBB95C}" type="datetimeFigureOut">
              <a:rPr lang="en-US" smtClean="0"/>
              <a:t>2/7/2024</a:t>
            </a:fld>
            <a:endParaRPr lang="en-US"/>
          </a:p>
        </p:txBody>
      </p:sp>
      <p:sp>
        <p:nvSpPr>
          <p:cNvPr id="8" name="Footer Placeholder 7">
            <a:extLst>
              <a:ext uri="{FF2B5EF4-FFF2-40B4-BE49-F238E27FC236}">
                <a16:creationId xmlns:a16="http://schemas.microsoft.com/office/drawing/2014/main" id="{2278E5E1-342A-9743-9803-B34773B56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73D64-6C65-2B4F-A20A-FB3CF9E70900}"/>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10" name="Picture 9">
            <a:extLst>
              <a:ext uri="{FF2B5EF4-FFF2-40B4-BE49-F238E27FC236}">
                <a16:creationId xmlns:a16="http://schemas.microsoft.com/office/drawing/2014/main" id="{36352003-F562-7B45-AA44-7F71C04EB9C0}"/>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2" name="Rectangle 11">
            <a:extLst>
              <a:ext uri="{FF2B5EF4-FFF2-40B4-BE49-F238E27FC236}">
                <a16:creationId xmlns:a16="http://schemas.microsoft.com/office/drawing/2014/main" id="{B4288EFD-5E42-1747-9269-1D4DFD190A6A}"/>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33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C0C-8CE7-B243-B9C5-0C88FF673B02}"/>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80EE34D-5510-A140-ADCF-B60EF1D579C1}"/>
              </a:ext>
            </a:extLst>
          </p:cNvPr>
          <p:cNvSpPr>
            <a:spLocks noGrp="1"/>
          </p:cNvSpPr>
          <p:nvPr>
            <p:ph type="dt" sz="half" idx="10"/>
          </p:nvPr>
        </p:nvSpPr>
        <p:spPr/>
        <p:txBody>
          <a:bodyPr/>
          <a:lstStyle/>
          <a:p>
            <a:fld id="{15DA7EAB-1E8A-244C-B189-934D9ABBB95C}" type="datetimeFigureOut">
              <a:rPr lang="en-US" smtClean="0"/>
              <a:t>2/7/2024</a:t>
            </a:fld>
            <a:endParaRPr lang="en-US"/>
          </a:p>
        </p:txBody>
      </p:sp>
      <p:sp>
        <p:nvSpPr>
          <p:cNvPr id="4" name="Footer Placeholder 3">
            <a:extLst>
              <a:ext uri="{FF2B5EF4-FFF2-40B4-BE49-F238E27FC236}">
                <a16:creationId xmlns:a16="http://schemas.microsoft.com/office/drawing/2014/main" id="{1B0575D6-14FC-6F4D-87D0-35C06E421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AFEBC-40C7-494A-9F9A-06078D61A3F3}"/>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6" name="Picture 5">
            <a:extLst>
              <a:ext uri="{FF2B5EF4-FFF2-40B4-BE49-F238E27FC236}">
                <a16:creationId xmlns:a16="http://schemas.microsoft.com/office/drawing/2014/main" id="{0E085EBD-715D-7443-996D-2AC64A3732BF}"/>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8" name="Rectangle 7">
            <a:extLst>
              <a:ext uri="{FF2B5EF4-FFF2-40B4-BE49-F238E27FC236}">
                <a16:creationId xmlns:a16="http://schemas.microsoft.com/office/drawing/2014/main" id="{02F3BF06-F1C9-3640-9181-D698996C8D86}"/>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40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2191F-C065-394F-A334-B04C0D009750}"/>
              </a:ext>
            </a:extLst>
          </p:cNvPr>
          <p:cNvSpPr>
            <a:spLocks noGrp="1"/>
          </p:cNvSpPr>
          <p:nvPr>
            <p:ph type="dt" sz="half" idx="10"/>
          </p:nvPr>
        </p:nvSpPr>
        <p:spPr/>
        <p:txBody>
          <a:bodyPr/>
          <a:lstStyle/>
          <a:p>
            <a:fld id="{15DA7EAB-1E8A-244C-B189-934D9ABBB95C}" type="datetimeFigureOut">
              <a:rPr lang="en-US" smtClean="0"/>
              <a:t>2/7/2024</a:t>
            </a:fld>
            <a:endParaRPr lang="en-US"/>
          </a:p>
        </p:txBody>
      </p:sp>
      <p:sp>
        <p:nvSpPr>
          <p:cNvPr id="3" name="Footer Placeholder 2">
            <a:extLst>
              <a:ext uri="{FF2B5EF4-FFF2-40B4-BE49-F238E27FC236}">
                <a16:creationId xmlns:a16="http://schemas.microsoft.com/office/drawing/2014/main" id="{2969CFC7-A5CE-AE49-858B-F6BE39D4A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997900-4027-4843-B598-D0066F8A43AB}"/>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5" name="Picture 4">
            <a:extLst>
              <a:ext uri="{FF2B5EF4-FFF2-40B4-BE49-F238E27FC236}">
                <a16:creationId xmlns:a16="http://schemas.microsoft.com/office/drawing/2014/main" id="{1DB232D9-021F-124F-A482-AB0C88583002}"/>
              </a:ext>
            </a:extLst>
          </p:cNvPr>
          <p:cNvPicPr>
            <a:picLocks noChangeAspect="1"/>
          </p:cNvPicPr>
          <p:nvPr userDrawn="1"/>
        </p:nvPicPr>
        <p:blipFill>
          <a:blip r:embed="rId2"/>
          <a:stretch>
            <a:fillRect/>
          </a:stretch>
        </p:blipFill>
        <p:spPr>
          <a:xfrm>
            <a:off x="11621052" y="6353175"/>
            <a:ext cx="203200" cy="368300"/>
          </a:xfrm>
          <a:prstGeom prst="rect">
            <a:avLst/>
          </a:prstGeom>
        </p:spPr>
      </p:pic>
    </p:spTree>
    <p:extLst>
      <p:ext uri="{BB962C8B-B14F-4D97-AF65-F5344CB8AC3E}">
        <p14:creationId xmlns:p14="http://schemas.microsoft.com/office/powerpoint/2010/main" val="9301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EAE7-DB30-8743-B4A3-21C840120D8F}"/>
              </a:ext>
            </a:extLst>
          </p:cNvPr>
          <p:cNvSpPr>
            <a:spLocks noGrp="1"/>
          </p:cNvSpPr>
          <p:nvPr>
            <p:ph type="title"/>
          </p:nvPr>
        </p:nvSpPr>
        <p:spPr>
          <a:xfrm>
            <a:off x="839788" y="457200"/>
            <a:ext cx="3932237" cy="1600200"/>
          </a:xfrm>
        </p:spPr>
        <p:txBody>
          <a:bodyPr anchor="b"/>
          <a:lstStyle>
            <a:lvl1pPr>
              <a:defRPr sz="32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56E60C3F-DA62-984E-97ED-D43FFF4CC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352D51-F052-D64F-81A6-B17C5CBEAA3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29709E-866E-E74B-9A59-CFE742FE4878}"/>
              </a:ext>
            </a:extLst>
          </p:cNvPr>
          <p:cNvSpPr>
            <a:spLocks noGrp="1"/>
          </p:cNvSpPr>
          <p:nvPr>
            <p:ph type="dt" sz="half" idx="10"/>
          </p:nvPr>
        </p:nvSpPr>
        <p:spPr/>
        <p:txBody>
          <a:bodyPr/>
          <a:lstStyle/>
          <a:p>
            <a:fld id="{15DA7EAB-1E8A-244C-B189-934D9ABBB95C}" type="datetimeFigureOut">
              <a:rPr lang="en-US" smtClean="0"/>
              <a:t>2/7/2024</a:t>
            </a:fld>
            <a:endParaRPr lang="en-US"/>
          </a:p>
        </p:txBody>
      </p:sp>
      <p:sp>
        <p:nvSpPr>
          <p:cNvPr id="6" name="Footer Placeholder 5">
            <a:extLst>
              <a:ext uri="{FF2B5EF4-FFF2-40B4-BE49-F238E27FC236}">
                <a16:creationId xmlns:a16="http://schemas.microsoft.com/office/drawing/2014/main" id="{C4E2D94B-FC75-6646-BD49-0190822BD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7911D-0A2B-D043-BE77-788DF7022B77}"/>
              </a:ext>
            </a:extLst>
          </p:cNvPr>
          <p:cNvSpPr>
            <a:spLocks noGrp="1"/>
          </p:cNvSpPr>
          <p:nvPr>
            <p:ph type="sldNum" sz="quarter" idx="12"/>
          </p:nvPr>
        </p:nvSpPr>
        <p:spPr/>
        <p:txBody>
          <a:bodyPr/>
          <a:lstStyle/>
          <a:p>
            <a:fld id="{47E19946-0E57-C640-BFF7-E2C9ED3796AA}" type="slidenum">
              <a:rPr lang="en-US" smtClean="0"/>
              <a:t>‹#›</a:t>
            </a:fld>
            <a:endParaRPr lang="en-US"/>
          </a:p>
        </p:txBody>
      </p:sp>
      <p:pic>
        <p:nvPicPr>
          <p:cNvPr id="8" name="Picture 7">
            <a:extLst>
              <a:ext uri="{FF2B5EF4-FFF2-40B4-BE49-F238E27FC236}">
                <a16:creationId xmlns:a16="http://schemas.microsoft.com/office/drawing/2014/main" id="{2B8A872D-4625-4341-97C5-779CFD0A31D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1" name="Rectangle 10">
            <a:extLst>
              <a:ext uri="{FF2B5EF4-FFF2-40B4-BE49-F238E27FC236}">
                <a16:creationId xmlns:a16="http://schemas.microsoft.com/office/drawing/2014/main" id="{F0B74437-6F3E-514E-84CB-917B3C49C54F}"/>
              </a:ext>
            </a:extLst>
          </p:cNvPr>
          <p:cNvSpPr/>
          <p:nvPr userDrawn="1"/>
        </p:nvSpPr>
        <p:spPr>
          <a:xfrm>
            <a:off x="-7383399" y="2034540"/>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37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CAFC1-1B54-614E-93B4-299A4C3AE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2DD70-CA4B-4B40-A55C-0C6EB912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45662-8F69-E842-BB64-51C474341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7EAB-1E8A-244C-B189-934D9ABBB95C}" type="datetimeFigureOut">
              <a:rPr lang="en-US" smtClean="0"/>
              <a:t>2/7/2024</a:t>
            </a:fld>
            <a:endParaRPr lang="en-US"/>
          </a:p>
        </p:txBody>
      </p:sp>
      <p:sp>
        <p:nvSpPr>
          <p:cNvPr id="5" name="Footer Placeholder 4">
            <a:extLst>
              <a:ext uri="{FF2B5EF4-FFF2-40B4-BE49-F238E27FC236}">
                <a16:creationId xmlns:a16="http://schemas.microsoft.com/office/drawing/2014/main" id="{A8D3E83F-5E17-1A48-B84D-15EB9255B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FED418-B1B5-7041-B637-95F643DE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9946-0E57-C640-BFF7-E2C9ED3796AA}" type="slidenum">
              <a:rPr lang="en-US" smtClean="0"/>
              <a:t>‹#›</a:t>
            </a:fld>
            <a:endParaRPr lang="en-US"/>
          </a:p>
        </p:txBody>
      </p:sp>
    </p:spTree>
    <p:extLst>
      <p:ext uri="{BB962C8B-B14F-4D97-AF65-F5344CB8AC3E}">
        <p14:creationId xmlns:p14="http://schemas.microsoft.com/office/powerpoint/2010/main" val="136516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myalabamataxes.alabama.gov/"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revenue.alabama.gov/tax-incentives/"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yalabamataxes.alabama.gov/"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emetria.gordon@revenue.alabama.gov" TargetMode="External"/><Relationship Id="rId2" Type="http://schemas.openxmlformats.org/officeDocument/2006/relationships/hyperlink" Target="mailto:tavares.mathews@revenue.alabama.go" TargetMode="External"/><Relationship Id="rId1" Type="http://schemas.openxmlformats.org/officeDocument/2006/relationships/slideLayout" Target="../slideLayouts/slideLayout2.xml"/><Relationship Id="rId5" Type="http://schemas.openxmlformats.org/officeDocument/2006/relationships/hyperlink" Target="mailto:veronica.jennings@revenue.alabama.gov" TargetMode="External"/><Relationship Id="rId4" Type="http://schemas.openxmlformats.org/officeDocument/2006/relationships/hyperlink" Target="mailto:tymecca.pearson@revenue.alabama.gov"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revenue.alabama.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hyperlink" Target="https://alxd.org/tax-brackets-visualizing-tax-systems-in-d3-js.html" TargetMode="External"/><Relationship Id="rId2" Type="http://schemas.openxmlformats.org/officeDocument/2006/relationships/image" Target="../media/image24.jpg"/><Relationship Id="rId1" Type="http://schemas.openxmlformats.org/officeDocument/2006/relationships/slideLayout" Target="../slideLayouts/slideLayout8.xml"/><Relationship Id="rId6" Type="http://schemas.openxmlformats.org/officeDocument/2006/relationships/hyperlink" Target="https://creativecommons.org/licenses/by/3.0/" TargetMode="External"/><Relationship Id="rId5" Type="http://schemas.openxmlformats.org/officeDocument/2006/relationships/hyperlink" Target="https://researchleap.com/determinants-of-taxable-capacity-in-nigeria/" TargetMode="Externa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os.alabam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3B2F012F-2C9E-2742-A94C-2FBC996202FA}"/>
              </a:ext>
            </a:extLst>
          </p:cNvPr>
          <p:cNvSpPr>
            <a:spLocks noGrp="1"/>
          </p:cNvSpPr>
          <p:nvPr>
            <p:ph type="subTitle" idx="1"/>
          </p:nvPr>
        </p:nvSpPr>
        <p:spPr>
          <a:xfrm>
            <a:off x="3818965" y="5289176"/>
            <a:ext cx="7534835" cy="1568824"/>
          </a:xfrm>
        </p:spPr>
        <p:txBody>
          <a:bodyPr>
            <a:normAutofit/>
          </a:bodyPr>
          <a:lstStyle/>
          <a:p>
            <a:pPr>
              <a:tabLst>
                <a:tab pos="744538" algn="l"/>
              </a:tabLst>
            </a:pPr>
            <a:r>
              <a:rPr lang="en-US" sz="3200" b="1" dirty="0">
                <a:latin typeface="Times New Roman" panose="02020603050405020304" pitchFamily="18" charset="0"/>
                <a:cs typeface="Times New Roman" panose="02020603050405020304" pitchFamily="18" charset="0"/>
              </a:rPr>
              <a:t>       Alabama Department of Revenue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Income Tax Administration </a:t>
            </a:r>
          </a:p>
          <a:p>
            <a:pPr>
              <a:tabLst>
                <a:tab pos="511175" algn="l"/>
              </a:tabLst>
            </a:pPr>
            <a:r>
              <a:rPr lang="en-US" sz="3200" b="1" dirty="0">
                <a:latin typeface="Times New Roman" panose="02020603050405020304" pitchFamily="18" charset="0"/>
                <a:cs typeface="Times New Roman" panose="02020603050405020304" pitchFamily="18" charset="0"/>
              </a:rPr>
              <a:t>Division</a:t>
            </a:r>
            <a:endParaRPr lang="en-US" sz="3200" dirty="0"/>
          </a:p>
          <a:p>
            <a:endParaRPr lang="en-US" dirty="0"/>
          </a:p>
        </p:txBody>
      </p:sp>
      <p:pic>
        <p:nvPicPr>
          <p:cNvPr id="4" name="Picture 5">
            <a:extLst>
              <a:ext uri="{FF2B5EF4-FFF2-40B4-BE49-F238E27FC236}">
                <a16:creationId xmlns:a16="http://schemas.microsoft.com/office/drawing/2014/main" id="{B47887A4-FCBB-4B4E-9679-113E575815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1041" y="562062"/>
            <a:ext cx="7162759" cy="41247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882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4BAD-7437-4240-A2E3-4C1872176377}"/>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2023 Regular Session of the Alabama Legislature?</a:t>
            </a:r>
            <a:endParaRPr lang="en-US" dirty="0"/>
          </a:p>
        </p:txBody>
      </p:sp>
      <p:pic>
        <p:nvPicPr>
          <p:cNvPr id="4" name="Content Placeholder 9">
            <a:extLst>
              <a:ext uri="{FF2B5EF4-FFF2-40B4-BE49-F238E27FC236}">
                <a16:creationId xmlns:a16="http://schemas.microsoft.com/office/drawing/2014/main" id="{233DF2C6-449E-450A-A2F8-AE68C0851F7B}"/>
              </a:ext>
            </a:extLst>
          </p:cNvPr>
          <p:cNvPicPr>
            <a:picLocks noGrp="1" noChangeAspect="1"/>
          </p:cNvPicPr>
          <p:nvPr>
            <p:ph idx="1"/>
          </p:nvPr>
        </p:nvPicPr>
        <p:blipFill>
          <a:blip r:embed="rId2"/>
          <a:stretch>
            <a:fillRect/>
          </a:stretch>
        </p:blipFill>
        <p:spPr>
          <a:xfrm>
            <a:off x="0" y="2188463"/>
            <a:ext cx="4187439" cy="2624224"/>
          </a:xfrm>
          <a:prstGeom prst="rect">
            <a:avLst/>
          </a:prstGeom>
        </p:spPr>
      </p:pic>
      <p:pic>
        <p:nvPicPr>
          <p:cNvPr id="5" name="Picture 4">
            <a:extLst>
              <a:ext uri="{FF2B5EF4-FFF2-40B4-BE49-F238E27FC236}">
                <a16:creationId xmlns:a16="http://schemas.microsoft.com/office/drawing/2014/main" id="{EC495D3C-40F5-42B9-991B-E44DC212F99E}"/>
              </a:ext>
            </a:extLst>
          </p:cNvPr>
          <p:cNvPicPr>
            <a:picLocks noChangeAspect="1"/>
          </p:cNvPicPr>
          <p:nvPr/>
        </p:nvPicPr>
        <p:blipFill>
          <a:blip r:embed="rId3"/>
          <a:stretch>
            <a:fillRect/>
          </a:stretch>
        </p:blipFill>
        <p:spPr>
          <a:xfrm>
            <a:off x="5334001" y="2188463"/>
            <a:ext cx="5237148" cy="1587788"/>
          </a:xfrm>
          <a:prstGeom prst="rect">
            <a:avLst/>
          </a:prstGeom>
        </p:spPr>
      </p:pic>
      <p:pic>
        <p:nvPicPr>
          <p:cNvPr id="6" name="Picture 5">
            <a:extLst>
              <a:ext uri="{FF2B5EF4-FFF2-40B4-BE49-F238E27FC236}">
                <a16:creationId xmlns:a16="http://schemas.microsoft.com/office/drawing/2014/main" id="{BBAD7EC7-E553-4161-992A-6A44857E1978}"/>
              </a:ext>
            </a:extLst>
          </p:cNvPr>
          <p:cNvPicPr>
            <a:picLocks noChangeAspect="1"/>
          </p:cNvPicPr>
          <p:nvPr/>
        </p:nvPicPr>
        <p:blipFill>
          <a:blip r:embed="rId4"/>
          <a:stretch>
            <a:fillRect/>
          </a:stretch>
        </p:blipFill>
        <p:spPr>
          <a:xfrm>
            <a:off x="5051989" y="4315084"/>
            <a:ext cx="6378687" cy="1648082"/>
          </a:xfrm>
          <a:prstGeom prst="rect">
            <a:avLst/>
          </a:prstGeom>
        </p:spPr>
      </p:pic>
    </p:spTree>
    <p:extLst>
      <p:ext uri="{BB962C8B-B14F-4D97-AF65-F5344CB8AC3E}">
        <p14:creationId xmlns:p14="http://schemas.microsoft.com/office/powerpoint/2010/main" val="389501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2023-33 (HB 247)</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Innovating Alabama Tax Credit Program</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a:xfrm>
            <a:off x="188259" y="1935333"/>
            <a:ext cx="11725835" cy="4856084"/>
          </a:xfrm>
        </p:spPr>
        <p:txBody>
          <a:bodyPr>
            <a:normAutofit fontScale="92500" lnSpcReduction="10000"/>
          </a:bodyPr>
          <a:lstStyle/>
          <a:p>
            <a:r>
              <a:rPr lang="en-US" sz="2300" b="0" i="0" u="none" strike="noStrike" dirty="0">
                <a:solidFill>
                  <a:srgbClr val="000000"/>
                </a:solidFill>
                <a:effectLst/>
                <a:latin typeface="Times New Roman" panose="02020603050405020304" pitchFamily="18" charset="0"/>
                <a:cs typeface="Times New Roman" panose="02020603050405020304" pitchFamily="18" charset="0"/>
              </a:rPr>
              <a:t>Act 2023-33 establishes the Innovating Alabama Tax Credit Program. Reference 41-10-840 of Title 41. </a:t>
            </a:r>
          </a:p>
          <a:p>
            <a:r>
              <a:rPr lang="en-US" sz="2300" dirty="0">
                <a:solidFill>
                  <a:srgbClr val="000000"/>
                </a:solidFill>
                <a:latin typeface="Times New Roman" panose="02020603050405020304" pitchFamily="18" charset="0"/>
                <a:cs typeface="Times New Roman" panose="02020603050405020304" pitchFamily="18" charset="0"/>
              </a:rPr>
              <a:t>The program is designed to allow </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taxpayers a credit for contributions made to an economic development organization using an online system administered by the Department of Revenue </a:t>
            </a:r>
            <a:r>
              <a:rPr lang="en-US" sz="2300" dirty="0">
                <a:solidFill>
                  <a:srgbClr val="000000"/>
                </a:solidFill>
                <a:latin typeface="Times New Roman" panose="02020603050405020304" pitchFamily="18" charset="0"/>
                <a:cs typeface="Times New Roman" panose="02020603050405020304" pitchFamily="18" charset="0"/>
              </a:rPr>
              <a:t>(My Alabama Taxes). Contributions to an economic development organization </a:t>
            </a:r>
            <a:r>
              <a:rPr lang="en-US" sz="2300" b="0" i="0" u="none" strike="noStrike" dirty="0">
                <a:solidFill>
                  <a:srgbClr val="000000"/>
                </a:solidFill>
                <a:effectLst/>
                <a:latin typeface="Times New Roman" panose="02020603050405020304" pitchFamily="18" charset="0"/>
                <a:cs typeface="Times New Roman" panose="02020603050405020304" pitchFamily="18" charset="0"/>
              </a:rPr>
              <a:t>shall not exceed the amounts approved by the </a:t>
            </a:r>
            <a:r>
              <a:rPr lang="en-US" sz="2300" dirty="0">
                <a:solidFill>
                  <a:srgbClr val="000000"/>
                </a:solidFill>
                <a:latin typeface="Times New Roman" panose="02020603050405020304" pitchFamily="18" charset="0"/>
                <a:cs typeface="Times New Roman" panose="02020603050405020304" pitchFamily="18" charset="0"/>
              </a:rPr>
              <a:t>Alabama Innovative Corporation aka Innovate Alabama.</a:t>
            </a:r>
          </a:p>
          <a:p>
            <a:r>
              <a:rPr lang="en-US" sz="2300" b="0" i="0" u="none" strike="noStrike" dirty="0">
                <a:solidFill>
                  <a:srgbClr val="000000"/>
                </a:solidFill>
                <a:effectLst/>
                <a:latin typeface="Times New Roman" panose="02020603050405020304" pitchFamily="18" charset="0"/>
                <a:cs typeface="Times New Roman" panose="02020603050405020304" pitchFamily="18" charset="0"/>
              </a:rPr>
              <a:t>The Innovating tax credit will be available for tax years beginning January 1, 2023, and sunset July 31, 2028. </a:t>
            </a:r>
          </a:p>
          <a:p>
            <a:r>
              <a:rPr lang="en-US" sz="2300" b="0" i="0" u="none" strike="noStrike" dirty="0">
                <a:solidFill>
                  <a:srgbClr val="000000"/>
                </a:solidFill>
                <a:effectLst/>
                <a:latin typeface="Times New Roman" panose="02020603050405020304" pitchFamily="18" charset="0"/>
                <a:cs typeface="Times New Roman" panose="02020603050405020304" pitchFamily="18" charset="0"/>
              </a:rPr>
              <a:t>The cumulative calendar year cap for this credit is twenty-five million dollars ($25,000,000) and may be used to offset income taxes, financial institution excise tax, insurance premium tax, and state license tax. </a:t>
            </a:r>
          </a:p>
          <a:p>
            <a:r>
              <a:rPr lang="en-US" sz="2300" b="0" i="0" u="none" strike="noStrike" dirty="0">
                <a:solidFill>
                  <a:srgbClr val="000000"/>
                </a:solidFill>
                <a:effectLst/>
                <a:latin typeface="Times New Roman" panose="02020603050405020304" pitchFamily="18" charset="0"/>
                <a:cs typeface="Times New Roman" panose="02020603050405020304" pitchFamily="18" charset="0"/>
              </a:rPr>
              <a:t>The tax credit can not lower a taxpayer's liability by more than 50%.  </a:t>
            </a:r>
          </a:p>
          <a:p>
            <a:r>
              <a:rPr lang="en-US" sz="2300" b="0" i="0" u="none" strike="noStrike" dirty="0">
                <a:solidFill>
                  <a:srgbClr val="000000"/>
                </a:solidFill>
                <a:effectLst/>
                <a:latin typeface="Times New Roman" panose="02020603050405020304" pitchFamily="18" charset="0"/>
                <a:cs typeface="Times New Roman" panose="02020603050405020304" pitchFamily="18" charset="0"/>
              </a:rPr>
              <a:t>The credit is not refundable or transferable, but it may be carried forward for no more than five years.</a:t>
            </a:r>
            <a:r>
              <a:rPr lang="en-US" sz="2300" dirty="0">
                <a:latin typeface="Times New Roman" panose="02020603050405020304" pitchFamily="18" charset="0"/>
                <a:cs typeface="Times New Roman" panose="02020603050405020304" pitchFamily="18" charset="0"/>
              </a:rPr>
              <a:t> </a:t>
            </a:r>
          </a:p>
          <a:p>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A donating taxpayer includes a shareholder of an Alabama S corporation or a partner or member of a subchapter K entity that makes a contribution to an economic development organization approved by Innovate Alabama.</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96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F5F2-5633-41EF-992B-2DB9611DDC80}"/>
              </a:ext>
            </a:extLst>
          </p:cNvPr>
          <p:cNvSpPr>
            <a:spLocks noGrp="1"/>
          </p:cNvSpPr>
          <p:nvPr>
            <p:ph type="title"/>
          </p:nvPr>
        </p:nvSpPr>
        <p:spPr>
          <a:xfrm>
            <a:off x="838200" y="206189"/>
            <a:ext cx="10515600" cy="1909482"/>
          </a:xfrm>
        </p:spPr>
        <p:txBody>
          <a:bodyPr>
            <a:normAutofit/>
          </a:bodyPr>
          <a:lstStyle/>
          <a:p>
            <a:pPr algn="ctr"/>
            <a:r>
              <a:rPr lang="en-US" b="1" dirty="0">
                <a:latin typeface="Times New Roman" panose="02020603050405020304" pitchFamily="18" charset="0"/>
                <a:cs typeface="Times New Roman" panose="02020603050405020304" pitchFamily="18" charset="0"/>
              </a:rPr>
              <a:t>Act 2023-34 (HB 241)</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Enhancing Economic Progress Act</a:t>
            </a:r>
            <a:br>
              <a:rPr lang="en-US" b="1" dirty="0"/>
            </a:br>
            <a:endParaRPr lang="en-US" dirty="0"/>
          </a:p>
        </p:txBody>
      </p:sp>
      <p:sp>
        <p:nvSpPr>
          <p:cNvPr id="3" name="Content Placeholder 2">
            <a:extLst>
              <a:ext uri="{FF2B5EF4-FFF2-40B4-BE49-F238E27FC236}">
                <a16:creationId xmlns:a16="http://schemas.microsoft.com/office/drawing/2014/main" id="{42520740-6013-429F-A437-1AF3D3AF3B11}"/>
              </a:ext>
            </a:extLst>
          </p:cNvPr>
          <p:cNvSpPr>
            <a:spLocks noGrp="1"/>
          </p:cNvSpPr>
          <p:nvPr>
            <p:ph idx="1"/>
          </p:nvPr>
        </p:nvSpPr>
        <p:spPr>
          <a:xfrm>
            <a:off x="277906" y="2201662"/>
            <a:ext cx="11304494" cy="4891596"/>
          </a:xfrm>
        </p:spPr>
        <p:txBody>
          <a:bodyPr>
            <a:norm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Act 2023-34 establishes the Enhancing Economic Progress Act which extends and amends existing economic development programs such as the Alabama Jobs Act, the Growing Alabama </a:t>
            </a:r>
            <a:r>
              <a:rPr lang="en-US" sz="2000" dirty="0">
                <a:solidFill>
                  <a:srgbClr val="000000"/>
                </a:solidFill>
                <a:latin typeface="Times New Roman" panose="02020603050405020304" pitchFamily="18" charset="0"/>
                <a:cs typeface="Times New Roman" panose="02020603050405020304" pitchFamily="18" charset="0"/>
              </a:rPr>
              <a:t>Credit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Act, and creates the new Sweet Home Alabama Tourism  Investment Act.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The Act extends both the Alabama Jobs Act / Investment Credit and the Growing Alabama Credit Act through July 1, 2028.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Beginning with the 2023 calendar year the Alabama Jobs Act / Investment Credit cap will increase by $25,000,000 annually from its current cap of $3</a:t>
            </a:r>
            <a:r>
              <a:rPr lang="en-US" sz="2000" dirty="0">
                <a:solidFill>
                  <a:srgbClr val="000000"/>
                </a:solidFill>
                <a:latin typeface="Times New Roman" panose="02020603050405020304" pitchFamily="18" charset="0"/>
                <a:cs typeface="Times New Roman" panose="02020603050405020304" pitchFamily="18" charset="0"/>
              </a:rPr>
              <a:t>50,000,000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to a maximum cap of  $475,000,000 in 2027.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The Alabama Jobs Act / Investment Credit </a:t>
            </a:r>
            <a:r>
              <a:rPr lang="en-US" sz="2000" dirty="0">
                <a:solidFill>
                  <a:srgbClr val="000000"/>
                </a:solidFill>
                <a:latin typeface="Times New Roman" panose="02020603050405020304" pitchFamily="18" charset="0"/>
                <a:cs typeface="Times New Roman" panose="02020603050405020304" pitchFamily="18" charset="0"/>
              </a:rPr>
              <a:t>changes the transfer period to</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5-year period rather than the original 3-year period if approved to do so.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The Growing Alabama Credit will increase at an incremental rate of $3,000,000 per year from $20,000,000 to $35,000,000 for tax years 2024-2028. </a:t>
            </a: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Certain programs from the Growing Alabama Credit will now be covered under the new Innovate Alabama Program. </a:t>
            </a:r>
          </a:p>
        </p:txBody>
      </p:sp>
    </p:spTree>
    <p:extLst>
      <p:ext uri="{BB962C8B-B14F-4D97-AF65-F5344CB8AC3E}">
        <p14:creationId xmlns:p14="http://schemas.microsoft.com/office/powerpoint/2010/main" val="145833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AA7-6456-408E-A7E1-63E6FA26D11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2023-34 (HB 241)</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Enhancing Economic Progress Act</a:t>
            </a:r>
            <a:endParaRPr lang="en-US" dirty="0"/>
          </a:p>
        </p:txBody>
      </p:sp>
      <p:sp>
        <p:nvSpPr>
          <p:cNvPr id="3" name="Content Placeholder 2">
            <a:extLst>
              <a:ext uri="{FF2B5EF4-FFF2-40B4-BE49-F238E27FC236}">
                <a16:creationId xmlns:a16="http://schemas.microsoft.com/office/drawing/2014/main" id="{DD3CFB80-C21B-4DE6-9AD5-0AD863E9FFCF}"/>
              </a:ext>
            </a:extLst>
          </p:cNvPr>
          <p:cNvSpPr>
            <a:spLocks noGrp="1"/>
          </p:cNvSpPr>
          <p:nvPr>
            <p:ph idx="1"/>
          </p:nvPr>
        </p:nvSpPr>
        <p:spPr>
          <a:xfrm>
            <a:off x="188259" y="2148395"/>
            <a:ext cx="11725835" cy="4028567"/>
          </a:xfrm>
        </p:spPr>
        <p:txBody>
          <a:bodyPr>
            <a:norm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The </a:t>
            </a:r>
            <a:r>
              <a:rPr lang="en-US" sz="2400" i="0" u="none" strike="noStrike" dirty="0">
                <a:solidFill>
                  <a:srgbClr val="000000"/>
                </a:solidFill>
                <a:effectLst/>
                <a:latin typeface="Times New Roman" panose="02020603050405020304" pitchFamily="18" charset="0"/>
                <a:cs typeface="Times New Roman" panose="02020603050405020304" pitchFamily="18" charset="0"/>
              </a:rPr>
              <a:t>Enhancing Economic Progress Act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will also establish the Sweet Home Alabama Tourism Investment Act which will provide tax rebates to companies with certain tourism destination projects to offset state and local sales and use taxes, lodgings taxes, and any other transactional taxes generated by or arising within the tourism destination project. </a:t>
            </a:r>
            <a:r>
              <a:rPr lang="en-US" sz="2400" dirty="0">
                <a:solidFill>
                  <a:srgbClr val="000000"/>
                </a:solidFill>
                <a:latin typeface="Times New Roman" panose="02020603050405020304" pitchFamily="18" charset="0"/>
                <a:cs typeface="Times New Roman" panose="02020603050405020304" pitchFamily="18" charset="0"/>
              </a:rPr>
              <a:t>Reference 40-18-470 of Title 40.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The rebates are capped at $1,000,000 for a company annually with no more than $5,000,000 in total rebates over the 10-year rebate period for a single company. </a:t>
            </a:r>
          </a:p>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The effective beginning date for the </a:t>
            </a:r>
            <a:r>
              <a:rPr lang="en-US" sz="2400" i="0" u="none" strike="noStrike" dirty="0">
                <a:solidFill>
                  <a:srgbClr val="000000"/>
                </a:solidFill>
                <a:effectLst/>
                <a:latin typeface="Times New Roman" panose="02020603050405020304" pitchFamily="18" charset="0"/>
                <a:cs typeface="Times New Roman" panose="02020603050405020304" pitchFamily="18" charset="0"/>
              </a:rPr>
              <a:t>Enhancing Economic Progress Act is </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August 1, 2023, with a sunset date of July 31, 2028.  </a:t>
            </a:r>
          </a:p>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The cap for total rebates under the Act is set at $10,000,000 per year. </a:t>
            </a:r>
          </a:p>
        </p:txBody>
      </p:sp>
    </p:spTree>
    <p:extLst>
      <p:ext uri="{BB962C8B-B14F-4D97-AF65-F5344CB8AC3E}">
        <p14:creationId xmlns:p14="http://schemas.microsoft.com/office/powerpoint/2010/main" val="226831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5F97-2AD1-4C4B-96B7-AA2DFE8A7DE2}"/>
              </a:ext>
            </a:extLst>
          </p:cNvPr>
          <p:cNvSpPr>
            <a:spLocks noGrp="1"/>
          </p:cNvSpPr>
          <p:nvPr>
            <p:ph type="title"/>
          </p:nvPr>
        </p:nvSpPr>
        <p:spPr>
          <a:xfrm>
            <a:off x="838200" y="71719"/>
            <a:ext cx="10515600" cy="161897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2023-36 (SB 151)</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Calibri" panose="020F0502020204030204" pitchFamily="34" charset="0"/>
              </a:rPr>
              <a:t>Legislative Advisory Committee on Economic Development</a:t>
            </a:r>
            <a:endParaRPr lang="en-US" dirty="0"/>
          </a:p>
        </p:txBody>
      </p:sp>
      <p:sp>
        <p:nvSpPr>
          <p:cNvPr id="3" name="Content Placeholder 2">
            <a:extLst>
              <a:ext uri="{FF2B5EF4-FFF2-40B4-BE49-F238E27FC236}">
                <a16:creationId xmlns:a16="http://schemas.microsoft.com/office/drawing/2014/main" id="{881AE058-3E9F-47E9-A1B7-7D043F56E543}"/>
              </a:ext>
            </a:extLst>
          </p:cNvPr>
          <p:cNvSpPr>
            <a:spLocks noGrp="1"/>
          </p:cNvSpPr>
          <p:nvPr>
            <p:ph idx="1"/>
          </p:nvPr>
        </p:nvSpPr>
        <p:spPr>
          <a:xfrm>
            <a:off x="457200" y="1825625"/>
            <a:ext cx="10896600" cy="4351338"/>
          </a:xfrm>
        </p:spPr>
        <p:txBody>
          <a:bodyPr>
            <a:normAutofit fontScale="25000" lnSpcReduction="20000"/>
          </a:bodyPr>
          <a:lstStyle/>
          <a:p>
            <a:pPr>
              <a:lnSpc>
                <a:spcPct val="107000"/>
              </a:lnSpc>
              <a:spcBef>
                <a:spcPts val="0"/>
              </a:spcBef>
              <a:spcAft>
                <a:spcPts val="800"/>
              </a:spcAft>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Act 2023-36 </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updates r</a:t>
            </a: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eporting and publishing requirements concerning </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economic incentive </a:t>
            </a: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performance data on all projects incentivized under this article</a:t>
            </a:r>
            <a:r>
              <a:rPr lang="en-US" sz="80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8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The Department of Commerce, the Department of Revenue, and the Department of Finance shall collectively report no later than January 1 of each year, the aggregate amount of incentives committed by tax source on executed project agreements during the past fiscal year. </a:t>
            </a:r>
          </a:p>
          <a:p>
            <a:pPr marL="0" marR="0">
              <a:lnSpc>
                <a:spcPct val="107000"/>
              </a:lnSpc>
              <a:spcBef>
                <a:spcPts val="0"/>
              </a:spcBef>
              <a:spcAft>
                <a:spcPts val="800"/>
              </a:spcAft>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The Department of Commerce shall be required to publish the following information on its website for each incentivized project: </a:t>
            </a:r>
          </a:p>
          <a:p>
            <a:pPr marL="0" marR="0" indent="0">
              <a:lnSpc>
                <a:spcPct val="107000"/>
              </a:lnSpc>
              <a:spcBef>
                <a:spcPts val="0"/>
              </a:spcBef>
              <a:spcAft>
                <a:spcPts val="0"/>
              </a:spcAft>
              <a:buNone/>
              <a:tabLst>
                <a:tab pos="341313" algn="l"/>
              </a:tabLst>
            </a:pPr>
            <a:r>
              <a:rPr lang="en-US" sz="8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a. The name of the incentivized company. </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b. The county of the qualifying project.</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c. The estimated capital investment. </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d. The estimated number of new jobs.</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e . The estimated average hourly wage. </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f . The estimated value of the jobs credit. </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g. The estimated value of the investment credit. </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h. The projected 10-year and 20-year return on incentives.      </a:t>
            </a:r>
          </a:p>
          <a:p>
            <a:pPr marL="0" marR="0" indent="0">
              <a:lnSpc>
                <a:spcPct val="107000"/>
              </a:lnSpc>
              <a:spcBef>
                <a:spcPts val="0"/>
              </a:spcBef>
              <a:spcAft>
                <a:spcPts val="0"/>
              </a:spcAft>
              <a:buNone/>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The value of any cash incentive that was committed.  </a:t>
            </a:r>
          </a:p>
          <a:p>
            <a:pPr marL="0" marR="0" indent="0">
              <a:lnSpc>
                <a:spcPct val="107000"/>
              </a:lnSpc>
              <a:spcBef>
                <a:spcPts val="0"/>
              </a:spcBef>
              <a:spcAft>
                <a:spcPts val="800"/>
              </a:spcAft>
              <a:buNone/>
              <a:tabLst>
                <a:tab pos="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96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5043-1D02-418B-AADC-4E715B6763C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2023-313 (HB 439)</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Calibri" panose="020F0502020204030204" pitchFamily="34" charset="0"/>
              </a:rPr>
              <a:t>Growing Alabama Credit</a:t>
            </a:r>
            <a:endParaRPr lang="en-US" dirty="0"/>
          </a:p>
        </p:txBody>
      </p:sp>
      <p:sp>
        <p:nvSpPr>
          <p:cNvPr id="3" name="Content Placeholder 2">
            <a:extLst>
              <a:ext uri="{FF2B5EF4-FFF2-40B4-BE49-F238E27FC236}">
                <a16:creationId xmlns:a16="http://schemas.microsoft.com/office/drawing/2014/main" id="{B214FB66-5A69-4950-82AD-3C411AF0AE51}"/>
              </a:ext>
            </a:extLst>
          </p:cNvPr>
          <p:cNvSpPr>
            <a:spLocks noGrp="1"/>
          </p:cNvSpPr>
          <p:nvPr>
            <p:ph idx="1"/>
          </p:nvPr>
        </p:nvSpPr>
        <p:spPr>
          <a:xfrm>
            <a:off x="349624" y="1825625"/>
            <a:ext cx="11004176" cy="4351338"/>
          </a:xfrm>
        </p:spPr>
        <p:txBody>
          <a:bodyPr>
            <a:norm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Act 2023-313 allows a Growing Alabama Act Credit issued to a parent or holding company may be claimed by the subsidiary, provided that both the parent or holding company and subsidiary are filing as part of an Alabama consolidated return (20C-C). This is effective retroactively for tax years beginning on or after January 1, 2021.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3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05D-ECFA-4D68-A7D0-3B21C2001F4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2023-327 (</a:t>
            </a:r>
            <a:r>
              <a:rPr lang="en-US"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B 207)</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Calibri" panose="020F0502020204030204" pitchFamily="34" charset="0"/>
              </a:rPr>
              <a:t>Refund Check-Offs</a:t>
            </a:r>
            <a:endParaRPr lang="en-US" dirty="0"/>
          </a:p>
        </p:txBody>
      </p:sp>
      <p:sp>
        <p:nvSpPr>
          <p:cNvPr id="3" name="Content Placeholder 2">
            <a:extLst>
              <a:ext uri="{FF2B5EF4-FFF2-40B4-BE49-F238E27FC236}">
                <a16:creationId xmlns:a16="http://schemas.microsoft.com/office/drawing/2014/main" id="{A834E3F4-4FCE-45B0-818F-FAF9F41E156E}"/>
              </a:ext>
            </a:extLst>
          </p:cNvPr>
          <p:cNvSpPr>
            <a:spLocks noGrp="1"/>
          </p:cNvSpPr>
          <p:nvPr>
            <p:ph idx="1"/>
          </p:nvPr>
        </p:nvSpPr>
        <p:spPr>
          <a:xfrm>
            <a:off x="206188" y="1825625"/>
            <a:ext cx="11582400" cy="4667250"/>
          </a:xfrm>
        </p:spPr>
        <p:txBody>
          <a:bodyPr>
            <a:norm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This act provides an income tax refund check-off </a:t>
            </a:r>
            <a:r>
              <a:rPr lang="en-US" sz="2000" b="0" i="0" u="none" strike="noStrike">
                <a:solidFill>
                  <a:srgbClr val="000000"/>
                </a:solidFill>
                <a:effectLst/>
                <a:latin typeface="Times New Roman" panose="02020603050405020304" pitchFamily="18" charset="0"/>
                <a:cs typeface="Times New Roman" panose="02020603050405020304" pitchFamily="18" charset="0"/>
              </a:rPr>
              <a:t>for making contributions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to the State Parks Division of the Department of Conservation and Natural Resources, the Department of Mental Health, or the Alabama Medicaid Agency.</a:t>
            </a:r>
          </a:p>
          <a:p>
            <a:r>
              <a:rPr lang="en-US" sz="2000" dirty="0">
                <a:solidFill>
                  <a:srgbClr val="000000"/>
                </a:solidFill>
                <a:latin typeface="Times New Roman" panose="02020603050405020304" pitchFamily="18" charset="0"/>
                <a:cs typeface="Times New Roman" panose="02020603050405020304" pitchFamily="18" charset="0"/>
              </a:rPr>
              <a:t>Each Alabama resident individual income taxpayer desiring to contribute to any of the programs listed above may designate an amount of his or her refund rounded off in whole dollars in an appropriate box on the state income tax return form to be credited to the program.</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Effective beginning with the 2024 calendar year.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44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ED0-527B-44B7-8BEA-F0A0A05855B2}"/>
              </a:ext>
            </a:extLst>
          </p:cNvPr>
          <p:cNvSpPr>
            <a:spLocks noGrp="1"/>
          </p:cNvSpPr>
          <p:nvPr>
            <p:ph type="title"/>
          </p:nvPr>
        </p:nvSpPr>
        <p:spPr>
          <a:xfrm>
            <a:off x="838200" y="0"/>
            <a:ext cx="10515600" cy="1690689"/>
          </a:xfrm>
        </p:spPr>
        <p:txBody>
          <a:bodyPr>
            <a:noAutofit/>
          </a:bodyPr>
          <a:lstStyle/>
          <a:p>
            <a:pPr algn="ctr"/>
            <a:r>
              <a:rPr lang="en-US" sz="4000" b="1" dirty="0">
                <a:latin typeface="Times New Roman" panose="02020603050405020304" pitchFamily="18" charset="0"/>
                <a:cs typeface="Times New Roman" panose="02020603050405020304" pitchFamily="18" charset="0"/>
              </a:rPr>
              <a:t>Act 2023-377 (</a:t>
            </a:r>
            <a:r>
              <a:rPr lang="en-US" sz="4000" dirty="0">
                <a:latin typeface="Times New Roman" panose="02020603050405020304" pitchFamily="18" charset="0"/>
                <a:cs typeface="Times New Roman" panose="02020603050405020304" pitchFamily="18" charset="0"/>
              </a:rPr>
              <a:t>S</a:t>
            </a:r>
            <a:r>
              <a:rPr lang="en-US" sz="4000" b="1" dirty="0">
                <a:latin typeface="Times New Roman" panose="02020603050405020304" pitchFamily="18" charset="0"/>
                <a:cs typeface="Times New Roman" panose="02020603050405020304" pitchFamily="18" charset="0"/>
              </a:rPr>
              <a:t>B 86)</a:t>
            </a:r>
            <a:br>
              <a:rPr lang="en-US" sz="4000" b="1" dirty="0">
                <a:latin typeface="Times New Roman" panose="02020603050405020304" pitchFamily="18" charset="0"/>
                <a:cs typeface="Times New Roman" panose="02020603050405020304" pitchFamily="18" charset="0"/>
              </a:rPr>
            </a:br>
            <a:r>
              <a:rPr lang="en-US" sz="4000" i="0" u="none" strike="noStrike" baseline="0" dirty="0">
                <a:latin typeface="Times New Roman" panose="02020603050405020304" pitchFamily="18" charset="0"/>
                <a:cs typeface="Times New Roman" panose="02020603050405020304" pitchFamily="18" charset="0"/>
              </a:rPr>
              <a:t>Income Tax Rebate</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D741E1-BB5C-4D5A-80C7-BFA0C7870090}"/>
              </a:ext>
            </a:extLst>
          </p:cNvPr>
          <p:cNvSpPr>
            <a:spLocks noGrp="1"/>
          </p:cNvSpPr>
          <p:nvPr>
            <p:ph idx="1"/>
          </p:nvPr>
        </p:nvSpPr>
        <p:spPr>
          <a:xfrm>
            <a:off x="403412" y="1825625"/>
            <a:ext cx="11232776" cy="4667250"/>
          </a:xfrm>
        </p:spPr>
        <p:txBody>
          <a:bodyPr>
            <a:normAutofit/>
          </a:bodyPr>
          <a:lstStyle/>
          <a:p>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2400" i="0" u="none" strike="noStrike" dirty="0">
                <a:solidFill>
                  <a:srgbClr val="000000"/>
                </a:solidFill>
                <a:effectLst/>
                <a:latin typeface="Times New Roman" panose="02020603050405020304" pitchFamily="18" charset="0"/>
                <a:cs typeface="Times New Roman" panose="02020603050405020304" pitchFamily="18" charset="0"/>
              </a:rPr>
              <a:t>Act 2023-377 provides for a one-time, non-taxable rebate for qualified Alabama residents of $150 if filing single, married filing separate, or head of household. The Act  provides a $300 rebate for qualified taxpayers who are filing jointly. </a:t>
            </a:r>
          </a:p>
          <a:p>
            <a:r>
              <a:rPr lang="en-US" sz="2400" dirty="0">
                <a:solidFill>
                  <a:srgbClr val="000000"/>
                </a:solidFill>
                <a:latin typeface="Times New Roman" panose="02020603050405020304" pitchFamily="18" charset="0"/>
                <a:cs typeface="Times New Roman" panose="02020603050405020304" pitchFamily="18" charset="0"/>
              </a:rPr>
              <a:t>Taxpayers</a:t>
            </a:r>
            <a:r>
              <a:rPr lang="en-US" sz="2400" i="0" u="none" strike="noStrike" dirty="0">
                <a:solidFill>
                  <a:srgbClr val="000000"/>
                </a:solidFill>
                <a:effectLst/>
                <a:latin typeface="Times New Roman" panose="02020603050405020304" pitchFamily="18" charset="0"/>
                <a:cs typeface="Times New Roman" panose="02020603050405020304" pitchFamily="18" charset="0"/>
              </a:rPr>
              <a:t> who timely filed their 2021 return by October 17, 2022, will qualify for the rebate.  </a:t>
            </a:r>
          </a:p>
          <a:p>
            <a:r>
              <a:rPr lang="en-US" sz="2400" i="0" u="none" strike="noStrike" dirty="0">
                <a:solidFill>
                  <a:srgbClr val="000000"/>
                </a:solidFill>
                <a:effectLst/>
                <a:latin typeface="Times New Roman" panose="02020603050405020304" pitchFamily="18" charset="0"/>
                <a:cs typeface="Times New Roman" panose="02020603050405020304" pitchFamily="18" charset="0"/>
              </a:rPr>
              <a:t>The rebates will be issued on or after November 30, 2023.</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Duplicate of Act 2023-511.</a:t>
            </a:r>
          </a:p>
        </p:txBody>
      </p:sp>
    </p:spTree>
    <p:extLst>
      <p:ext uri="{BB962C8B-B14F-4D97-AF65-F5344CB8AC3E}">
        <p14:creationId xmlns:p14="http://schemas.microsoft.com/office/powerpoint/2010/main" val="417420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05D-ECFA-4D68-A7D0-3B21C2001F4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2023-418 (S</a:t>
            </a:r>
            <a:r>
              <a:rPr lang="en-US" dirty="0">
                <a:latin typeface="Times New Roman" panose="02020603050405020304" pitchFamily="18" charset="0"/>
                <a:cs typeface="Times New Roman" panose="02020603050405020304" pitchFamily="18" charset="0"/>
              </a:rPr>
              <a:t>B263</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sz="4400" b="0" i="0" u="none" strike="noStrike" dirty="0">
                <a:solidFill>
                  <a:srgbClr val="000000"/>
                </a:solidFill>
                <a:effectLst/>
                <a:latin typeface="Calibri" panose="020F0502020204030204" pitchFamily="34" charset="0"/>
              </a:rPr>
              <a:t>Alabama Accountability Act Updates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34E3F4-4FCE-45B0-818F-FAF9F41E156E}"/>
              </a:ext>
            </a:extLst>
          </p:cNvPr>
          <p:cNvSpPr>
            <a:spLocks noGrp="1"/>
          </p:cNvSpPr>
          <p:nvPr>
            <p:ph idx="1"/>
          </p:nvPr>
        </p:nvSpPr>
        <p:spPr>
          <a:xfrm>
            <a:off x="224117" y="1825625"/>
            <a:ext cx="11447929" cy="4667250"/>
          </a:xfrm>
        </p:spPr>
        <p:txBody>
          <a:bodyPr>
            <a:no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Act 2023-418 provides updates to the Alabama Accountability Act. </a:t>
            </a:r>
          </a:p>
          <a:p>
            <a:r>
              <a:rPr lang="en-US" sz="2000" dirty="0">
                <a:solidFill>
                  <a:srgbClr val="000000"/>
                </a:solidFill>
                <a:latin typeface="Times New Roman" panose="02020603050405020304" pitchFamily="18" charset="0"/>
                <a:cs typeface="Times New Roman" panose="02020603050405020304" pitchFamily="18" charset="0"/>
              </a:rPr>
              <a:t>The Act will now provide expenses for qualifying students with special or unique needs.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terms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“failing or non-failing school" will be changed to “priority or qualifying school” respectively. </a:t>
            </a:r>
          </a:p>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Department of Revenue may bar a qualifying school or educational service provider from the program if the department discovers the school or provider are doing any of the following:</a:t>
            </a:r>
            <a:br>
              <a:rPr lang="en-US" sz="1800" b="0" i="0" u="none" strike="noStrik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dirty="0">
                <a:solidFill>
                  <a:srgbClr val="000000"/>
                </a:solidFill>
                <a:effectLst/>
                <a:latin typeface="Times New Roman" panose="02020603050405020304" pitchFamily="18" charset="0"/>
                <a:cs typeface="Times New Roman" panose="02020603050405020304" pitchFamily="18" charset="0"/>
              </a:rPr>
              <a:t> - Routinely fails to comply with the accountability standards established in the Act.</a:t>
            </a:r>
            <a:br>
              <a:rPr lang="en-US" sz="1800" b="0" i="0" u="none" strike="noStrike" dirty="0">
                <a:solidFill>
                  <a:srgbClr val="000000"/>
                </a:solidFill>
                <a:effectLst/>
                <a:latin typeface="Times New Roman" panose="02020603050405020304" pitchFamily="18" charset="0"/>
                <a:cs typeface="Times New Roman" panose="02020603050405020304" pitchFamily="18" charset="0"/>
              </a:rPr>
            </a:b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cs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Fails to provide the eligible student with the education services funded by the program.</a:t>
            </a:r>
            <a:br>
              <a:rPr lang="en-US" sz="1800" b="0" i="0" u="none" strike="noStrike" dirty="0">
                <a:solidFill>
                  <a:srgbClr val="000000"/>
                </a:solidFill>
                <a:effectLst/>
                <a:latin typeface="Times New Roman" panose="02020603050405020304" pitchFamily="18" charset="0"/>
                <a:cs typeface="Times New Roman" panose="02020603050405020304" pitchFamily="18" charset="0"/>
              </a:rPr>
            </a:b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If ALDOR makes the decision to bar a school or provider, they must notify the eligible student and their parents of this decision.</a:t>
            </a:r>
          </a:p>
          <a:p>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cumulative amount of tax credits has been increased to $40,000,000 annually, based on the calendar year.  If the cumulative amount of tax credits issued exceeds 90 percent of the cap for three out of four consecutive years, there will be an automatic increase of $10,000,000 until the cumulative amount of tax credits issues reaches $60,000,000.</a:t>
            </a:r>
          </a:p>
          <a:p>
            <a:r>
              <a:rPr lang="en-US" sz="1800" dirty="0">
                <a:solidFill>
                  <a:srgbClr val="000000"/>
                </a:solidFill>
                <a:latin typeface="Times New Roman" panose="02020603050405020304" pitchFamily="18" charset="0"/>
                <a:cs typeface="Times New Roman" panose="02020603050405020304" pitchFamily="18" charset="0"/>
              </a:rPr>
              <a:t>Effective September 1, 2023.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br>
              <a:rPr lang="en-US" sz="1800" b="0" i="0" u="none" strike="noStrike" dirty="0">
                <a:solidFill>
                  <a:srgbClr val="000000"/>
                </a:solidFill>
                <a:effectLst/>
                <a:latin typeface="Calibri" panose="020F0502020204030204" pitchFamily="34" charset="0"/>
              </a:rPr>
            </a:br>
            <a:endParaRPr lang="en-US" sz="2600" dirty="0"/>
          </a:p>
        </p:txBody>
      </p:sp>
    </p:spTree>
    <p:extLst>
      <p:ext uri="{BB962C8B-B14F-4D97-AF65-F5344CB8AC3E}">
        <p14:creationId xmlns:p14="http://schemas.microsoft.com/office/powerpoint/2010/main" val="400084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4608-D3A9-45A1-8B6B-059195C9AC49}"/>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Act 2023-419 (HB 293)</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Port Credit</a:t>
            </a:r>
            <a:endParaRPr lang="en-US" dirty="0"/>
          </a:p>
        </p:txBody>
      </p:sp>
      <p:sp>
        <p:nvSpPr>
          <p:cNvPr id="3" name="Content Placeholder 2">
            <a:extLst>
              <a:ext uri="{FF2B5EF4-FFF2-40B4-BE49-F238E27FC236}">
                <a16:creationId xmlns:a16="http://schemas.microsoft.com/office/drawing/2014/main" id="{F360EC17-9CB2-4967-ABFC-9048798C248F}"/>
              </a:ext>
            </a:extLst>
          </p:cNvPr>
          <p:cNvSpPr>
            <a:spLocks noGrp="1"/>
          </p:cNvSpPr>
          <p:nvPr>
            <p:ph idx="1"/>
          </p:nvPr>
        </p:nvSpPr>
        <p:spPr>
          <a:xfrm>
            <a:off x="170329" y="1864659"/>
            <a:ext cx="11394142" cy="4840941"/>
          </a:xfrm>
        </p:spPr>
        <p:txBody>
          <a:bodyPr>
            <a:normAutofit/>
          </a:bodyPr>
          <a:lstStyle/>
          <a:p>
            <a:r>
              <a:rPr lang="en-US" sz="2000" b="0" i="0" u="none" strike="noStrike" dirty="0">
                <a:solidFill>
                  <a:srgbClr val="000000"/>
                </a:solidFill>
                <a:effectLst/>
                <a:latin typeface="Times New Roman" panose="02020603050405020304" pitchFamily="18" charset="0"/>
                <a:cs typeface="Times New Roman" panose="02020603050405020304" pitchFamily="18" charset="0"/>
              </a:rPr>
              <a:t>Act 2023-419 revises the calculation of the port credit amount. The new calculation is the cargo volume calculated multiplied by the appropriate amount shown in the following chart:</a:t>
            </a:r>
          </a:p>
          <a:p>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2F5CFB3-A5AF-9863-288D-007AFDF63748}"/>
              </a:ext>
            </a:extLst>
          </p:cNvPr>
          <p:cNvPicPr>
            <a:picLocks noChangeAspect="1"/>
          </p:cNvPicPr>
          <p:nvPr/>
        </p:nvPicPr>
        <p:blipFill>
          <a:blip r:embed="rId2"/>
          <a:stretch>
            <a:fillRect/>
          </a:stretch>
        </p:blipFill>
        <p:spPr>
          <a:xfrm>
            <a:off x="1440872" y="2477519"/>
            <a:ext cx="7973931" cy="2241021"/>
          </a:xfrm>
          <a:prstGeom prst="rect">
            <a:avLst/>
          </a:prstGeom>
        </p:spPr>
      </p:pic>
      <p:pic>
        <p:nvPicPr>
          <p:cNvPr id="7" name="Picture 6">
            <a:extLst>
              <a:ext uri="{FF2B5EF4-FFF2-40B4-BE49-F238E27FC236}">
                <a16:creationId xmlns:a16="http://schemas.microsoft.com/office/drawing/2014/main" id="{35C3FACB-387E-690F-4F39-BB4196851DA1}"/>
              </a:ext>
            </a:extLst>
          </p:cNvPr>
          <p:cNvPicPr>
            <a:picLocks noChangeAspect="1"/>
          </p:cNvPicPr>
          <p:nvPr/>
        </p:nvPicPr>
        <p:blipFill>
          <a:blip r:embed="rId3"/>
          <a:stretch>
            <a:fillRect/>
          </a:stretch>
        </p:blipFill>
        <p:spPr>
          <a:xfrm>
            <a:off x="1440872" y="4637219"/>
            <a:ext cx="7973931" cy="2149703"/>
          </a:xfrm>
          <a:prstGeom prst="rect">
            <a:avLst/>
          </a:prstGeom>
        </p:spPr>
      </p:pic>
    </p:spTree>
    <p:extLst>
      <p:ext uri="{BB962C8B-B14F-4D97-AF65-F5344CB8AC3E}">
        <p14:creationId xmlns:p14="http://schemas.microsoft.com/office/powerpoint/2010/main" val="129628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00B7-3028-4A03-9EA7-CC8E8D10ED52}"/>
              </a:ext>
            </a:extLst>
          </p:cNvPr>
          <p:cNvSpPr>
            <a:spLocks noGrp="1"/>
          </p:cNvSpPr>
          <p:nvPr>
            <p:ph type="title"/>
          </p:nvPr>
        </p:nvSpPr>
        <p:spPr>
          <a:xfrm>
            <a:off x="838200" y="365125"/>
            <a:ext cx="10515600" cy="1460500"/>
          </a:xfrm>
        </p:spPr>
        <p:txBody>
          <a:bodyPr>
            <a:normAutofit fontScale="90000"/>
          </a:bodyPr>
          <a:lstStyle/>
          <a:p>
            <a:pPr algn="ctr">
              <a:tabLst>
                <a:tab pos="744538" algn="l"/>
              </a:tabLst>
            </a:pPr>
            <a:r>
              <a:rPr lang="en-US" sz="4400" b="1" dirty="0">
                <a:latin typeface="Times New Roman" panose="02020603050405020304" pitchFamily="18" charset="0"/>
                <a:cs typeface="Times New Roman" panose="02020603050405020304" pitchFamily="18" charset="0"/>
              </a:rPr>
              <a:t>Alabama Department of Revenue</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Income Tax Administration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Division</a:t>
            </a:r>
            <a:br>
              <a:rPr lang="en-US" sz="4400" dirty="0"/>
            </a:br>
            <a:endParaRPr lang="en-US" dirty="0"/>
          </a:p>
        </p:txBody>
      </p:sp>
      <p:sp>
        <p:nvSpPr>
          <p:cNvPr id="3" name="Content Placeholder 2">
            <a:extLst>
              <a:ext uri="{FF2B5EF4-FFF2-40B4-BE49-F238E27FC236}">
                <a16:creationId xmlns:a16="http://schemas.microsoft.com/office/drawing/2014/main" id="{D1B69480-E9FC-4C9A-BCA9-E53D4CE71C39}"/>
              </a:ext>
            </a:extLst>
          </p:cNvPr>
          <p:cNvSpPr>
            <a:spLocks noGrp="1"/>
          </p:cNvSpPr>
          <p:nvPr>
            <p:ph idx="1"/>
          </p:nvPr>
        </p:nvSpPr>
        <p:spPr/>
        <p:txBody>
          <a:bodyPr>
            <a:normAutofit/>
          </a:bodyPr>
          <a:lstStyle/>
          <a:p>
            <a:pPr marL="0" indent="0" algn="ctr">
              <a:lnSpc>
                <a:spcPct val="90000"/>
              </a:lnSpc>
              <a:buNone/>
              <a:defRPr/>
            </a:pPr>
            <a:r>
              <a:rPr lang="en-US" sz="3600" b="1" u="sng" dirty="0">
                <a:solidFill>
                  <a:schemeClr val="accent5"/>
                </a:solidFill>
                <a:latin typeface="Times New Roman" panose="02020603050405020304" pitchFamily="18" charset="0"/>
                <a:cs typeface="Times New Roman" panose="02020603050405020304" pitchFamily="18" charset="0"/>
              </a:rPr>
              <a:t>2023 CPE Training</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 Schoener, CPA, FAS 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353-8045</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lynn.schoener@revenue.alabama.gov</a:t>
            </a:r>
          </a:p>
          <a:p>
            <a:pPr marL="0" indent="0" algn="ctr">
              <a:lnSpc>
                <a:spcPct val="90000"/>
              </a:lnSpc>
              <a:buNone/>
              <a:defRPr/>
            </a:pPr>
            <a:endParaRPr lang="en-US" sz="2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 Wyatt, Revenue Tax Accountant/Auditor III</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(334) 353-9447</a:t>
            </a:r>
          </a:p>
          <a:p>
            <a:pPr marL="0" indent="0" algn="ctr">
              <a:lnSpc>
                <a:spcPct val="90000"/>
              </a:lnSpc>
              <a:buNone/>
              <a:defRPr/>
            </a:pPr>
            <a:r>
              <a:rPr lang="en-US" sz="2800" b="1" dirty="0">
                <a:solidFill>
                  <a:schemeClr val="accent5"/>
                </a:solidFill>
                <a:latin typeface="Times New Roman" panose="02020603050405020304" pitchFamily="18" charset="0"/>
                <a:cs typeface="Times New Roman" panose="02020603050405020304" pitchFamily="18" charset="0"/>
              </a:rPr>
              <a:t>andrea.wyatt@revenue.alabama.gov</a:t>
            </a:r>
          </a:p>
          <a:p>
            <a:endParaRPr lang="en-US" dirty="0"/>
          </a:p>
        </p:txBody>
      </p:sp>
    </p:spTree>
    <p:extLst>
      <p:ext uri="{BB962C8B-B14F-4D97-AF65-F5344CB8AC3E}">
        <p14:creationId xmlns:p14="http://schemas.microsoft.com/office/powerpoint/2010/main" val="29510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5AC4-64FE-402F-9D30-57B1921F7A4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2023-421 (HB 217)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Overtime Exemption</a:t>
            </a:r>
            <a:endParaRPr lang="en-US" dirty="0"/>
          </a:p>
        </p:txBody>
      </p:sp>
      <p:sp>
        <p:nvSpPr>
          <p:cNvPr id="3" name="Content Placeholder 2">
            <a:extLst>
              <a:ext uri="{FF2B5EF4-FFF2-40B4-BE49-F238E27FC236}">
                <a16:creationId xmlns:a16="http://schemas.microsoft.com/office/drawing/2014/main" id="{0ABE72F6-8E9E-4DB1-9DC8-3B362BC622D6}"/>
              </a:ext>
            </a:extLst>
          </p:cNvPr>
          <p:cNvSpPr>
            <a:spLocks noGrp="1"/>
          </p:cNvSpPr>
          <p:nvPr>
            <p:ph idx="1"/>
          </p:nvPr>
        </p:nvSpPr>
        <p:spPr>
          <a:xfrm>
            <a:off x="421341" y="1825624"/>
            <a:ext cx="11143130" cy="4754469"/>
          </a:xfrm>
        </p:spPr>
        <p:txBody>
          <a:bodyPr>
            <a:normAutofit fontScale="92500" lnSpcReduction="20000"/>
          </a:bodyPr>
          <a:lstStyle/>
          <a:p>
            <a:pPr marL="342900" marR="0" lvl="0" indent="-342900">
              <a:lnSpc>
                <a:spcPct val="107000"/>
              </a:lnSpc>
              <a:spcBef>
                <a:spcPts val="1200"/>
              </a:spcBef>
              <a:spcAft>
                <a:spcPts val="0"/>
              </a:spcAft>
              <a:buFont typeface="Symbol" panose="05050102010706020507" pitchFamily="18" charset="2"/>
              <a:buChar char=""/>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Act 2023-421 provides that compensation for overtime wages paid to a full-time hourly employee will be exempt from gross income beginning January 1, 2024, through June 30, 2025.  </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Alabama employers will be required to report the following to ALDOR:</a:t>
            </a:r>
            <a:b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For tax year 2023 the total amount of overtime received by a full-time hourly employee for wages earned in excess of 40 hours a week. This historical overtime data is due no later than January 31, 2024.</a:t>
            </a:r>
            <a:b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For tax year 2024 the total amount of overtime received by a full-time hourly employee for wages earned in excess of 40 hours a week.  To be reported monthly or quarterly to the department no later than the due date of the corresponding withholding monthly or quarterly return.  </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The ALDOR will report to Legislative Services Agency (LSA) the data collected no later than 30 days after the due date of the information.</a:t>
            </a:r>
          </a:p>
          <a:p>
            <a:pPr marL="342900" marR="0" lvl="0" indent="-342900">
              <a:lnSpc>
                <a:spcPct val="107000"/>
              </a:lnSpc>
              <a:spcBef>
                <a:spcPts val="1200"/>
              </a:spcBef>
              <a:spcAft>
                <a:spcPts val="0"/>
              </a:spcAft>
              <a:buFont typeface="Symbol" panose="05050102010706020507" pitchFamily="18" charset="2"/>
              <a:buChar char=""/>
            </a:pPr>
            <a:r>
              <a:rPr lang="en-US" sz="2200" kern="0" dirty="0">
                <a:latin typeface="Times New Roman" panose="02020603050405020304" pitchFamily="18" charset="0"/>
                <a:ea typeface="Calibri" panose="020F0502020204030204" pitchFamily="34" charset="0"/>
                <a:cs typeface="Times New Roman" panose="02020603050405020304" pitchFamily="18" charset="0"/>
              </a:rPr>
              <a:t>The Department’s website has been updated with FAQ’s and filing specifications in a section on the overtime exemption. </a:t>
            </a:r>
          </a:p>
          <a:p>
            <a:pPr marL="342900" marR="0" lvl="0" indent="-342900">
              <a:lnSpc>
                <a:spcPct val="107000"/>
              </a:lnSpc>
              <a:spcBef>
                <a:spcPts val="1200"/>
              </a:spcBef>
              <a:spcAft>
                <a:spcPts val="0"/>
              </a:spcAft>
              <a:buFont typeface="Symbol" panose="05050102010706020507" pitchFamily="18" charset="2"/>
              <a:buChar char=""/>
            </a:pPr>
            <a:r>
              <a:rPr lang="en-US" sz="2200" kern="0" dirty="0">
                <a:latin typeface="Times New Roman" panose="02020603050405020304" pitchFamily="18" charset="0"/>
                <a:ea typeface="Calibri" panose="020F0502020204030204" pitchFamily="34" charset="0"/>
                <a:cs typeface="Times New Roman" panose="02020603050405020304" pitchFamily="18" charset="0"/>
              </a:rPr>
              <a:t>Website overtime exemption link: https://www.revenue.alabama.gov/individual-corporate/overtime-exemption</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mn-lt"/>
            </a:endParaRPr>
          </a:p>
        </p:txBody>
      </p:sp>
    </p:spTree>
    <p:extLst>
      <p:ext uri="{BB962C8B-B14F-4D97-AF65-F5344CB8AC3E}">
        <p14:creationId xmlns:p14="http://schemas.microsoft.com/office/powerpoint/2010/main" val="345786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1812-DCD3-439A-973B-69061DA1D7E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2023-510 (HB 23)</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Mileage Credit for First Responders</a:t>
            </a:r>
            <a:endParaRPr lang="en-US" dirty="0"/>
          </a:p>
        </p:txBody>
      </p:sp>
      <p:sp>
        <p:nvSpPr>
          <p:cNvPr id="3" name="Content Placeholder 2">
            <a:extLst>
              <a:ext uri="{FF2B5EF4-FFF2-40B4-BE49-F238E27FC236}">
                <a16:creationId xmlns:a16="http://schemas.microsoft.com/office/drawing/2014/main" id="{90954408-70D6-417D-AFBD-9C846F28E042}"/>
              </a:ext>
            </a:extLst>
          </p:cNvPr>
          <p:cNvSpPr>
            <a:spLocks noGrp="1"/>
          </p:cNvSpPr>
          <p:nvPr>
            <p:ph idx="1"/>
          </p:nvPr>
        </p:nvSpPr>
        <p:spPr>
          <a:xfrm>
            <a:off x="152401" y="2196445"/>
            <a:ext cx="11421034" cy="4661554"/>
          </a:xfrm>
        </p:spPr>
        <p:txBody>
          <a:bodyPr>
            <a:normAutofit/>
          </a:bodyPr>
          <a:lstStyle/>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Act 2023-510 provides for an income tax credit to reimburse volunteer first responders for use of their private vehicle when responding to a fire, emergency or rescue call. </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The tax credit is effective beginning January 1, 2024. </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The tax credit is allowed up to the amount of the tax liability of the taxpayer. </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The tax credit is not refundable, transferable, and may not be carried forward. </a:t>
            </a:r>
          </a:p>
          <a:p>
            <a:r>
              <a:rPr lang="en-US" sz="2200" b="0" i="0" u="none" strike="noStrike" dirty="0">
                <a:solidFill>
                  <a:srgbClr val="000000"/>
                </a:solidFill>
                <a:effectLst/>
                <a:latin typeface="Times New Roman" panose="02020603050405020304" pitchFamily="18" charset="0"/>
                <a:cs typeface="Times New Roman" panose="02020603050405020304" pitchFamily="18" charset="0"/>
              </a:rPr>
              <a:t>The credit amount is equal to the total unreimbursed annual mileage at the standard mileage currently allowed for state employees. </a:t>
            </a:r>
          </a:p>
          <a:p>
            <a:r>
              <a:rPr lang="en-US" sz="2200" dirty="0">
                <a:solidFill>
                  <a:srgbClr val="000000"/>
                </a:solidFill>
                <a:latin typeface="Times New Roman" panose="02020603050405020304" pitchFamily="18" charset="0"/>
                <a:cs typeface="Times New Roman" panose="02020603050405020304" pitchFamily="18" charset="0"/>
              </a:rPr>
              <a:t>The head of the department of the first responder will maintain mileage records for each call responded to and will provide the volunteer responder a signed </a:t>
            </a:r>
            <a:r>
              <a:rPr lang="en-US" sz="2200">
                <a:solidFill>
                  <a:srgbClr val="000000"/>
                </a:solidFill>
                <a:latin typeface="Times New Roman" panose="02020603050405020304" pitchFamily="18" charset="0"/>
                <a:cs typeface="Times New Roman" panose="02020603050405020304" pitchFamily="18" charset="0"/>
              </a:rPr>
              <a:t>certificate indicating </a:t>
            </a:r>
            <a:r>
              <a:rPr lang="en-US" sz="2200" dirty="0">
                <a:solidFill>
                  <a:srgbClr val="000000"/>
                </a:solidFill>
                <a:latin typeface="Times New Roman" panose="02020603050405020304" pitchFamily="18" charset="0"/>
                <a:cs typeface="Times New Roman" panose="02020603050405020304" pitchFamily="18" charset="0"/>
              </a:rPr>
              <a:t>the total mileage for the year. </a:t>
            </a:r>
          </a:p>
          <a:p>
            <a:pPr marL="0" indent="0">
              <a:buNone/>
            </a:pPr>
            <a:endParaRPr lang="en-US"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22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ADC1-C985-4E78-A237-1F143A033439}"/>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Act 2023-511 (HB 175)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Income Tax Rebate</a:t>
            </a:r>
            <a:endParaRPr lang="en-US" dirty="0"/>
          </a:p>
        </p:txBody>
      </p:sp>
      <p:sp>
        <p:nvSpPr>
          <p:cNvPr id="3" name="Content Placeholder 2">
            <a:extLst>
              <a:ext uri="{FF2B5EF4-FFF2-40B4-BE49-F238E27FC236}">
                <a16:creationId xmlns:a16="http://schemas.microsoft.com/office/drawing/2014/main" id="{4C5A6902-711B-40C3-B261-B9F674268CC2}"/>
              </a:ext>
            </a:extLst>
          </p:cNvPr>
          <p:cNvSpPr>
            <a:spLocks noGrp="1"/>
          </p:cNvSpPr>
          <p:nvPr>
            <p:ph idx="1"/>
          </p:nvPr>
        </p:nvSpPr>
        <p:spPr>
          <a:xfrm>
            <a:off x="430307" y="1825625"/>
            <a:ext cx="11071412" cy="4351338"/>
          </a:xfrm>
        </p:spPr>
        <p:txBody>
          <a:bodyPr>
            <a:normAutofit/>
          </a:bodyPr>
          <a:lstStyle/>
          <a:p>
            <a:r>
              <a:rPr lang="en-US" sz="2400" i="0" u="none" strike="noStrike" dirty="0">
                <a:solidFill>
                  <a:srgbClr val="000000"/>
                </a:solidFill>
                <a:effectLst/>
                <a:latin typeface="Times New Roman" panose="02020603050405020304" pitchFamily="18" charset="0"/>
                <a:cs typeface="Times New Roman" panose="02020603050405020304" pitchFamily="18" charset="0"/>
              </a:rPr>
              <a:t>Act 2023-377 provides for a one-time, non-taxable rebate for qualified Alabama residents of $150 if filing single, married filing separate, or head of household. The Act  provides a $300 rebate for qualified taxpayers who are filing jointly. </a:t>
            </a:r>
          </a:p>
          <a:p>
            <a:r>
              <a:rPr lang="en-US" sz="2400" dirty="0">
                <a:solidFill>
                  <a:srgbClr val="000000"/>
                </a:solidFill>
                <a:latin typeface="Times New Roman" panose="02020603050405020304" pitchFamily="18" charset="0"/>
                <a:cs typeface="Times New Roman" panose="02020603050405020304" pitchFamily="18" charset="0"/>
              </a:rPr>
              <a:t>Taxpayers</a:t>
            </a:r>
            <a:r>
              <a:rPr lang="en-US" sz="2400" i="0" u="none" strike="noStrike" dirty="0">
                <a:solidFill>
                  <a:srgbClr val="000000"/>
                </a:solidFill>
                <a:effectLst/>
                <a:latin typeface="Times New Roman" panose="02020603050405020304" pitchFamily="18" charset="0"/>
                <a:cs typeface="Times New Roman" panose="02020603050405020304" pitchFamily="18" charset="0"/>
              </a:rPr>
              <a:t> who timely filed their 2021 return by October 17, 2022, will qualify for the rebate.  </a:t>
            </a:r>
          </a:p>
          <a:p>
            <a:r>
              <a:rPr lang="en-US" sz="2400" i="0" u="none" strike="noStrike" dirty="0">
                <a:solidFill>
                  <a:srgbClr val="000000"/>
                </a:solidFill>
                <a:effectLst/>
                <a:latin typeface="Times New Roman" panose="02020603050405020304" pitchFamily="18" charset="0"/>
                <a:cs typeface="Times New Roman" panose="02020603050405020304" pitchFamily="18" charset="0"/>
              </a:rPr>
              <a:t>The rebates will be issued on or after November 30, 2023.</a:t>
            </a:r>
            <a:r>
              <a:rPr lang="en-US" sz="2400" dirty="0">
                <a:latin typeface="Times New Roman" panose="02020603050405020304" pitchFamily="18" charset="0"/>
                <a:cs typeface="Times New Roman" panose="02020603050405020304" pitchFamily="18" charset="0"/>
              </a:rPr>
              <a:t> </a:t>
            </a:r>
          </a:p>
          <a:p>
            <a:r>
              <a:rPr lang="en-US" sz="2400" b="0" i="0" u="none" strike="noStrike" dirty="0">
                <a:solidFill>
                  <a:srgbClr val="000000"/>
                </a:solidFill>
                <a:effectLst/>
                <a:latin typeface="Calibri" panose="020F0502020204030204" pitchFamily="34" charset="0"/>
              </a:rPr>
              <a:t>This is a duplicate of Act 2023-377.</a:t>
            </a:r>
          </a:p>
        </p:txBody>
      </p:sp>
    </p:spTree>
    <p:extLst>
      <p:ext uri="{BB962C8B-B14F-4D97-AF65-F5344CB8AC3E}">
        <p14:creationId xmlns:p14="http://schemas.microsoft.com/office/powerpoint/2010/main" val="213679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157A-07AC-3003-10B2-7485ECF5FF93}"/>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2023-512 (HB 445)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Sweet Home Alabama Tourism Investment Act</a:t>
            </a:r>
            <a:endParaRPr lang="en-US" dirty="0"/>
          </a:p>
        </p:txBody>
      </p:sp>
      <p:sp>
        <p:nvSpPr>
          <p:cNvPr id="3" name="Content Placeholder 2">
            <a:extLst>
              <a:ext uri="{FF2B5EF4-FFF2-40B4-BE49-F238E27FC236}">
                <a16:creationId xmlns:a16="http://schemas.microsoft.com/office/drawing/2014/main" id="{274C00D4-12B5-DE09-AB6F-4DC62877CDE6}"/>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Act 2023-512 amends the new Sweet Home Alabama Tourism Investment Act created by Act 2023-34 by incorporating the following changes:</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Removes the grant 5-year carryforward.</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Ensure that the rebate incentive is only available to projects that occur after the      </a:t>
            </a:r>
          </a:p>
          <a:p>
            <a:pPr marL="0" marR="0" lvl="0" indent="0">
              <a:lnSpc>
                <a:spcPct val="107000"/>
              </a:lnSpc>
              <a:spcBef>
                <a:spcPts val="0"/>
              </a:spcBef>
              <a:spcAft>
                <a:spcPts val="0"/>
              </a:spcAft>
              <a:buNone/>
              <a:tabLst>
                <a:tab pos="282575" algn="l"/>
                <a:tab pos="519113"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effective date of the act.</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Updates max target county population to 12,000 but less than 60,000 (was  </a:t>
            </a:r>
          </a:p>
          <a:p>
            <a:pPr marL="0" marR="0" lvl="0" indent="0">
              <a:lnSpc>
                <a:spcPct val="107000"/>
              </a:lnSpc>
              <a:spcBef>
                <a:spcPts val="0"/>
              </a:spcBef>
              <a:spcAft>
                <a:spcPts val="0"/>
              </a:spcAft>
              <a:buNone/>
              <a:tabLst>
                <a:tab pos="519113"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previously 50,000).</a:t>
            </a:r>
          </a:p>
          <a:p>
            <a:pPr>
              <a:lnSpc>
                <a:spcPct val="107000"/>
              </a:lnSpc>
              <a:spcBef>
                <a:spcPts val="0"/>
              </a:spcBef>
              <a:tabLst>
                <a:tab pos="519113" algn="l"/>
              </a:tabLs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39725" indent="-339725">
              <a:lnSpc>
                <a:spcPct val="107000"/>
              </a:lnSpc>
              <a:spcBef>
                <a:spcPts val="0"/>
              </a:spcBef>
              <a:tabLst>
                <a:tab pos="0" algn="l"/>
                <a:tab pos="112713" algn="l"/>
                <a:tab pos="519113"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Tax rebates granted to a certified tourism destination consists of state and local sales and use taxes, lodging taxes, other transactional taxes or a combination of generated by or arising from the project. </a:t>
            </a:r>
          </a:p>
          <a:p>
            <a:pPr marL="0" indent="0">
              <a:buNone/>
            </a:pPr>
            <a:br>
              <a:rPr lang="en-US" sz="2400" b="0" i="0" u="none" strike="noStrike"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00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7EE3-CB77-E2CE-4F5B-E83650C4D1E6}"/>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Act 2023-519 (HB 133)</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Preceptor Tax Incentive Program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5F9AE1C-58EF-21ED-E705-F56288ECD020}"/>
              </a:ext>
            </a:extLst>
          </p:cNvPr>
          <p:cNvSpPr>
            <a:spLocks noGrp="1"/>
          </p:cNvSpPr>
          <p:nvPr>
            <p:ph idx="1"/>
          </p:nvPr>
        </p:nvSpPr>
        <p:spPr>
          <a:xfrm>
            <a:off x="509047" y="1825625"/>
            <a:ext cx="10844753" cy="4351338"/>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Act 2023-519 establishes the Preceptor Tax Incentive Program to provide an income tax credit to preceptors who train in a rural area in Alabama in a clinical preceptorship in the following programs: medical allopathic, osteopathic, dental, optometric, physician assistant, anesthesia assistant, certified registered nurse practitioner, certified nurse midwife, certified registered nurse anesthetist. </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The Preceptor income tax credit will begin with the 2024 calendar year and the credit amounts per preceptor rotation are as follows:</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1. Community-based Physician, Dentist, or Optometrist - $500 per rotation, annual limit of $6,000.</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2. Community-based Assistant to Physician - $425 per rotation, annual limit of $5,100.</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3. Community-based Advanced Practice Nurse - $425 per rotation, annual limit of $5,100.  </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An individual may not accrue more than 12 clinical preceptorships in any combination of the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above categories in one calendar year.</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2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01AF-CC16-552D-D207-BF255F07E9C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2023-519 (HB 133)</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Preceptor Tax Incentive Program</a:t>
            </a:r>
            <a:endParaRPr lang="en-US" dirty="0"/>
          </a:p>
        </p:txBody>
      </p:sp>
      <p:sp>
        <p:nvSpPr>
          <p:cNvPr id="3" name="Content Placeholder 2">
            <a:extLst>
              <a:ext uri="{FF2B5EF4-FFF2-40B4-BE49-F238E27FC236}">
                <a16:creationId xmlns:a16="http://schemas.microsoft.com/office/drawing/2014/main" id="{317593EE-4453-247A-D526-31F53821A5BF}"/>
              </a:ext>
            </a:extLst>
          </p:cNvPr>
          <p:cNvSpPr>
            <a:spLocks noGrp="1"/>
          </p:cNvSpPr>
          <p:nvPr>
            <p:ph idx="1"/>
          </p:nvPr>
        </p:nvSpPr>
        <p:spPr>
          <a:xfrm>
            <a:off x="838200" y="2215299"/>
            <a:ext cx="10515600" cy="3961664"/>
          </a:xfrm>
        </p:spPr>
        <p:txBody>
          <a:bodyPr>
            <a:normAutofit fontScale="77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The program will be administered by </a:t>
            </a: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Alabama Statewide Area Health Education Center Program Office who shall annually certify no later than January 31 to the Department of Revenue a list of preceptors registered with the Alabama Statewide Area Health Education Center Program who are eligible to claim the credit.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certificate issued to the preceptor will include information to verify the credit amount.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Credit is limited to and shall not exceed the taxpayer’s liability. There is no transfer, refund or carryforward of any unused credit.</a:t>
            </a:r>
          </a:p>
          <a:p>
            <a:pPr marL="0" marR="0" lvl="0" indent="0">
              <a:lnSpc>
                <a:spcPct val="107000"/>
              </a:lnSpc>
              <a:spcBef>
                <a:spcPts val="0"/>
              </a:spcBef>
              <a:spcAft>
                <a:spcPts val="0"/>
              </a:spcAft>
              <a:buNone/>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The act is repealed September 29, 2031, unless extended by an act of the Legislature.</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801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2EA3-052B-D3C9-9BCA-026A5868BD09}"/>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2023-522 (HB 253)</a:t>
            </a:r>
            <a:br>
              <a:rPr lang="en-US" b="1" dirty="0">
                <a:latin typeface="Times New Roman" panose="02020603050405020304" pitchFamily="18" charset="0"/>
                <a:cs typeface="Times New Roman" panose="02020603050405020304" pitchFamily="18" charset="0"/>
              </a:rPr>
            </a:br>
            <a:r>
              <a:rPr lang="en-US" sz="4400" i="0" u="none" strike="noStrike" dirty="0">
                <a:solidFill>
                  <a:srgbClr val="000000"/>
                </a:solidFill>
                <a:effectLst/>
                <a:latin typeface="Times New Roman" panose="02020603050405020304" pitchFamily="18" charset="0"/>
                <a:cs typeface="Times New Roman" panose="02020603050405020304" pitchFamily="18" charset="0"/>
              </a:rPr>
              <a:t>Alabama Historic Rehabilitation Credit</a:t>
            </a:r>
            <a:endParaRPr lang="en-US" dirty="0"/>
          </a:p>
        </p:txBody>
      </p:sp>
      <p:sp>
        <p:nvSpPr>
          <p:cNvPr id="3" name="Content Placeholder 2">
            <a:extLst>
              <a:ext uri="{FF2B5EF4-FFF2-40B4-BE49-F238E27FC236}">
                <a16:creationId xmlns:a16="http://schemas.microsoft.com/office/drawing/2014/main" id="{A3848CDC-3587-CEE3-A74C-BB78F00561BF}"/>
              </a:ext>
            </a:extLst>
          </p:cNvPr>
          <p:cNvSpPr>
            <a:spLocks noGrp="1"/>
          </p:cNvSpPr>
          <p:nvPr>
            <p:ph idx="1"/>
          </p:nvPr>
        </p:nvSpPr>
        <p:spPr>
          <a:xfrm>
            <a:off x="424206" y="1825625"/>
            <a:ext cx="10929594" cy="4351338"/>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Act 2023-522 makes the following changes to the existing Alabama Historic Rehabilitation Credit:</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5715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 Extends the program through 2027. </a:t>
            </a:r>
          </a:p>
          <a:p>
            <a:pPr marL="0" marR="0" indent="0">
              <a:lnSpc>
                <a:spcPct val="107000"/>
              </a:lnSpc>
              <a:spcBef>
                <a:spcPts val="0"/>
              </a:spcBef>
              <a:spcAft>
                <a:spcPts val="0"/>
              </a:spcAft>
              <a:buNone/>
              <a:tabLst>
                <a:tab pos="571500" algn="l"/>
              </a:tabLst>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571500"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 For a structure to qualify for the credit after June 1, 2023, the property must be 75    </a:t>
            </a:r>
          </a:p>
          <a:p>
            <a:pPr marL="0" marR="0" indent="0">
              <a:lnSpc>
                <a:spcPct val="107000"/>
              </a:lnSpc>
              <a:spcBef>
                <a:spcPts val="0"/>
              </a:spcBef>
              <a:spcAft>
                <a:spcPts val="0"/>
              </a:spcAft>
              <a:buNone/>
              <a:tabLst>
                <a:tab pos="395288"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years of age.  </a:t>
            </a:r>
            <a:b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2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tabLst>
                <a:tab pos="395288" algn="l"/>
              </a:tabLst>
            </a:pP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 For tax years 2024-2027 an additional $5,000,000 may be used to reduce the backlog </a:t>
            </a:r>
          </a:p>
          <a:p>
            <a:pPr marL="0" marR="0" indent="0">
              <a:lnSpc>
                <a:spcPct val="107000"/>
              </a:lnSpc>
              <a:spcBef>
                <a:spcPts val="0"/>
              </a:spcBef>
              <a:spcAft>
                <a:spcPts val="0"/>
              </a:spcAft>
              <a:buNone/>
              <a:tabLst>
                <a:tab pos="395288"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of qualified applicants. The annual cap remains at $20,000,000.</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457200" algn="l"/>
                <a:tab pos="687388" algn="l"/>
              </a:tabLst>
            </a:pPr>
            <a:b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 Any unreserved credits may be allocated in subsequent years as long as the total amount </a:t>
            </a:r>
          </a:p>
          <a:p>
            <a:pPr marL="0" marR="0" indent="0">
              <a:lnSpc>
                <a:spcPct val="107000"/>
              </a:lnSpc>
              <a:spcBef>
                <a:spcPts val="0"/>
              </a:spcBef>
              <a:spcAft>
                <a:spcPts val="0"/>
              </a:spcAft>
              <a:buNone/>
              <a:tabLst>
                <a:tab pos="457200" algn="l"/>
                <a:tab pos="687388"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          allocated from 2017-2027 does not exceed $200,000,000.</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0264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60E9-C356-1E0E-BEAA-1E1A176BDCAA}"/>
              </a:ext>
            </a:extLst>
          </p:cNvPr>
          <p:cNvSpPr>
            <a:spLocks noGrp="1"/>
          </p:cNvSpPr>
          <p:nvPr>
            <p:ph type="title"/>
          </p:nvPr>
        </p:nvSpPr>
        <p:spPr>
          <a:xfrm>
            <a:off x="838200" y="108643"/>
            <a:ext cx="10515600" cy="1582046"/>
          </a:xfrm>
        </p:spPr>
        <p:txBody>
          <a:bodyPr>
            <a:normAutofit/>
          </a:bodyPr>
          <a:lstStyle/>
          <a:p>
            <a:pPr algn="ctr"/>
            <a:r>
              <a:rPr lang="en-US" b="1" dirty="0">
                <a:latin typeface="Times New Roman" panose="02020603050405020304" pitchFamily="18" charset="0"/>
                <a:cs typeface="Times New Roman" panose="02020603050405020304" pitchFamily="18" charset="0"/>
              </a:rPr>
              <a:t>Act 2023-539 (SB 175)</a:t>
            </a:r>
            <a:br>
              <a:rPr lang="en-US" b="1" dirty="0">
                <a:latin typeface="Times New Roman" panose="02020603050405020304" pitchFamily="18" charset="0"/>
                <a:cs typeface="Times New Roman" panose="02020603050405020304" pitchFamily="18" charset="0"/>
              </a:rPr>
            </a:br>
            <a:r>
              <a:rPr lang="en-US" sz="3100" b="0" i="0" u="none" strike="noStrike" dirty="0" err="1">
                <a:solidFill>
                  <a:srgbClr val="000000"/>
                </a:solidFill>
                <a:effectLst/>
                <a:latin typeface="Calibri" panose="020F0502020204030204" pitchFamily="34" charset="0"/>
              </a:rPr>
              <a:t>ReEngage</a:t>
            </a:r>
            <a:r>
              <a:rPr lang="en-US" sz="3100" b="0" i="0" u="none" strike="noStrike" dirty="0">
                <a:solidFill>
                  <a:srgbClr val="000000"/>
                </a:solidFill>
                <a:effectLst/>
                <a:latin typeface="Calibri" panose="020F0502020204030204" pitchFamily="34" charset="0"/>
              </a:rPr>
              <a:t> Alabama Grant program and the Alabama Short-Term Credential Scholarship Program</a:t>
            </a:r>
            <a:endParaRPr lang="en-US" sz="3100" dirty="0"/>
          </a:p>
        </p:txBody>
      </p:sp>
      <p:sp>
        <p:nvSpPr>
          <p:cNvPr id="3" name="Content Placeholder 2">
            <a:extLst>
              <a:ext uri="{FF2B5EF4-FFF2-40B4-BE49-F238E27FC236}">
                <a16:creationId xmlns:a16="http://schemas.microsoft.com/office/drawing/2014/main" id="{086AA466-7BD9-735F-09E4-41A67D417258}"/>
              </a:ext>
            </a:extLst>
          </p:cNvPr>
          <p:cNvSpPr>
            <a:spLocks noGrp="1"/>
          </p:cNvSpPr>
          <p:nvPr>
            <p:ph idx="1"/>
          </p:nvPr>
        </p:nvSpPr>
        <p:spPr/>
        <p:txBody>
          <a:bodyPr>
            <a:normAutofit fontScale="92500"/>
          </a:bodyPr>
          <a:lstStyle/>
          <a:p>
            <a:pPr marL="342900" marR="0" lvl="0" indent="-342900">
              <a:lnSpc>
                <a:spcPct val="107000"/>
              </a:lnSpc>
              <a:spcBef>
                <a:spcPts val="120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Act 2023-539 establishes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ReEngage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Alabama Grant program and the Alabama Short-Term Credential Scholarship Program to assist adult learners in Alabama. </a:t>
            </a:r>
          </a:p>
          <a:p>
            <a:pPr marL="342900" indent="-342900">
              <a:lnSpc>
                <a:spcPct val="107000"/>
              </a:lnSpc>
              <a:spcBef>
                <a:spcPts val="1200"/>
              </a:spcBef>
              <a:spcAft>
                <a:spcPts val="800"/>
              </a:spcAft>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ReEngage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Alabama Grant program will be a</a:t>
            </a:r>
            <a:r>
              <a:rPr lang="en-US" sz="2400" dirty="0">
                <a:latin typeface="Times New Roman" panose="02020603050405020304" pitchFamily="18" charset="0"/>
                <a:cs typeface="Times New Roman" panose="02020603050405020304" pitchFamily="18" charset="0"/>
              </a:rPr>
              <a:t>dministered by the Alabama Commission on Higher Education.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Alabama Short-Term Credential Scholarship Program will be administered by the Alabama Community College System.</a:t>
            </a:r>
          </a:p>
          <a:p>
            <a:pPr marL="342900" marR="0" lvl="0" indent="-342900">
              <a:lnSpc>
                <a:spcPct val="107000"/>
              </a:lnSpc>
              <a:spcBef>
                <a:spcPts val="120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Act 2023-539 also provides for the repeal of the Apprenticeship Tax Credit Program, Chapter 18 of Title 40, commencing with Section 40-18-422 as of December 31, 2024, unless extended by an act of the legislature. </a:t>
            </a:r>
          </a:p>
          <a:p>
            <a:pPr marL="342900" marR="0" lvl="0" indent="-342900">
              <a:lnSpc>
                <a:spcPct val="107000"/>
              </a:lnSpc>
              <a:spcBef>
                <a:spcPts val="1200"/>
              </a:spcBef>
              <a:spcAft>
                <a:spcPts val="800"/>
              </a:spcAft>
              <a:buFont typeface="Arial" panose="020B0604020202020204" pitchFamily="34" charset="0"/>
              <a:buChar char="•"/>
              <a:tabLst>
                <a:tab pos="457200" algn="l"/>
              </a:tabLs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6364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27AD-F1C8-ADAE-3EFE-AC56EAA7F02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2023-546 (SB 299)</a:t>
            </a:r>
            <a:br>
              <a:rPr lang="en-US" b="1" dirty="0">
                <a:latin typeface="Times New Roman" panose="02020603050405020304" pitchFamily="18" charset="0"/>
                <a:cs typeface="Times New Roman" panose="02020603050405020304" pitchFamily="18" charset="0"/>
              </a:rPr>
            </a:br>
            <a:r>
              <a:rPr lang="en-US" b="1" dirty="0">
                <a:solidFill>
                  <a:srgbClr val="000000"/>
                </a:solidFill>
                <a:latin typeface="Times New Roman" panose="02020603050405020304" pitchFamily="18" charset="0"/>
                <a:cs typeface="Times New Roman" panose="02020603050405020304" pitchFamily="18" charset="0"/>
              </a:rPr>
              <a:t>Coal Production Tax Credit</a:t>
            </a:r>
            <a:endParaRPr lang="en-US" dirty="0"/>
          </a:p>
        </p:txBody>
      </p:sp>
      <p:sp>
        <p:nvSpPr>
          <p:cNvPr id="3" name="Content Placeholder 2">
            <a:extLst>
              <a:ext uri="{FF2B5EF4-FFF2-40B4-BE49-F238E27FC236}">
                <a16:creationId xmlns:a16="http://schemas.microsoft.com/office/drawing/2014/main" id="{988E0B41-D068-0C56-754E-CFDE59D9EB6C}"/>
              </a:ext>
            </a:extLst>
          </p:cNvPr>
          <p:cNvSpPr>
            <a:spLocks noGrp="1"/>
          </p:cNvSpPr>
          <p:nvPr>
            <p:ph idx="1"/>
          </p:nvPr>
        </p:nvSpPr>
        <p:spPr>
          <a:xfrm>
            <a:off x="0" y="2073245"/>
            <a:ext cx="12122589" cy="4517678"/>
          </a:xfrm>
        </p:spPr>
        <p:txBody>
          <a:bodyPr>
            <a:noAutofit/>
          </a:bodyPr>
          <a:lstStyle/>
          <a:p>
            <a:pPr marL="0" marR="0">
              <a:lnSpc>
                <a:spcPct val="107000"/>
              </a:lnSpc>
              <a:spcBef>
                <a:spcPts val="0"/>
              </a:spcBef>
              <a:spcAft>
                <a:spcPts val="0"/>
              </a:spcAf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Act 2023-546 amends Section 40-18-220 relating to the current Coal Production Credit as follows:</a:t>
            </a:r>
          </a:p>
          <a:p>
            <a:pPr marL="0" marR="0" indent="0">
              <a:lnSpc>
                <a:spcPct val="107000"/>
              </a:lnSpc>
              <a:spcBef>
                <a:spcPts val="0"/>
              </a:spcBef>
              <a:spcAft>
                <a:spcPts val="0"/>
              </a:spcAft>
              <a:buNone/>
            </a:pP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now allows an offset to the income taxes found in Chapter18 or as an estimated tax payment for income </a:t>
            </a:r>
          </a:p>
          <a:p>
            <a:pPr marL="0" marR="0" indent="0">
              <a:lnSpc>
                <a:spcPct val="107000"/>
              </a:lnSpc>
              <a:spcBef>
                <a:spcPts val="0"/>
              </a:spcBef>
              <a:spcAft>
                <a:spcPts val="0"/>
              </a:spcAft>
              <a:buNone/>
            </a:pP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taxes.</a:t>
            </a:r>
          </a:p>
          <a:p>
            <a:pPr marL="0" marR="0" indent="0">
              <a:lnSpc>
                <a:spcPct val="107000"/>
              </a:lnSpc>
              <a:spcBef>
                <a:spcPts val="0"/>
              </a:spcBef>
              <a:spcAft>
                <a:spcPts val="0"/>
              </a:spcAft>
              <a:buNone/>
            </a:pPr>
            <a:endPar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 now allows an offset to the taxes imposed by Sections 40-21-82 and 40-21-102 (Public Utility Taxes).</a:t>
            </a:r>
          </a:p>
          <a:p>
            <a:pPr marL="0" marR="0" indent="0">
              <a:lnSpc>
                <a:spcPct val="107000"/>
              </a:lnSpc>
              <a:spcBef>
                <a:spcPts val="0"/>
              </a:spcBef>
              <a:spcAft>
                <a:spcPts val="0"/>
              </a:spcAft>
              <a:buNone/>
            </a:pPr>
            <a:endPar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2000"/>
              </a:lnSpc>
              <a:spcBef>
                <a:spcPts val="0"/>
              </a:spcBef>
              <a:spcAft>
                <a:spcPts val="0"/>
              </a:spcAft>
              <a:buNone/>
            </a:pP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 now allows an offset of a combination of income taxes and utilities taxes as long as the credit is only </a:t>
            </a:r>
          </a:p>
          <a:p>
            <a:pPr marL="0" marR="0" indent="0">
              <a:lnSpc>
                <a:spcPts val="2000"/>
              </a:lnSpc>
              <a:spcBef>
                <a:spcPts val="0"/>
              </a:spcBef>
              <a:spcAft>
                <a:spcPts val="0"/>
              </a:spcAft>
              <a:buNone/>
            </a:pP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used once.  </a:t>
            </a:r>
          </a:p>
          <a:p>
            <a:pPr marL="0" marR="0" indent="0">
              <a:lnSpc>
                <a:spcPts val="2000"/>
              </a:lnSpc>
              <a:spcBef>
                <a:spcPts val="0"/>
              </a:spcBef>
              <a:spcAft>
                <a:spcPts val="0"/>
              </a:spcAft>
              <a:buNone/>
            </a:pP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 any unused credit can now be carried forward for 5 years.</a:t>
            </a:r>
          </a:p>
          <a:p>
            <a:pPr marL="0" marR="0" indent="0">
              <a:lnSpc>
                <a:spcPts val="2000"/>
              </a:lnSpc>
              <a:spcBef>
                <a:spcPts val="0"/>
              </a:spcBef>
              <a:spcAft>
                <a:spcPts val="0"/>
              </a:spcAft>
              <a:buNone/>
            </a:pPr>
            <a:b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 if the owner is a pass-through entity the credit will be allocated on a pro-rata share basis. </a:t>
            </a:r>
          </a:p>
          <a:p>
            <a:pPr marL="0" marR="0" indent="0">
              <a:lnSpc>
                <a:spcPts val="2000"/>
              </a:lnSpc>
              <a:spcBef>
                <a:spcPts val="0"/>
              </a:spcBef>
              <a:spcAft>
                <a:spcPts val="0"/>
              </a:spcAft>
              <a:buNone/>
            </a:pPr>
            <a:b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 the coal production tax credit will now subject to the reporting requirements under Section 40-1-50.</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141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6960-B417-B4A8-C7D6-1993389569AB}"/>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2023-546 (SB 299)</a:t>
            </a:r>
            <a:br>
              <a:rPr lang="en-US" b="1" dirty="0">
                <a:latin typeface="Times New Roman" panose="02020603050405020304" pitchFamily="18" charset="0"/>
                <a:cs typeface="Times New Roman" panose="02020603050405020304" pitchFamily="18" charset="0"/>
              </a:rPr>
            </a:br>
            <a:r>
              <a:rPr lang="en-US" b="1" dirty="0">
                <a:solidFill>
                  <a:srgbClr val="000000"/>
                </a:solidFill>
                <a:latin typeface="Times New Roman" panose="02020603050405020304" pitchFamily="18" charset="0"/>
                <a:cs typeface="Times New Roman" panose="02020603050405020304" pitchFamily="18" charset="0"/>
              </a:rPr>
              <a:t>Coal Production Tax Credit</a:t>
            </a:r>
            <a:endParaRPr lang="en-US" dirty="0"/>
          </a:p>
        </p:txBody>
      </p:sp>
      <p:sp>
        <p:nvSpPr>
          <p:cNvPr id="3" name="Content Placeholder 2">
            <a:extLst>
              <a:ext uri="{FF2B5EF4-FFF2-40B4-BE49-F238E27FC236}">
                <a16:creationId xmlns:a16="http://schemas.microsoft.com/office/drawing/2014/main" id="{9B3D4C64-ECB6-571D-AA38-66CD82F1EB51}"/>
              </a:ext>
            </a:extLst>
          </p:cNvPr>
          <p:cNvSpPr>
            <a:spLocks noGrp="1"/>
          </p:cNvSpPr>
          <p:nvPr>
            <p:ph idx="1"/>
          </p:nvPr>
        </p:nvSpPr>
        <p:spPr>
          <a:xfrm>
            <a:off x="0" y="1825625"/>
            <a:ext cx="11728174" cy="4667250"/>
          </a:xfrm>
        </p:spPr>
        <p:txBody>
          <a:bodyPr>
            <a:normAutofit/>
          </a:bodyPr>
          <a:lstStyle/>
          <a:p>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Act 2023-546 also provides for a sunset date of December 31, 2028, for the following credits and exemptions unless extended by an act of the legislature prior to that date for no more than 5 additional years:</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Brownfield Development Tax Abatement</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2. Rural Physician Tax Credit</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3. Coal Production Tax Credit</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4. The Reemployment Act of 2010</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5. The Full Employment Act of 2011</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6. The Veterans Employment Act</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7. The Irrigation Equipment Tax Credit</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8. The Entertainment Industry Incentive Act of 2009</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9. The Alabama Enterprise Zone Act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04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2C71-1A4F-4991-82F2-02C470BA903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2023 Regular Session of the Alabama Legislature?</a:t>
            </a:r>
            <a:endParaRPr lang="en-US" dirty="0"/>
          </a:p>
        </p:txBody>
      </p:sp>
      <p:sp>
        <p:nvSpPr>
          <p:cNvPr id="5" name="TextBox 4">
            <a:extLst>
              <a:ext uri="{FF2B5EF4-FFF2-40B4-BE49-F238E27FC236}">
                <a16:creationId xmlns:a16="http://schemas.microsoft.com/office/drawing/2014/main" id="{7AED3009-F923-4DBD-BC08-86E76DC75C95}"/>
              </a:ext>
            </a:extLst>
          </p:cNvPr>
          <p:cNvSpPr txBox="1"/>
          <p:nvPr/>
        </p:nvSpPr>
        <p:spPr>
          <a:xfrm>
            <a:off x="2093259" y="3872317"/>
            <a:ext cx="673249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 </a:t>
            </a:r>
            <a:endParaRPr lang="en-US" dirty="0"/>
          </a:p>
        </p:txBody>
      </p:sp>
      <p:pic>
        <p:nvPicPr>
          <p:cNvPr id="6" name="Content Placeholder 3">
            <a:extLst>
              <a:ext uri="{FF2B5EF4-FFF2-40B4-BE49-F238E27FC236}">
                <a16:creationId xmlns:a16="http://schemas.microsoft.com/office/drawing/2014/main" id="{6A893D21-0D77-4B2B-9E52-F6DBB9714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921" y="2389665"/>
            <a:ext cx="7768128" cy="2533720"/>
          </a:xfrm>
        </p:spPr>
      </p:pic>
    </p:spTree>
    <p:extLst>
      <p:ext uri="{BB962C8B-B14F-4D97-AF65-F5344CB8AC3E}">
        <p14:creationId xmlns:p14="http://schemas.microsoft.com/office/powerpoint/2010/main" val="6721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068F-15DD-727A-3AA1-1366457945D8}"/>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2023-546 (SB 299)</a:t>
            </a:r>
            <a:br>
              <a:rPr lang="en-US" b="1" dirty="0">
                <a:latin typeface="Times New Roman" panose="02020603050405020304" pitchFamily="18" charset="0"/>
                <a:cs typeface="Times New Roman" panose="02020603050405020304" pitchFamily="18" charset="0"/>
              </a:rPr>
            </a:br>
            <a:r>
              <a:rPr lang="en-US" b="1" dirty="0">
                <a:solidFill>
                  <a:srgbClr val="000000"/>
                </a:solidFill>
                <a:latin typeface="Times New Roman" panose="02020603050405020304" pitchFamily="18" charset="0"/>
                <a:cs typeface="Times New Roman" panose="02020603050405020304" pitchFamily="18" charset="0"/>
              </a:rPr>
              <a:t>Coal Production Tax Credit</a:t>
            </a:r>
            <a:endParaRPr lang="en-US" dirty="0"/>
          </a:p>
        </p:txBody>
      </p:sp>
      <p:sp>
        <p:nvSpPr>
          <p:cNvPr id="3" name="Content Placeholder 2">
            <a:extLst>
              <a:ext uri="{FF2B5EF4-FFF2-40B4-BE49-F238E27FC236}">
                <a16:creationId xmlns:a16="http://schemas.microsoft.com/office/drawing/2014/main" id="{39056FCC-3A3F-B2F9-A90E-5A9ED00A8FD7}"/>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Act 2023-546 further provides that </a:t>
            </a:r>
            <a:r>
              <a:rPr lang="en-US" kern="0" dirty="0">
                <a:latin typeface="Times New Roman" panose="02020603050405020304" pitchFamily="18" charset="0"/>
                <a:cs typeface="Times New Roman" panose="02020603050405020304" pitchFamily="18" charset="0"/>
              </a:rPr>
              <a:t>f</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or every bill enacting a new tax credit, a tax credit performance statement is required. </a:t>
            </a:r>
          </a:p>
          <a:p>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All new credits will have a sunset date five years from the effective date of the credit. </a:t>
            </a:r>
          </a:p>
          <a:p>
            <a:r>
              <a:rPr lang="en-US" kern="0" dirty="0">
                <a:latin typeface="Times New Roman" panose="02020603050405020304" pitchFamily="18" charset="0"/>
                <a:ea typeface="Times New Roman" panose="02020603050405020304" pitchFamily="18" charset="0"/>
                <a:cs typeface="Times New Roman" panose="02020603050405020304" pitchFamily="18" charset="0"/>
              </a:rPr>
              <a:t>E</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ach new credit bill must state a monetary limit on the amount of credits allowed, a limit on the transfer or sale of the tax credit and a limit on the carryforward of unused credits to no more than five years. </a:t>
            </a:r>
          </a:p>
          <a:p>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The term tax credit applies to Income Taxes and Financial Institution Excise Tax.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971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8D49-578C-A32E-706A-0145883F03CA}"/>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2023-557 (SB 197)</a:t>
            </a:r>
            <a:br>
              <a:rPr lang="en-US" b="1" dirty="0">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Recipient Benefit Fraud</a:t>
            </a:r>
            <a:endParaRPr lang="en-US" dirty="0"/>
          </a:p>
        </p:txBody>
      </p:sp>
      <p:sp>
        <p:nvSpPr>
          <p:cNvPr id="3" name="Content Placeholder 2">
            <a:extLst>
              <a:ext uri="{FF2B5EF4-FFF2-40B4-BE49-F238E27FC236}">
                <a16:creationId xmlns:a16="http://schemas.microsoft.com/office/drawing/2014/main" id="{227216C0-41AE-1ED5-C63D-0FFB8A769672}"/>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Act 2023-557 </a:t>
            </a:r>
            <a:r>
              <a:rPr lang="en-US" b="0" i="0" u="none" strike="noStrike" dirty="0">
                <a:solidFill>
                  <a:srgbClr val="000000"/>
                </a:solidFill>
                <a:effectLst/>
                <a:latin typeface="Times New Roman" panose="02020603050405020304" pitchFamily="18" charset="0"/>
                <a:cs typeface="Times New Roman" panose="02020603050405020304" pitchFamily="18" charset="0"/>
              </a:rPr>
              <a:t>requires state agencies to take certain measures to prevent fraud before making a payment of public funds to a recipients.</a:t>
            </a:r>
          </a:p>
          <a:p>
            <a:r>
              <a:rPr lang="en-US" dirty="0">
                <a:latin typeface="Times New Roman" panose="02020603050405020304" pitchFamily="18" charset="0"/>
                <a:cs typeface="Times New Roman" panose="02020603050405020304" pitchFamily="18" charset="0"/>
              </a:rPr>
              <a:t>Each agency making a payment of a benefit shall consult with the Department </a:t>
            </a:r>
            <a:r>
              <a:rPr lang="en-US">
                <a:latin typeface="Times New Roman" panose="02020603050405020304" pitchFamily="18" charset="0"/>
                <a:cs typeface="Times New Roman" panose="02020603050405020304" pitchFamily="18" charset="0"/>
              </a:rPr>
              <a:t>of Examiners </a:t>
            </a:r>
            <a:r>
              <a:rPr lang="en-US" dirty="0">
                <a:latin typeface="Times New Roman" panose="02020603050405020304" pitchFamily="18" charset="0"/>
                <a:cs typeface="Times New Roman" panose="02020603050405020304" pitchFamily="18" charset="0"/>
              </a:rPr>
              <a:t>of Public Accounts to determine if there is a system or service in place which could  aid the agency, or commission in detecting, defraying, or preventing fraudulent payments. </a:t>
            </a:r>
          </a:p>
        </p:txBody>
      </p:sp>
    </p:spTree>
    <p:extLst>
      <p:ext uri="{BB962C8B-B14F-4D97-AF65-F5344CB8AC3E}">
        <p14:creationId xmlns:p14="http://schemas.microsoft.com/office/powerpoint/2010/main" val="275938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7A338C-3BDD-43A9-92AB-389C1EAE421B}"/>
              </a:ext>
            </a:extLst>
          </p:cNvPr>
          <p:cNvSpPr txBox="1"/>
          <p:nvPr/>
        </p:nvSpPr>
        <p:spPr>
          <a:xfrm>
            <a:off x="188259" y="528918"/>
            <a:ext cx="11627223" cy="4832092"/>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Beginning with the 2019 tax returns, certain tax credits are now required to be pre-approved through My Alabama Taxes (MAT) at </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hlinkClick r:id="rId2"/>
              </a:rPr>
              <a:t>www.myalabamataxes.alabama.gov</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Please see the instructions in the tax guide or the instructions for a particular schedule or form being used for more information.  </a:t>
            </a:r>
            <a:endParaRPr lang="en-US" sz="4400" b="1" dirty="0"/>
          </a:p>
        </p:txBody>
      </p:sp>
    </p:spTree>
    <p:extLst>
      <p:ext uri="{BB962C8B-B14F-4D97-AF65-F5344CB8AC3E}">
        <p14:creationId xmlns:p14="http://schemas.microsoft.com/office/powerpoint/2010/main" val="411613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8A356-4BEB-473E-980C-192B012D2A0E}"/>
              </a:ext>
            </a:extLst>
          </p:cNvPr>
          <p:cNvSpPr txBox="1"/>
          <p:nvPr/>
        </p:nvSpPr>
        <p:spPr>
          <a:xfrm>
            <a:off x="403412" y="1022901"/>
            <a:ext cx="10927976" cy="4154984"/>
          </a:xfrm>
          <a:prstGeom prst="rect">
            <a:avLst/>
          </a:prstGeom>
          <a:noFill/>
        </p:spPr>
        <p:txBody>
          <a:bodyPr wrap="square">
            <a:spAutoFit/>
          </a:bodyPr>
          <a:lstStyle/>
          <a:p>
            <a:pPr algn="ct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For more information on Income Tax Credits, Abatements, and other Incentives available please visit the Office of Economic Development located on the Department’s website at </a:t>
            </a:r>
          </a:p>
          <a:p>
            <a:pPr algn="ctr"/>
            <a:r>
              <a:rPr lang="en-US" sz="4400" b="1" dirty="0">
                <a:latin typeface="Times New Roman" panose="02020603050405020304" pitchFamily="18" charset="0"/>
                <a:cs typeface="Times New Roman" panose="02020603050405020304" pitchFamily="18" charset="0"/>
                <a:hlinkClick r:id="rId2"/>
              </a:rPr>
              <a:t>https://revenue.alabama.gov/tax-incentives/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696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EE6B-D55C-4EDF-A901-064ACDEF96F6}"/>
              </a:ext>
            </a:extLst>
          </p:cNvPr>
          <p:cNvSpPr>
            <a:spLocks noGrp="1"/>
          </p:cNvSpPr>
          <p:nvPr>
            <p:ph type="title"/>
          </p:nvPr>
        </p:nvSpPr>
        <p:spPr/>
        <p:txBody>
          <a:bodyPr/>
          <a:lstStyle/>
          <a:p>
            <a:pPr algn="ctr"/>
            <a:r>
              <a:rPr lang="en-US" altLang="en-US" sz="4400" b="1" dirty="0">
                <a:latin typeface="Times New Roman" panose="02020603050405020304" pitchFamily="18" charset="0"/>
                <a:cs typeface="Times New Roman" panose="02020603050405020304" pitchFamily="18" charset="0"/>
              </a:rPr>
              <a:t>Electronic Filing Information</a:t>
            </a:r>
            <a:endParaRPr lang="en-US" dirty="0"/>
          </a:p>
        </p:txBody>
      </p:sp>
      <p:pic>
        <p:nvPicPr>
          <p:cNvPr id="4" name="Picture 6">
            <a:extLst>
              <a:ext uri="{FF2B5EF4-FFF2-40B4-BE49-F238E27FC236}">
                <a16:creationId xmlns:a16="http://schemas.microsoft.com/office/drawing/2014/main" id="{6EF4209E-774F-4BE2-B751-428BCCA3D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4254" y="1927413"/>
            <a:ext cx="5256083" cy="285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50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680-2889-4BD8-90A5-13C05B8DB9C5}"/>
              </a:ext>
            </a:extLst>
          </p:cNvPr>
          <p:cNvSpPr>
            <a:spLocks noGrp="1"/>
          </p:cNvSpPr>
          <p:nvPr>
            <p:ph type="title"/>
          </p:nvPr>
        </p:nvSpPr>
        <p:spPr/>
        <p:txBody>
          <a:bodyPr>
            <a:normAutofit/>
          </a:bodyPr>
          <a:lstStyle/>
          <a:p>
            <a:pPr algn="ctr"/>
            <a:r>
              <a:rPr lang="en-US" altLang="en-US" sz="4800" b="1" dirty="0">
                <a:latin typeface="Times New Roman" panose="02020603050405020304" pitchFamily="18" charset="0"/>
                <a:cs typeface="Times New Roman" panose="02020603050405020304" pitchFamily="18" charset="0"/>
              </a:rPr>
              <a:t>My Alabama Taxes</a:t>
            </a:r>
            <a:endParaRPr lang="en-US" sz="4800" dirty="0"/>
          </a:p>
        </p:txBody>
      </p:sp>
      <p:pic>
        <p:nvPicPr>
          <p:cNvPr id="4" name="Content Placeholder 4">
            <a:extLst>
              <a:ext uri="{FF2B5EF4-FFF2-40B4-BE49-F238E27FC236}">
                <a16:creationId xmlns:a16="http://schemas.microsoft.com/office/drawing/2014/main" id="{003ED332-E714-4D7E-A50E-5A5EB68FF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 y="2184073"/>
            <a:ext cx="3625236" cy="3054499"/>
          </a:xfrm>
        </p:spPr>
      </p:pic>
      <p:sp>
        <p:nvSpPr>
          <p:cNvPr id="7" name="TextBox 6">
            <a:extLst>
              <a:ext uri="{FF2B5EF4-FFF2-40B4-BE49-F238E27FC236}">
                <a16:creationId xmlns:a16="http://schemas.microsoft.com/office/drawing/2014/main" id="{ED39E16D-7AF9-4ECF-8ACA-17536E79A9DE}"/>
              </a:ext>
            </a:extLst>
          </p:cNvPr>
          <p:cNvSpPr txBox="1"/>
          <p:nvPr/>
        </p:nvSpPr>
        <p:spPr>
          <a:xfrm>
            <a:off x="4392706" y="2026025"/>
            <a:ext cx="7135907" cy="3970318"/>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pPr marL="285750" indent="-28575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Go to </a:t>
            </a:r>
            <a:r>
              <a:rPr lang="en-US" altLang="en-US" sz="2400" b="1" dirty="0">
                <a:latin typeface="Times New Roman" panose="02020603050405020304" pitchFamily="18" charset="0"/>
                <a:cs typeface="Times New Roman" panose="02020603050405020304" pitchFamily="18" charset="0"/>
                <a:hlinkClick r:id="rId3"/>
              </a:rPr>
              <a:t>www.myalabamataxes.alabama.gov</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to sign up and efile. </a:t>
            </a:r>
          </a:p>
          <a:p>
            <a:pPr marL="342900" indent="-342900">
              <a:buFont typeface="Arial" panose="020B0604020202020204" pitchFamily="34" charset="0"/>
              <a:buChar char="•"/>
            </a:pPr>
            <a:r>
              <a:rPr lang="en-US" altLang="en-US" sz="2800" b="1" dirty="0">
                <a:latin typeface="Times New Roman" panose="02020603050405020304" pitchFamily="18" charset="0"/>
                <a:cs typeface="Times New Roman" panose="02020603050405020304" pitchFamily="18" charset="0"/>
              </a:rPr>
              <a:t>No registration required for </a:t>
            </a:r>
            <a:r>
              <a:rPr lang="en-US" altLang="en-US" sz="2800" b="1">
                <a:latin typeface="Times New Roman" panose="02020603050405020304" pitchFamily="18" charset="0"/>
                <a:cs typeface="Times New Roman" panose="02020603050405020304" pitchFamily="18" charset="0"/>
              </a:rPr>
              <a:t>the simplified </a:t>
            </a:r>
            <a:r>
              <a:rPr lang="en-US" altLang="en-US" sz="2800" b="1" dirty="0">
                <a:latin typeface="Times New Roman" panose="02020603050405020304" pitchFamily="18" charset="0"/>
                <a:cs typeface="Times New Roman" panose="02020603050405020304" pitchFamily="18" charset="0"/>
              </a:rPr>
              <a:t>short form 40EZ beginning with the 2018 filing season.</a:t>
            </a:r>
          </a:p>
        </p:txBody>
      </p:sp>
    </p:spTree>
    <p:extLst>
      <p:ext uri="{BB962C8B-B14F-4D97-AF65-F5344CB8AC3E}">
        <p14:creationId xmlns:p14="http://schemas.microsoft.com/office/powerpoint/2010/main" val="1287453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1298-552E-4E36-98B1-52CA74E3EEB6}"/>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Electronically Filed Returns</a:t>
            </a:r>
            <a:endParaRPr lang="en-US" dirty="0"/>
          </a:p>
        </p:txBody>
      </p:sp>
      <p:pic>
        <p:nvPicPr>
          <p:cNvPr id="4" name="Content Placeholder 4">
            <a:extLst>
              <a:ext uri="{FF2B5EF4-FFF2-40B4-BE49-F238E27FC236}">
                <a16:creationId xmlns:a16="http://schemas.microsoft.com/office/drawing/2014/main" id="{78BBE056-E36B-4E8D-89D4-8917F729AC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67748"/>
            <a:ext cx="3948157" cy="2229009"/>
          </a:xfrm>
        </p:spPr>
      </p:pic>
      <p:sp>
        <p:nvSpPr>
          <p:cNvPr id="7" name="TextBox 6">
            <a:extLst>
              <a:ext uri="{FF2B5EF4-FFF2-40B4-BE49-F238E27FC236}">
                <a16:creationId xmlns:a16="http://schemas.microsoft.com/office/drawing/2014/main" id="{D284633E-D5A0-42CB-A3BB-8A598F615C93}"/>
              </a:ext>
            </a:extLst>
          </p:cNvPr>
          <p:cNvSpPr txBox="1"/>
          <p:nvPr/>
        </p:nvSpPr>
        <p:spPr>
          <a:xfrm>
            <a:off x="6095999" y="2187389"/>
            <a:ext cx="5257801" cy="2590453"/>
          </a:xfrm>
          <a:prstGeom prst="rect">
            <a:avLst/>
          </a:prstGeom>
          <a:noFill/>
        </p:spPr>
        <p:txBody>
          <a:bodyPr wrap="square">
            <a:spAutoFit/>
          </a:bodyPr>
          <a:lstStyle/>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Tax Year 2022 Individual Income Tax Returns</a:t>
            </a:r>
          </a:p>
          <a:p>
            <a:pPr marL="0" indent="0" algn="ctr">
              <a:spcBef>
                <a:spcPts val="580"/>
              </a:spcBef>
              <a:spcAft>
                <a:spcPts val="0"/>
              </a:spcAft>
              <a:buNone/>
              <a:defRPr/>
            </a:pPr>
            <a:r>
              <a:rPr lang="en-US" sz="2400" b="1" dirty="0">
                <a:latin typeface="Times New Roman" panose="02020603050405020304" pitchFamily="18" charset="0"/>
                <a:cs typeface="Times New Roman" panose="02020603050405020304" pitchFamily="18" charset="0"/>
              </a:rPr>
              <a:t>E-filed as of December 31, 2023</a:t>
            </a:r>
          </a:p>
          <a:p>
            <a:pPr marL="303213" lvl="1" indent="0">
              <a:spcBef>
                <a:spcPts val="370"/>
              </a:spcBef>
              <a:spcAft>
                <a:spcPts val="0"/>
              </a:spcAft>
              <a:buNone/>
              <a:defRPr/>
            </a:pPr>
            <a:endParaRPr lang="en-US" dirty="0">
              <a:solidFill>
                <a:srgbClr val="FF0000"/>
              </a:solidFill>
              <a:latin typeface="Times New Roman" panose="02020603050405020304" pitchFamily="18" charset="0"/>
              <a:cs typeface="Times New Roman" panose="02020603050405020304" pitchFamily="18" charset="0"/>
            </a:endParaRPr>
          </a:p>
          <a:p>
            <a:pPr marL="646113"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2,006,621 returns have been filed electronically</a:t>
            </a:r>
          </a:p>
          <a:p>
            <a:pPr marL="303213" lvl="1" indent="0">
              <a:spcBef>
                <a:spcPts val="370"/>
              </a:spcBef>
              <a:spcAft>
                <a:spcPts val="0"/>
              </a:spcAft>
              <a:buNone/>
              <a:defRPr/>
            </a:pPr>
            <a:endParaRPr lang="en-US" dirty="0">
              <a:solidFill>
                <a:schemeClr val="tx1"/>
              </a:solidFill>
              <a:latin typeface="Times New Roman" panose="02020603050405020304" pitchFamily="18" charset="0"/>
              <a:cs typeface="Times New Roman" panose="02020603050405020304" pitchFamily="18" charset="0"/>
            </a:endParaRPr>
          </a:p>
          <a:p>
            <a:pPr marL="605790" lvl="1" indent="-342900">
              <a:spcBef>
                <a:spcPts val="370"/>
              </a:spcBef>
              <a:spcAft>
                <a:spcPts val="0"/>
              </a:spcAft>
              <a:buFont typeface="Wingdings" panose="05000000000000000000" pitchFamily="2" charset="2"/>
              <a:buChar char="Ø"/>
              <a:defRPr/>
            </a:pPr>
            <a:r>
              <a:rPr lang="en-US" dirty="0">
                <a:solidFill>
                  <a:schemeClr val="tx1"/>
                </a:solidFill>
                <a:latin typeface="Times New Roman" panose="02020603050405020304" pitchFamily="18" charset="0"/>
                <a:cs typeface="Times New Roman" panose="02020603050405020304" pitchFamily="18" charset="0"/>
              </a:rPr>
              <a:t>72% of returns filed have been refund returns</a:t>
            </a:r>
          </a:p>
        </p:txBody>
      </p:sp>
    </p:spTree>
    <p:extLst>
      <p:ext uri="{BB962C8B-B14F-4D97-AF65-F5344CB8AC3E}">
        <p14:creationId xmlns:p14="http://schemas.microsoft.com/office/powerpoint/2010/main" val="1470578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B5F65DA-3406-4854-8CDF-0ED4E7BA45C0}"/>
              </a:ext>
            </a:extLst>
          </p:cNvPr>
          <p:cNvGraphicFramePr>
            <a:graphicFrameLocks noGrp="1"/>
          </p:cNvGraphicFramePr>
          <p:nvPr>
            <p:extLst>
              <p:ext uri="{D42A27DB-BD31-4B8C-83A1-F6EECF244321}">
                <p14:modId xmlns:p14="http://schemas.microsoft.com/office/powerpoint/2010/main" val="3466359277"/>
              </p:ext>
            </p:extLst>
          </p:nvPr>
        </p:nvGraphicFramePr>
        <p:xfrm>
          <a:off x="833718" y="1825625"/>
          <a:ext cx="10601849" cy="3951830"/>
        </p:xfrm>
        <a:graphic>
          <a:graphicData uri="http://schemas.openxmlformats.org/drawingml/2006/table">
            <a:tbl>
              <a:tblPr firstRow="1" bandRow="1">
                <a:tableStyleId>{5C22544A-7EE6-4342-B048-85BDC9FD1C3A}</a:tableStyleId>
              </a:tblPr>
              <a:tblGrid>
                <a:gridCol w="3316941">
                  <a:extLst>
                    <a:ext uri="{9D8B030D-6E8A-4147-A177-3AD203B41FA5}">
                      <a16:colId xmlns:a16="http://schemas.microsoft.com/office/drawing/2014/main" val="452453172"/>
                    </a:ext>
                  </a:extLst>
                </a:gridCol>
                <a:gridCol w="2680447">
                  <a:extLst>
                    <a:ext uri="{9D8B030D-6E8A-4147-A177-3AD203B41FA5}">
                      <a16:colId xmlns:a16="http://schemas.microsoft.com/office/drawing/2014/main" val="1688654100"/>
                    </a:ext>
                  </a:extLst>
                </a:gridCol>
                <a:gridCol w="4604461">
                  <a:extLst>
                    <a:ext uri="{9D8B030D-6E8A-4147-A177-3AD203B41FA5}">
                      <a16:colId xmlns:a16="http://schemas.microsoft.com/office/drawing/2014/main" val="3985398724"/>
                    </a:ext>
                  </a:extLst>
                </a:gridCol>
              </a:tblGrid>
              <a:tr h="408810">
                <a:tc>
                  <a:txBody>
                    <a:bodyPr/>
                    <a:lstStyle/>
                    <a:p>
                      <a:r>
                        <a:rPr lang="en-US" dirty="0"/>
                        <a:t>Form Type</a:t>
                      </a:r>
                    </a:p>
                  </a:txBody>
                  <a:tcPr marL="163039" marR="163039">
                    <a:solidFill>
                      <a:srgbClr val="FFC000"/>
                    </a:solidFill>
                  </a:tcPr>
                </a:tc>
                <a:tc>
                  <a:txBody>
                    <a:bodyPr/>
                    <a:lstStyle/>
                    <a:p>
                      <a:r>
                        <a:rPr lang="en-US" dirty="0"/>
                        <a:t>Total Returns Received*</a:t>
                      </a:r>
                    </a:p>
                  </a:txBody>
                  <a:tcPr marL="163039" marR="163039">
                    <a:solidFill>
                      <a:srgbClr val="FFC000"/>
                    </a:solidFill>
                  </a:tcPr>
                </a:tc>
                <a:tc>
                  <a:txBody>
                    <a:bodyPr/>
                    <a:lstStyle/>
                    <a:p>
                      <a:r>
                        <a:rPr lang="en-US" dirty="0">
                          <a:solidFill>
                            <a:srgbClr val="FF0000"/>
                          </a:solidFill>
                        </a:rPr>
                        <a:t>% e-filed</a:t>
                      </a:r>
                    </a:p>
                  </a:txBody>
                  <a:tcPr marL="163039" marR="163039">
                    <a:solidFill>
                      <a:srgbClr val="FFC000"/>
                    </a:solidFill>
                  </a:tcPr>
                </a:tc>
                <a:extLst>
                  <a:ext uri="{0D108BD9-81ED-4DB2-BD59-A6C34878D82A}">
                    <a16:rowId xmlns:a16="http://schemas.microsoft.com/office/drawing/2014/main" val="2374792573"/>
                  </a:ext>
                </a:extLst>
              </a:tr>
              <a:tr h="408810">
                <a:tc>
                  <a:txBody>
                    <a:bodyPr/>
                    <a:lstStyle/>
                    <a:p>
                      <a:r>
                        <a:rPr lang="en-US" dirty="0"/>
                        <a:t>20C-Corporate</a:t>
                      </a:r>
                    </a:p>
                  </a:txBody>
                  <a:tcPr marL="163039" marR="163039">
                    <a:solidFill>
                      <a:srgbClr val="FFC000"/>
                    </a:solidFill>
                  </a:tcPr>
                </a:tc>
                <a:tc>
                  <a:txBody>
                    <a:bodyPr/>
                    <a:lstStyle/>
                    <a:p>
                      <a:r>
                        <a:rPr lang="en-US" dirty="0"/>
                        <a:t>35,866</a:t>
                      </a:r>
                    </a:p>
                  </a:txBody>
                  <a:tcPr marL="163039" marR="163039">
                    <a:solidFill>
                      <a:srgbClr val="FFC000"/>
                    </a:solidFill>
                  </a:tcPr>
                </a:tc>
                <a:tc>
                  <a:txBody>
                    <a:bodyPr/>
                    <a:lstStyle/>
                    <a:p>
                      <a:r>
                        <a:rPr lang="en-US" dirty="0"/>
                        <a:t>94.79%</a:t>
                      </a:r>
                    </a:p>
                  </a:txBody>
                  <a:tcPr marL="163039" marR="163039">
                    <a:solidFill>
                      <a:srgbClr val="FFC000"/>
                    </a:solidFill>
                  </a:tcPr>
                </a:tc>
                <a:extLst>
                  <a:ext uri="{0D108BD9-81ED-4DB2-BD59-A6C34878D82A}">
                    <a16:rowId xmlns:a16="http://schemas.microsoft.com/office/drawing/2014/main" val="2515827873"/>
                  </a:ext>
                </a:extLst>
              </a:tr>
              <a:tr h="408810">
                <a:tc>
                  <a:txBody>
                    <a:bodyPr/>
                    <a:lstStyle/>
                    <a:p>
                      <a:r>
                        <a:rPr lang="en-US" dirty="0"/>
                        <a:t>20CC-Consolidated Corporate</a:t>
                      </a:r>
                    </a:p>
                  </a:txBody>
                  <a:tcPr marL="163039" marR="163039">
                    <a:solidFill>
                      <a:srgbClr val="FFC000"/>
                    </a:solidFill>
                  </a:tcPr>
                </a:tc>
                <a:tc>
                  <a:txBody>
                    <a:bodyPr/>
                    <a:lstStyle/>
                    <a:p>
                      <a:r>
                        <a:rPr lang="en-US" dirty="0"/>
                        <a:t>206</a:t>
                      </a:r>
                    </a:p>
                  </a:txBody>
                  <a:tcPr marL="163039" marR="163039">
                    <a:solidFill>
                      <a:srgbClr val="FFC000"/>
                    </a:solidFill>
                  </a:tcPr>
                </a:tc>
                <a:tc>
                  <a:txBody>
                    <a:bodyPr/>
                    <a:lstStyle/>
                    <a:p>
                      <a:pPr>
                        <a:tabLst>
                          <a:tab pos="1487488" algn="l"/>
                        </a:tabLst>
                      </a:pPr>
                      <a:r>
                        <a:rPr lang="en-US" dirty="0"/>
                        <a:t>63.11%</a:t>
                      </a:r>
                    </a:p>
                  </a:txBody>
                  <a:tcPr marL="163039" marR="163039">
                    <a:solidFill>
                      <a:srgbClr val="FFC000"/>
                    </a:solidFill>
                  </a:tcPr>
                </a:tc>
                <a:extLst>
                  <a:ext uri="{0D108BD9-81ED-4DB2-BD59-A6C34878D82A}">
                    <a16:rowId xmlns:a16="http://schemas.microsoft.com/office/drawing/2014/main" val="1541990189"/>
                  </a:ext>
                </a:extLst>
              </a:tr>
              <a:tr h="408810">
                <a:tc>
                  <a:txBody>
                    <a:bodyPr/>
                    <a:lstStyle/>
                    <a:p>
                      <a:r>
                        <a:rPr lang="en-US" dirty="0"/>
                        <a:t>BPT, CPT, PPT Privilege Tax</a:t>
                      </a:r>
                    </a:p>
                  </a:txBody>
                  <a:tcPr marL="163039" marR="163039">
                    <a:solidFill>
                      <a:srgbClr val="FFC000"/>
                    </a:solidFill>
                  </a:tcPr>
                </a:tc>
                <a:tc>
                  <a:txBody>
                    <a:bodyPr/>
                    <a:lstStyle/>
                    <a:p>
                      <a:r>
                        <a:rPr lang="en-US" dirty="0"/>
                        <a:t>171,600</a:t>
                      </a:r>
                    </a:p>
                  </a:txBody>
                  <a:tcPr marL="163039" marR="163039">
                    <a:solidFill>
                      <a:srgbClr val="FFC000"/>
                    </a:solidFill>
                  </a:tcPr>
                </a:tc>
                <a:tc>
                  <a:txBody>
                    <a:bodyPr/>
                    <a:lstStyle/>
                    <a:p>
                      <a:r>
                        <a:rPr lang="en-US" dirty="0"/>
                        <a:t>93.33%</a:t>
                      </a:r>
                    </a:p>
                  </a:txBody>
                  <a:tcPr marL="163039" marR="163039">
                    <a:solidFill>
                      <a:srgbClr val="FFC000"/>
                    </a:solidFill>
                  </a:tcPr>
                </a:tc>
                <a:extLst>
                  <a:ext uri="{0D108BD9-81ED-4DB2-BD59-A6C34878D82A}">
                    <a16:rowId xmlns:a16="http://schemas.microsoft.com/office/drawing/2014/main" val="2905514918"/>
                  </a:ext>
                </a:extLst>
              </a:tr>
              <a:tr h="408810">
                <a:tc>
                  <a:txBody>
                    <a:bodyPr/>
                    <a:lstStyle/>
                    <a:p>
                      <a:r>
                        <a:rPr lang="en-US" dirty="0"/>
                        <a:t>EPT-Electing Pass Through</a:t>
                      </a:r>
                    </a:p>
                  </a:txBody>
                  <a:tcPr marL="163039" marR="163039">
                    <a:solidFill>
                      <a:srgbClr val="FFC000"/>
                    </a:solidFill>
                  </a:tcPr>
                </a:tc>
                <a:tc>
                  <a:txBody>
                    <a:bodyPr/>
                    <a:lstStyle/>
                    <a:p>
                      <a:r>
                        <a:rPr lang="en-US" dirty="0"/>
                        <a:t>7,468</a:t>
                      </a:r>
                    </a:p>
                  </a:txBody>
                  <a:tcPr marL="163039" marR="163039">
                    <a:solidFill>
                      <a:srgbClr val="FFC000"/>
                    </a:solidFill>
                  </a:tcPr>
                </a:tc>
                <a:tc>
                  <a:txBody>
                    <a:bodyPr/>
                    <a:lstStyle/>
                    <a:p>
                      <a:r>
                        <a:rPr lang="en-US" dirty="0"/>
                        <a:t>93.68%</a:t>
                      </a:r>
                    </a:p>
                  </a:txBody>
                  <a:tcPr marL="163039" marR="163039">
                    <a:solidFill>
                      <a:srgbClr val="FFC000"/>
                    </a:solidFill>
                  </a:tcPr>
                </a:tc>
                <a:extLst>
                  <a:ext uri="{0D108BD9-81ED-4DB2-BD59-A6C34878D82A}">
                    <a16:rowId xmlns:a16="http://schemas.microsoft.com/office/drawing/2014/main" val="1625072000"/>
                  </a:ext>
                </a:extLst>
              </a:tr>
              <a:tr h="408810">
                <a:tc>
                  <a:txBody>
                    <a:bodyPr/>
                    <a:lstStyle/>
                    <a:p>
                      <a:r>
                        <a:rPr lang="en-US" dirty="0"/>
                        <a:t>20S-Sub Chapter S Corporation</a:t>
                      </a:r>
                    </a:p>
                  </a:txBody>
                  <a:tcPr marL="163039" marR="163039">
                    <a:solidFill>
                      <a:srgbClr val="FFC000"/>
                    </a:solidFill>
                  </a:tcPr>
                </a:tc>
                <a:tc>
                  <a:txBody>
                    <a:bodyPr/>
                    <a:lstStyle/>
                    <a:p>
                      <a:r>
                        <a:rPr lang="en-US" dirty="0"/>
                        <a:t>70,622</a:t>
                      </a:r>
                    </a:p>
                  </a:txBody>
                  <a:tcPr marL="163039" marR="163039">
                    <a:solidFill>
                      <a:srgbClr val="FFC000"/>
                    </a:solidFill>
                  </a:tcPr>
                </a:tc>
                <a:tc>
                  <a:txBody>
                    <a:bodyPr/>
                    <a:lstStyle/>
                    <a:p>
                      <a:r>
                        <a:rPr lang="en-US" dirty="0"/>
                        <a:t>98.03%</a:t>
                      </a:r>
                    </a:p>
                  </a:txBody>
                  <a:tcPr marL="163039" marR="163039">
                    <a:solidFill>
                      <a:srgbClr val="FFC000"/>
                    </a:solidFill>
                  </a:tcPr>
                </a:tc>
                <a:extLst>
                  <a:ext uri="{0D108BD9-81ED-4DB2-BD59-A6C34878D82A}">
                    <a16:rowId xmlns:a16="http://schemas.microsoft.com/office/drawing/2014/main" val="1614035674"/>
                  </a:ext>
                </a:extLst>
              </a:tr>
              <a:tr h="408810">
                <a:tc>
                  <a:txBody>
                    <a:bodyPr/>
                    <a:lstStyle/>
                    <a:p>
                      <a:r>
                        <a:rPr lang="en-US" dirty="0"/>
                        <a:t>65-Partnership</a:t>
                      </a:r>
                    </a:p>
                  </a:txBody>
                  <a:tcPr marL="163039" marR="163039">
                    <a:solidFill>
                      <a:srgbClr val="FFC000"/>
                    </a:solidFill>
                  </a:tcPr>
                </a:tc>
                <a:tc>
                  <a:txBody>
                    <a:bodyPr/>
                    <a:lstStyle/>
                    <a:p>
                      <a:r>
                        <a:rPr lang="en-US" dirty="0"/>
                        <a:t>72,021</a:t>
                      </a:r>
                    </a:p>
                  </a:txBody>
                  <a:tcPr marL="163039" marR="163039">
                    <a:solidFill>
                      <a:srgbClr val="FFC000"/>
                    </a:solidFill>
                  </a:tcPr>
                </a:tc>
                <a:tc>
                  <a:txBody>
                    <a:bodyPr/>
                    <a:lstStyle/>
                    <a:p>
                      <a:r>
                        <a:rPr lang="en-US" dirty="0"/>
                        <a:t>96.73%</a:t>
                      </a:r>
                    </a:p>
                  </a:txBody>
                  <a:tcPr marL="163039" marR="163039">
                    <a:solidFill>
                      <a:srgbClr val="FFC000"/>
                    </a:solidFill>
                  </a:tcPr>
                </a:tc>
                <a:extLst>
                  <a:ext uri="{0D108BD9-81ED-4DB2-BD59-A6C34878D82A}">
                    <a16:rowId xmlns:a16="http://schemas.microsoft.com/office/drawing/2014/main" val="2410444692"/>
                  </a:ext>
                </a:extLst>
              </a:tr>
              <a:tr h="681350">
                <a:tc>
                  <a:txBody>
                    <a:bodyPr/>
                    <a:lstStyle/>
                    <a:p>
                      <a:r>
                        <a:rPr lang="en-US" dirty="0"/>
                        <a:t>PTEC-</a:t>
                      </a:r>
                      <a:r>
                        <a:rPr lang="en-US" sz="1600" dirty="0"/>
                        <a:t>Pass Through Entity Composite</a:t>
                      </a:r>
                    </a:p>
                  </a:txBody>
                  <a:tcPr marL="163039" marR="163039">
                    <a:solidFill>
                      <a:srgbClr val="FFC000"/>
                    </a:solidFill>
                  </a:tcPr>
                </a:tc>
                <a:tc>
                  <a:txBody>
                    <a:bodyPr/>
                    <a:lstStyle/>
                    <a:p>
                      <a:r>
                        <a:rPr lang="en-US" dirty="0"/>
                        <a:t>20,535</a:t>
                      </a:r>
                    </a:p>
                  </a:txBody>
                  <a:tcPr marL="163039" marR="163039">
                    <a:solidFill>
                      <a:srgbClr val="FFC000"/>
                    </a:solidFill>
                  </a:tcPr>
                </a:tc>
                <a:tc>
                  <a:txBody>
                    <a:bodyPr/>
                    <a:lstStyle/>
                    <a:p>
                      <a:r>
                        <a:rPr lang="en-US" dirty="0"/>
                        <a:t>93.46%</a:t>
                      </a:r>
                    </a:p>
                  </a:txBody>
                  <a:tcPr marL="163039" marR="163039">
                    <a:solidFill>
                      <a:srgbClr val="FFC000"/>
                    </a:solidFill>
                  </a:tcPr>
                </a:tc>
                <a:extLst>
                  <a:ext uri="{0D108BD9-81ED-4DB2-BD59-A6C34878D82A}">
                    <a16:rowId xmlns:a16="http://schemas.microsoft.com/office/drawing/2014/main" val="2171709114"/>
                  </a:ext>
                </a:extLst>
              </a:tr>
              <a:tr h="408810">
                <a:tc>
                  <a:txBody>
                    <a:bodyPr/>
                    <a:lstStyle/>
                    <a:p>
                      <a:r>
                        <a:rPr lang="en-US" dirty="0"/>
                        <a:t>41-Estates and Trust</a:t>
                      </a:r>
                    </a:p>
                  </a:txBody>
                  <a:tcPr marL="163039" marR="163039">
                    <a:solidFill>
                      <a:srgbClr val="FFC000"/>
                    </a:solidFill>
                  </a:tcPr>
                </a:tc>
                <a:tc>
                  <a:txBody>
                    <a:bodyPr/>
                    <a:lstStyle/>
                    <a:p>
                      <a:r>
                        <a:rPr lang="en-US" dirty="0"/>
                        <a:t>26,266</a:t>
                      </a:r>
                    </a:p>
                  </a:txBody>
                  <a:tcPr marL="163039" marR="163039">
                    <a:solidFill>
                      <a:srgbClr val="FFC000"/>
                    </a:solidFill>
                  </a:tcPr>
                </a:tc>
                <a:tc>
                  <a:txBody>
                    <a:bodyPr/>
                    <a:lstStyle/>
                    <a:p>
                      <a:r>
                        <a:rPr lang="en-US" dirty="0"/>
                        <a:t>96.75%</a:t>
                      </a:r>
                    </a:p>
                  </a:txBody>
                  <a:tcPr marL="163039" marR="163039">
                    <a:solidFill>
                      <a:srgbClr val="FFC000"/>
                    </a:solidFill>
                  </a:tcPr>
                </a:tc>
                <a:extLst>
                  <a:ext uri="{0D108BD9-81ED-4DB2-BD59-A6C34878D82A}">
                    <a16:rowId xmlns:a16="http://schemas.microsoft.com/office/drawing/2014/main" val="25102224"/>
                  </a:ext>
                </a:extLst>
              </a:tr>
            </a:tbl>
          </a:graphicData>
        </a:graphic>
      </p:graphicFrame>
      <p:pic>
        <p:nvPicPr>
          <p:cNvPr id="13" name="Picture 12">
            <a:extLst>
              <a:ext uri="{FF2B5EF4-FFF2-40B4-BE49-F238E27FC236}">
                <a16:creationId xmlns:a16="http://schemas.microsoft.com/office/drawing/2014/main" id="{0E08B05E-616E-47E8-AE77-3D56254B775B}"/>
              </a:ext>
            </a:extLst>
          </p:cNvPr>
          <p:cNvPicPr>
            <a:picLocks noChangeAspect="1"/>
          </p:cNvPicPr>
          <p:nvPr/>
        </p:nvPicPr>
        <p:blipFill>
          <a:blip r:embed="rId2"/>
          <a:stretch>
            <a:fillRect/>
          </a:stretch>
        </p:blipFill>
        <p:spPr>
          <a:xfrm>
            <a:off x="2157642" y="-62753"/>
            <a:ext cx="7876715" cy="1147482"/>
          </a:xfrm>
          <a:prstGeom prst="rect">
            <a:avLst/>
          </a:prstGeom>
        </p:spPr>
      </p:pic>
      <p:sp>
        <p:nvSpPr>
          <p:cNvPr id="15" name="TextBox 14">
            <a:extLst>
              <a:ext uri="{FF2B5EF4-FFF2-40B4-BE49-F238E27FC236}">
                <a16:creationId xmlns:a16="http://schemas.microsoft.com/office/drawing/2014/main" id="{B956BC2A-570B-43B0-9EE2-5E670027EACC}"/>
              </a:ext>
            </a:extLst>
          </p:cNvPr>
          <p:cNvSpPr txBox="1"/>
          <p:nvPr/>
        </p:nvSpPr>
        <p:spPr>
          <a:xfrm>
            <a:off x="2008093" y="905435"/>
            <a:ext cx="8026263" cy="461665"/>
          </a:xfrm>
          <a:prstGeom prst="rect">
            <a:avLst/>
          </a:prstGeom>
          <a:noFill/>
        </p:spPr>
        <p:txBody>
          <a:bodyPr wrap="square">
            <a:spAutoFit/>
          </a:bodyPr>
          <a:lstStyle/>
          <a:p>
            <a:pPr algn="ctr"/>
            <a:r>
              <a:rPr lang="en-US" altLang="en-US" sz="2400" b="1" dirty="0">
                <a:latin typeface="Times New Roman" panose="02020603050405020304" pitchFamily="18" charset="0"/>
                <a:cs typeface="Times New Roman" panose="02020603050405020304" pitchFamily="18" charset="0"/>
              </a:rPr>
              <a:t>Information from January 1, 2023 – December 31, 2023 </a:t>
            </a:r>
            <a:endParaRPr lang="en-US" sz="2400" dirty="0">
              <a:solidFill>
                <a:srgbClr val="FF0000"/>
              </a:solidFill>
            </a:endParaRPr>
          </a:p>
        </p:txBody>
      </p:sp>
    </p:spTree>
    <p:extLst>
      <p:ext uri="{BB962C8B-B14F-4D97-AF65-F5344CB8AC3E}">
        <p14:creationId xmlns:p14="http://schemas.microsoft.com/office/powerpoint/2010/main" val="244205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4801-FFC1-4E24-AE23-CBACB0E4EC9F}"/>
              </a:ext>
            </a:extLst>
          </p:cNvPr>
          <p:cNvSpPr>
            <a:spLocks noGrp="1"/>
          </p:cNvSpPr>
          <p:nvPr>
            <p:ph type="title"/>
          </p:nvPr>
        </p:nvSpPr>
        <p:spPr/>
        <p:txBody>
          <a:bodyPr/>
          <a:lstStyle/>
          <a:p>
            <a:pPr algn="ctr"/>
            <a:r>
              <a:rPr lang="en-US" altLang="en-US" sz="4400" b="1" dirty="0">
                <a:solidFill>
                  <a:schemeClr val="tx1"/>
                </a:solidFill>
                <a:latin typeface="Times New Roman" panose="02020603050405020304" pitchFamily="18" charset="0"/>
                <a:cs typeface="Times New Roman" panose="02020603050405020304" pitchFamily="18" charset="0"/>
              </a:rPr>
              <a:t>Modernized Electronic Filing (</a:t>
            </a:r>
            <a:r>
              <a:rPr lang="en-US" altLang="en-US" sz="4400" b="1" dirty="0" err="1">
                <a:solidFill>
                  <a:schemeClr val="tx1"/>
                </a:solidFill>
                <a:latin typeface="Times New Roman" panose="02020603050405020304" pitchFamily="18" charset="0"/>
                <a:cs typeface="Times New Roman" panose="02020603050405020304" pitchFamily="18" charset="0"/>
              </a:rPr>
              <a:t>MeF</a:t>
            </a:r>
            <a:r>
              <a:rPr lang="en-US" altLang="en-US" sz="4400" b="1" dirty="0">
                <a:solidFill>
                  <a:schemeClr val="tx1"/>
                </a:solidFill>
                <a:latin typeface="Times New Roman" panose="02020603050405020304" pitchFamily="18" charset="0"/>
                <a:cs typeface="Times New Roman" panose="02020603050405020304" pitchFamily="18" charset="0"/>
              </a:rPr>
              <a:t>) Contacts</a:t>
            </a:r>
            <a:endParaRPr lang="en-US" dirty="0"/>
          </a:p>
        </p:txBody>
      </p:sp>
      <p:sp>
        <p:nvSpPr>
          <p:cNvPr id="3" name="Content Placeholder 2">
            <a:extLst>
              <a:ext uri="{FF2B5EF4-FFF2-40B4-BE49-F238E27FC236}">
                <a16:creationId xmlns:a16="http://schemas.microsoft.com/office/drawing/2014/main" id="{C42213C6-C9F0-477E-903A-43CCA7CE690E}"/>
              </a:ext>
            </a:extLst>
          </p:cNvPr>
          <p:cNvSpPr>
            <a:spLocks noGrp="1"/>
          </p:cNvSpPr>
          <p:nvPr>
            <p:ph idx="1"/>
          </p:nvPr>
        </p:nvSpPr>
        <p:spPr>
          <a:xfrm>
            <a:off x="914400" y="2026023"/>
            <a:ext cx="10439400" cy="4183623"/>
          </a:xfrm>
        </p:spPr>
        <p:txBody>
          <a:bodyPr>
            <a:normAutofit fontScale="70000" lnSpcReduction="20000"/>
          </a:bodyPr>
          <a:lstStyle/>
          <a:p>
            <a:pPr marL="0" indent="0" algn="ctr">
              <a:buNone/>
            </a:pPr>
            <a:r>
              <a:rPr lang="en-US" altLang="en-US" sz="2800" b="1" dirty="0">
                <a:latin typeface="Times New Roman" panose="02020603050405020304" pitchFamily="18" charset="0"/>
                <a:cs typeface="Times New Roman" panose="02020603050405020304" pitchFamily="18" charset="0"/>
              </a:rPr>
              <a:t>Tavares Mathews – Individual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(40 and 40NR)</a:t>
            </a:r>
            <a:br>
              <a:rPr lang="en-US" altLang="en-US" sz="2800" b="1" dirty="0">
                <a:latin typeface="Times New Roman" panose="02020603050405020304" pitchFamily="18" charset="0"/>
                <a:cs typeface="Times New Roman" panose="02020603050405020304" pitchFamily="18" charset="0"/>
              </a:rPr>
            </a:br>
            <a:r>
              <a:rPr lang="en-US" altLang="en-US" sz="2800" b="1" dirty="0" err="1">
                <a:latin typeface="Times New Roman" panose="02020603050405020304" pitchFamily="18" charset="0"/>
                <a:cs typeface="Times New Roman" panose="02020603050405020304" pitchFamily="18" charset="0"/>
                <a:hlinkClick r:id="rId2"/>
              </a:rPr>
              <a:t>tavares.mathews@revenue.alabama.go</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334-353-9497</a:t>
            </a:r>
          </a:p>
          <a:p>
            <a:pPr marL="0" indent="0" algn="ctr">
              <a:buNone/>
            </a:pPr>
            <a:br>
              <a:rPr lang="en-US" altLang="en-US" sz="2800" b="1" dirty="0">
                <a:latin typeface="Times New Roman" panose="02020603050405020304" pitchFamily="18" charset="0"/>
                <a:cs typeface="Times New Roman" panose="02020603050405020304" pitchFamily="18" charset="0"/>
              </a:rPr>
            </a:br>
            <a:r>
              <a:rPr lang="en-US" altLang="en-US" sz="2800" b="1" dirty="0">
                <a:solidFill>
                  <a:schemeClr val="tx1"/>
                </a:solidFill>
                <a:latin typeface="Times New Roman" panose="02020603050405020304" pitchFamily="18" charset="0"/>
                <a:cs typeface="Times New Roman" panose="02020603050405020304" pitchFamily="18" charset="0"/>
              </a:rPr>
              <a:t>Demetria</a:t>
            </a:r>
            <a:r>
              <a:rPr lang="en-US" altLang="en-US" sz="2800" b="1" dirty="0">
                <a:latin typeface="Times New Roman" panose="02020603050405020304" pitchFamily="18" charset="0"/>
                <a:cs typeface="Times New Roman" panose="02020603050405020304" pitchFamily="18" charset="0"/>
              </a:rPr>
              <a:t> Gordon –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(20C, 20CC , CPT and PPT)</a:t>
            </a:r>
            <a:br>
              <a:rPr lang="en-US" altLang="en-US" sz="2800" b="1" dirty="0">
                <a:latin typeface="Times New Roman" panose="02020603050405020304" pitchFamily="18" charset="0"/>
                <a:cs typeface="Times New Roman" panose="02020603050405020304" pitchFamily="18" charset="0"/>
              </a:rPr>
            </a:br>
            <a:r>
              <a:rPr lang="en-US" altLang="en-US" sz="2800" b="1" u="sng" dirty="0">
                <a:solidFill>
                  <a:schemeClr val="accent1"/>
                </a:solidFill>
                <a:latin typeface="Times New Roman" panose="02020603050405020304" pitchFamily="18" charset="0"/>
                <a:cs typeface="Times New Roman" panose="02020603050405020304" pitchFamily="18" charset="0"/>
              </a:rPr>
              <a:t>de</a:t>
            </a:r>
            <a:r>
              <a:rPr lang="en-US" altLang="en-US" sz="2800" b="1" dirty="0">
                <a:solidFill>
                  <a:schemeClr val="accent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metria.gordon@revenue.alabama.gov</a:t>
            </a:r>
            <a:endParaRPr lang="en-US" altLang="en-US" sz="2800"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334-353-9129</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Tymecca Pearson– Business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(20S, 65, PTEC and 41 )</a:t>
            </a:r>
            <a:br>
              <a:rPr lang="en-US" altLang="en-US" sz="2800" b="1" dirty="0">
                <a:highlight>
                  <a:srgbClr val="FFFF00"/>
                </a:highlight>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4"/>
              </a:rPr>
              <a:t>tymecca.pearson@revenue.alabama.gov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334-353-0685</a:t>
            </a:r>
            <a:br>
              <a:rPr lang="en-US" altLang="en-US" sz="2800" b="1" dirty="0">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Veronica Jennings – </a:t>
            </a:r>
            <a:r>
              <a:rPr lang="en-US" altLang="en-US" sz="2800" b="1" dirty="0" err="1">
                <a:latin typeface="Times New Roman" panose="02020603050405020304" pitchFamily="18" charset="0"/>
                <a:cs typeface="Times New Roman" panose="02020603050405020304" pitchFamily="18" charset="0"/>
              </a:rPr>
              <a:t>Mef</a:t>
            </a:r>
            <a:r>
              <a:rPr lang="en-US" altLang="en-US" sz="2800" b="1" dirty="0">
                <a:latin typeface="Times New Roman" panose="02020603050405020304" pitchFamily="18" charset="0"/>
                <a:cs typeface="Times New Roman" panose="02020603050405020304" pitchFamily="18" charset="0"/>
              </a:rPr>
              <a:t> Development and Web Service, Manager</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hlinkClick r:id="rId5"/>
              </a:rPr>
              <a:t>veronica.jennings@revenue.alabama.gov</a:t>
            </a:r>
            <a:endParaRPr lang="en-US" altLang="en-US" sz="2800" b="1" dirty="0">
              <a:latin typeface="Times New Roman" panose="02020603050405020304" pitchFamily="18" charset="0"/>
              <a:cs typeface="Times New Roman" panose="02020603050405020304" pitchFamily="18" charset="0"/>
            </a:endParaRPr>
          </a:p>
          <a:p>
            <a:pPr marL="0" indent="0" algn="ctr">
              <a:buNone/>
            </a:pPr>
            <a:r>
              <a:rPr lang="en-US" altLang="en-US" sz="2800" b="1" dirty="0">
                <a:latin typeface="Times New Roman" panose="02020603050405020304" pitchFamily="18" charset="0"/>
                <a:cs typeface="Times New Roman" panose="02020603050405020304" pitchFamily="18" charset="0"/>
              </a:rPr>
              <a:t>334-353-9440</a:t>
            </a:r>
          </a:p>
          <a:p>
            <a:endParaRPr lang="en-US" dirty="0"/>
          </a:p>
        </p:txBody>
      </p:sp>
    </p:spTree>
    <p:extLst>
      <p:ext uri="{BB962C8B-B14F-4D97-AF65-F5344CB8AC3E}">
        <p14:creationId xmlns:p14="http://schemas.microsoft.com/office/powerpoint/2010/main" val="200601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63F-426B-4354-9ADB-4448D85DE4B8}"/>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Forms</a:t>
            </a:r>
            <a:endParaRPr lang="en-US" dirty="0"/>
          </a:p>
        </p:txBody>
      </p:sp>
      <p:pic>
        <p:nvPicPr>
          <p:cNvPr id="4" name="Content Placeholder 3">
            <a:extLst>
              <a:ext uri="{FF2B5EF4-FFF2-40B4-BE49-F238E27FC236}">
                <a16:creationId xmlns:a16="http://schemas.microsoft.com/office/drawing/2014/main" id="{031A98D5-DF13-4147-8953-C2AFF73033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571" y="1992622"/>
            <a:ext cx="6936002" cy="3595335"/>
          </a:xfrm>
          <a:prstGeom prst="rect">
            <a:avLst/>
          </a:prstGeom>
        </p:spPr>
      </p:pic>
    </p:spTree>
    <p:extLst>
      <p:ext uri="{BB962C8B-B14F-4D97-AF65-F5344CB8AC3E}">
        <p14:creationId xmlns:p14="http://schemas.microsoft.com/office/powerpoint/2010/main" val="216502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1C1F-3D5D-2814-3D8C-C43CAE5561CB}"/>
              </a:ext>
            </a:extLst>
          </p:cNvPr>
          <p:cNvSpPr>
            <a:spLocks noGrp="1"/>
          </p:cNvSpPr>
          <p:nvPr>
            <p:ph type="title"/>
          </p:nvPr>
        </p:nvSpPr>
        <p:spPr/>
        <p:txBody>
          <a:bodyPr/>
          <a:lstStyle/>
          <a:p>
            <a:pPr algn="ctr"/>
            <a:r>
              <a:rPr lang="en-US" dirty="0"/>
              <a:t>Prior year legislation effective for the 2023 return. </a:t>
            </a:r>
          </a:p>
        </p:txBody>
      </p:sp>
      <p:sp>
        <p:nvSpPr>
          <p:cNvPr id="3" name="Content Placeholder 2">
            <a:extLst>
              <a:ext uri="{FF2B5EF4-FFF2-40B4-BE49-F238E27FC236}">
                <a16:creationId xmlns:a16="http://schemas.microsoft.com/office/drawing/2014/main" id="{0D3E10AB-0CC9-C647-BF18-188F455671B0}"/>
              </a:ext>
            </a:extLst>
          </p:cNvPr>
          <p:cNvSpPr>
            <a:spLocks noGrp="1"/>
          </p:cNvSpPr>
          <p:nvPr>
            <p:ph idx="1"/>
          </p:nvPr>
        </p:nvSpPr>
        <p:spPr/>
        <p:txBody>
          <a:bodyPr/>
          <a:lstStyle/>
          <a:p>
            <a:r>
              <a:rPr lang="en-US" b="1" dirty="0">
                <a:latin typeface="+mn-lt"/>
              </a:rPr>
              <a:t>Act 2022-294 </a:t>
            </a:r>
            <a:r>
              <a:rPr lang="en-US" dirty="0">
                <a:latin typeface="+mn-lt"/>
              </a:rPr>
              <a:t>- </a:t>
            </a:r>
            <a:r>
              <a:rPr lang="en-US" sz="2800" i="0" u="none" strike="noStrike" baseline="0" dirty="0">
                <a:latin typeface="+mn-lt"/>
                <a:cs typeface="Times New Roman" panose="02020603050405020304" pitchFamily="18" charset="0"/>
              </a:rPr>
              <a:t>Lynn Greer Retirement Income Tax Cut Act of 2022</a:t>
            </a:r>
          </a:p>
          <a:p>
            <a:r>
              <a:rPr lang="en-US" b="1" dirty="0">
                <a:latin typeface="+mn-lt"/>
                <a:cs typeface="Times New Roman" panose="02020603050405020304" pitchFamily="18" charset="0"/>
              </a:rPr>
              <a:t>Act 2022-298 </a:t>
            </a:r>
            <a:r>
              <a:rPr lang="en-US" dirty="0">
                <a:latin typeface="+mn-lt"/>
                <a:cs typeface="Times New Roman" panose="02020603050405020304" pitchFamily="18" charset="0"/>
              </a:rPr>
              <a:t>- Volunteer Emergency Responders Tax  Credit</a:t>
            </a:r>
            <a:r>
              <a:rPr lang="en-US" dirty="0">
                <a:latin typeface="+mn-lt"/>
              </a:rPr>
              <a:t> </a:t>
            </a:r>
          </a:p>
          <a:p>
            <a:r>
              <a:rPr lang="en-US" b="1" dirty="0">
                <a:latin typeface="+mn-lt"/>
              </a:rPr>
              <a:t>Act 2022-299 </a:t>
            </a:r>
            <a:r>
              <a:rPr lang="en-US" dirty="0">
                <a:latin typeface="+mn-lt"/>
              </a:rPr>
              <a:t>- </a:t>
            </a:r>
            <a:r>
              <a:rPr lang="en-US" dirty="0">
                <a:latin typeface="+mn-lt"/>
                <a:cs typeface="Times New Roman" panose="02020603050405020304" pitchFamily="18" charset="0"/>
              </a:rPr>
              <a:t>Adoption Credit</a:t>
            </a:r>
            <a:endParaRPr lang="en-US" dirty="0">
              <a:latin typeface="+mn-lt"/>
            </a:endParaRPr>
          </a:p>
        </p:txBody>
      </p:sp>
    </p:spTree>
    <p:extLst>
      <p:ext uri="{BB962C8B-B14F-4D97-AF65-F5344CB8AC3E}">
        <p14:creationId xmlns:p14="http://schemas.microsoft.com/office/powerpoint/2010/main" val="79468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9EC7-62C3-418F-ABD8-E00F4811AFE2}"/>
              </a:ext>
            </a:extLst>
          </p:cNvPr>
          <p:cNvSpPr>
            <a:spLocks noGrp="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Mailed Forms</a:t>
            </a:r>
            <a:endParaRPr lang="en-US" dirty="0"/>
          </a:p>
        </p:txBody>
      </p:sp>
      <p:sp>
        <p:nvSpPr>
          <p:cNvPr id="3" name="Content Placeholder 2">
            <a:extLst>
              <a:ext uri="{FF2B5EF4-FFF2-40B4-BE49-F238E27FC236}">
                <a16:creationId xmlns:a16="http://schemas.microsoft.com/office/drawing/2014/main" id="{0BC5409B-3988-4FEA-AB26-B6952EAB439B}"/>
              </a:ext>
            </a:extLst>
          </p:cNvPr>
          <p:cNvSpPr>
            <a:spLocks noGrp="1"/>
          </p:cNvSpPr>
          <p:nvPr>
            <p:ph idx="1"/>
          </p:nvPr>
        </p:nvSpPr>
        <p:spPr>
          <a:xfrm>
            <a:off x="403411" y="2400441"/>
            <a:ext cx="5979459" cy="4018288"/>
          </a:xfrm>
        </p:spPr>
        <p:txBody>
          <a:bodyPr>
            <a:normAutofit/>
          </a:bodyPr>
          <a:lstStyle/>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The Department will provide income tax booklets (40/40NR) to Libraries and TPSC’s this year.</a:t>
            </a:r>
          </a:p>
          <a:p>
            <a:pPr eaLnBrk="1" hangingPunct="1">
              <a:buFont typeface="Arial" charset="0"/>
              <a:buChar char="•"/>
              <a:defRPr/>
            </a:pPr>
            <a:r>
              <a:rPr lang="en-US" sz="3200" dirty="0">
                <a:latin typeface="Times New Roman" panose="02020603050405020304" pitchFamily="18" charset="0"/>
                <a:cs typeface="Times New Roman" panose="02020603050405020304" pitchFamily="18" charset="0"/>
              </a:rPr>
              <a:t>Taxpayers can download and print all tax forms from our website.</a:t>
            </a:r>
          </a:p>
          <a:p>
            <a:pPr marL="0" indent="0" eaLnBrk="1" hangingPunct="1">
              <a:buNone/>
              <a:defRPr/>
            </a:pPr>
            <a:endParaRPr lang="en-US" sz="3200" dirty="0">
              <a:latin typeface="Times New Roman" panose="02020603050405020304" pitchFamily="18" charset="0"/>
              <a:cs typeface="Times New Roman" panose="02020603050405020304" pitchFamily="18" charset="0"/>
            </a:endParaRPr>
          </a:p>
        </p:txBody>
      </p:sp>
      <p:pic>
        <p:nvPicPr>
          <p:cNvPr id="4" name="Content Placeholder 2">
            <a:extLst>
              <a:ext uri="{FF2B5EF4-FFF2-40B4-BE49-F238E27FC236}">
                <a16:creationId xmlns:a16="http://schemas.microsoft.com/office/drawing/2014/main" id="{C3EC8621-5313-4A0B-90FC-9406DF382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108" y="1992150"/>
            <a:ext cx="3227292" cy="2705436"/>
          </a:xfrm>
          <a:prstGeom prst="rect">
            <a:avLst/>
          </a:prstGeom>
        </p:spPr>
      </p:pic>
    </p:spTree>
    <p:extLst>
      <p:ext uri="{BB962C8B-B14F-4D97-AF65-F5344CB8AC3E}">
        <p14:creationId xmlns:p14="http://schemas.microsoft.com/office/powerpoint/2010/main" val="3819961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3190-9B4E-4293-99C0-A92E04C9F812}"/>
              </a:ext>
            </a:extLst>
          </p:cNvPr>
          <p:cNvSpPr>
            <a:spLocks noGrp="1"/>
          </p:cNvSpPr>
          <p:nvPr>
            <p:ph type="title"/>
          </p:nvPr>
        </p:nvSpPr>
        <p:spPr>
          <a:xfrm>
            <a:off x="838200" y="365126"/>
            <a:ext cx="10515600" cy="1105866"/>
          </a:xfrm>
        </p:spPr>
        <p:txBody>
          <a:bodyPr>
            <a:normAutofit/>
          </a:bodyPr>
          <a:lstStyle/>
          <a:p>
            <a:pPr algn="ctr"/>
            <a:r>
              <a:rPr lang="en-US" sz="4800" b="1" dirty="0">
                <a:latin typeface="Times New Roman" panose="02020603050405020304" pitchFamily="18" charset="0"/>
                <a:cs typeface="Times New Roman" panose="02020603050405020304" pitchFamily="18" charset="0"/>
              </a:rPr>
              <a:t>Form Changes for 2023</a:t>
            </a:r>
            <a:endParaRPr lang="en-US" sz="4800" dirty="0"/>
          </a:p>
        </p:txBody>
      </p:sp>
      <p:sp>
        <p:nvSpPr>
          <p:cNvPr id="3" name="Content Placeholder 2">
            <a:extLst>
              <a:ext uri="{FF2B5EF4-FFF2-40B4-BE49-F238E27FC236}">
                <a16:creationId xmlns:a16="http://schemas.microsoft.com/office/drawing/2014/main" id="{81F64867-9FC5-4CB1-9633-26384D1CB30F}"/>
              </a:ext>
            </a:extLst>
          </p:cNvPr>
          <p:cNvSpPr>
            <a:spLocks noGrp="1"/>
          </p:cNvSpPr>
          <p:nvPr>
            <p:ph idx="1"/>
          </p:nvPr>
        </p:nvSpPr>
        <p:spPr>
          <a:xfrm>
            <a:off x="53788" y="1779103"/>
            <a:ext cx="12030635" cy="5824331"/>
          </a:xfrm>
        </p:spPr>
        <p:txBody>
          <a:bodyPr>
            <a:normAutofit/>
          </a:bodyPr>
          <a:lstStyle/>
          <a:p>
            <a:pPr marL="0" marR="0" indent="0">
              <a:spcBef>
                <a:spcPts val="0"/>
              </a:spcBef>
              <a:spcAft>
                <a:spcPts val="0"/>
              </a:spcAft>
              <a:buNone/>
            </a:pPr>
            <a:r>
              <a:rPr lang="en-US" sz="2000" b="1" dirty="0">
                <a:effectLst/>
                <a:latin typeface="+mn-lt"/>
                <a:ea typeface="Times New Roman" panose="02020603050405020304" pitchFamily="18" charset="0"/>
              </a:rPr>
              <a:t>Individual Income Tax changes:</a:t>
            </a:r>
            <a:endParaRPr lang="en-US" sz="2000" dirty="0">
              <a:effectLst/>
              <a:latin typeface="+mn-lt"/>
              <a:ea typeface="Times New Roman" panose="02020603050405020304" pitchFamily="18" charset="0"/>
            </a:endParaRPr>
          </a:p>
          <a:p>
            <a:pPr algn="l"/>
            <a:r>
              <a:rPr lang="en-US" sz="2400" b="0" i="0" u="none" strike="noStrike" baseline="0" dirty="0">
                <a:latin typeface="+mn-lt"/>
              </a:rPr>
              <a:t>Act 2018-468 (HB 260) Irrigation and Reservoir System Credit reverts to its original amount 20% of the irrigation or reservoir system cost up to $10,000 per Act 2017-352 (Schedule OC, Section B, Part J).</a:t>
            </a:r>
          </a:p>
          <a:p>
            <a:pPr algn="l"/>
            <a:r>
              <a:rPr lang="en-US" sz="2400" b="0" i="0" u="none" strike="noStrike" baseline="0" dirty="0">
                <a:latin typeface="+mn-lt"/>
              </a:rPr>
              <a:t>Act 2022-298 (HB 253) Firefighters/EMT Credit is based on qualifying individuals providing proof of 30 hours or more of qualifying training during the tax year. (Schedule OC, Section B, Part W).</a:t>
            </a:r>
          </a:p>
          <a:p>
            <a:pPr algn="l"/>
            <a:r>
              <a:rPr lang="en-US" sz="2400" b="0" i="0" u="none" strike="noStrike" baseline="0" dirty="0">
                <a:latin typeface="+mn-lt"/>
              </a:rPr>
              <a:t>Act 2023 – 33 (Innovate Alabama Credit) authorizes a tax credit to corporations/Individuals that make cash contributions to economic development organizations (EDO) approved by Innovate Alabama. (Schedule OC, Section B, Part X).</a:t>
            </a:r>
          </a:p>
          <a:p>
            <a:pPr algn="l"/>
            <a:r>
              <a:rPr lang="en-US" sz="2400" b="0" i="0" u="none" strike="noStrike" baseline="0" dirty="0">
                <a:latin typeface="+mn-lt"/>
              </a:rPr>
              <a:t>New Retirement Schedule (Schedule RS) for the Form 40 and Form 40NR.</a:t>
            </a:r>
          </a:p>
        </p:txBody>
      </p:sp>
    </p:spTree>
    <p:extLst>
      <p:ext uri="{BB962C8B-B14F-4D97-AF65-F5344CB8AC3E}">
        <p14:creationId xmlns:p14="http://schemas.microsoft.com/office/powerpoint/2010/main" val="667691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1169-BB79-B774-37E2-CDBC45127BE7}"/>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A73C169B-21A7-767C-9E5E-F4B4AFF6A8B2}"/>
              </a:ext>
            </a:extLst>
          </p:cNvPr>
          <p:cNvSpPr>
            <a:spLocks noGrp="1"/>
          </p:cNvSpPr>
          <p:nvPr>
            <p:ph idx="1"/>
          </p:nvPr>
        </p:nvSpPr>
        <p:spPr>
          <a:xfrm>
            <a:off x="89647" y="1909482"/>
            <a:ext cx="12183035" cy="4831977"/>
          </a:xfrm>
        </p:spPr>
        <p:txBody>
          <a:bodyPr>
            <a:normAutofit/>
          </a:bodyPr>
          <a:lstStyle/>
          <a:p>
            <a:pPr marL="0" indent="0">
              <a:buNone/>
            </a:pPr>
            <a:r>
              <a:rPr lang="en-US" sz="2000" b="1" dirty="0">
                <a:effectLst/>
                <a:latin typeface="+mn-lt"/>
                <a:ea typeface="Times New Roman" panose="02020603050405020304" pitchFamily="18" charset="0"/>
              </a:rPr>
              <a:t>Individual Income Tax changes:</a:t>
            </a:r>
            <a:endParaRPr lang="en-US" sz="2400" b="0" i="0" u="none" strike="noStrike" baseline="0" dirty="0">
              <a:latin typeface="+mn-lt"/>
            </a:endParaRPr>
          </a:p>
          <a:p>
            <a:pPr algn="l"/>
            <a:r>
              <a:rPr lang="en-US" sz="2400" b="0" i="0" u="none" strike="noStrike" baseline="0" dirty="0">
                <a:latin typeface="+mn-lt"/>
              </a:rPr>
              <a:t>New format for the Schedule AAC, to allow the correct deduction for eligible “child/children” who are adopted through a private adoption in which the adoptee or qualifying foster child is an Alabama resident, and the adoptive parents reside.</a:t>
            </a:r>
          </a:p>
          <a:p>
            <a:pPr algn="l"/>
            <a:r>
              <a:rPr lang="en-US" sz="2400" b="0" i="0" u="none" strike="noStrike" baseline="0" dirty="0">
                <a:latin typeface="+mn-lt"/>
              </a:rPr>
              <a:t>($2,000) per eligible “child/children” who are adopted reside in Alabama. </a:t>
            </a:r>
          </a:p>
          <a:p>
            <a:pPr algn="l"/>
            <a:r>
              <a:rPr lang="en-US" sz="2400" dirty="0">
                <a:latin typeface="+mn-lt"/>
              </a:rPr>
              <a:t>($1,000) per eligible “child/children”  who are adopted but are not residents of Alabama</a:t>
            </a:r>
            <a:r>
              <a:rPr lang="en-US" sz="2400" b="0" i="0" u="none" strike="noStrike" baseline="0" dirty="0">
                <a:latin typeface="+mn-lt"/>
              </a:rPr>
              <a:t>.</a:t>
            </a:r>
          </a:p>
        </p:txBody>
      </p:sp>
    </p:spTree>
    <p:extLst>
      <p:ext uri="{BB962C8B-B14F-4D97-AF65-F5344CB8AC3E}">
        <p14:creationId xmlns:p14="http://schemas.microsoft.com/office/powerpoint/2010/main" val="2234213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8433-F6F7-47CF-A5AE-0537CC79A488}"/>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84F2E7A6-11CC-49B6-AC72-E074DB003431}"/>
              </a:ext>
            </a:extLst>
          </p:cNvPr>
          <p:cNvSpPr>
            <a:spLocks noGrp="1"/>
          </p:cNvSpPr>
          <p:nvPr>
            <p:ph idx="1"/>
          </p:nvPr>
        </p:nvSpPr>
        <p:spPr>
          <a:xfrm>
            <a:off x="340659" y="1825625"/>
            <a:ext cx="11331388" cy="4667250"/>
          </a:xfrm>
        </p:spPr>
        <p:txBody>
          <a:bodyPr>
            <a:normAutofit/>
          </a:bodyPr>
          <a:lstStyle/>
          <a:p>
            <a:pPr marL="0" marR="0" indent="0">
              <a:spcBef>
                <a:spcPts val="0"/>
              </a:spcBef>
              <a:spcAft>
                <a:spcPts val="0"/>
              </a:spcAft>
              <a:buNone/>
            </a:pPr>
            <a:r>
              <a:rPr lang="en-US" sz="2200" b="1" dirty="0">
                <a:effectLst/>
                <a:latin typeface="+mn-lt"/>
                <a:ea typeface="Times New Roman" panose="02020603050405020304" pitchFamily="18" charset="0"/>
              </a:rPr>
              <a:t>Corporate Tax changes: </a:t>
            </a:r>
          </a:p>
          <a:p>
            <a:pPr marL="0" marR="0" indent="0">
              <a:spcBef>
                <a:spcPts val="0"/>
              </a:spcBef>
              <a:spcAft>
                <a:spcPts val="0"/>
              </a:spcAft>
              <a:buNone/>
            </a:pPr>
            <a:endParaRPr lang="en-US" sz="2200" b="1" i="0" u="none" strike="noStrike" baseline="0" dirty="0">
              <a:latin typeface="+mn-lt"/>
            </a:endParaRPr>
          </a:p>
          <a:p>
            <a:pPr marL="0" marR="0" indent="0">
              <a:spcBef>
                <a:spcPts val="0"/>
              </a:spcBef>
              <a:spcAft>
                <a:spcPts val="0"/>
              </a:spcAft>
              <a:buNone/>
            </a:pPr>
            <a:r>
              <a:rPr lang="en-US" sz="2200" b="1" i="0" u="none" strike="noStrike" baseline="0" dirty="0">
                <a:latin typeface="+mn-lt"/>
              </a:rPr>
              <a:t>Form 20C</a:t>
            </a:r>
          </a:p>
          <a:p>
            <a:pPr algn="l"/>
            <a:r>
              <a:rPr lang="en-US" sz="2400" b="0" i="0" u="none" strike="noStrike" baseline="0" dirty="0">
                <a:latin typeface="+mn-lt"/>
              </a:rPr>
              <a:t>Page 2, Schedule A, Line 9-Added text.</a:t>
            </a:r>
          </a:p>
          <a:p>
            <a:pPr algn="l"/>
            <a:r>
              <a:rPr lang="en-US" sz="2400" b="0" i="0" u="none" strike="noStrike" baseline="0" dirty="0">
                <a:latin typeface="+mn-lt"/>
              </a:rPr>
              <a:t>Line 23-Added text.</a:t>
            </a:r>
          </a:p>
          <a:p>
            <a:pPr algn="l"/>
            <a:r>
              <a:rPr lang="en-US" sz="2400" b="0" i="0" u="none" strike="noStrike" baseline="0" dirty="0">
                <a:latin typeface="+mn-lt"/>
              </a:rPr>
              <a:t>Page 4, NEW Schedule F-Balance Sheet.</a:t>
            </a:r>
          </a:p>
          <a:p>
            <a:pPr algn="l"/>
            <a:r>
              <a:rPr lang="en-US" sz="2400" b="0" i="0" u="none" strike="noStrike" baseline="0" dirty="0">
                <a:latin typeface="+mn-lt"/>
              </a:rPr>
              <a:t>Other Information, Line 5-New text online and removed (a)-(e) under line.</a:t>
            </a:r>
          </a:p>
          <a:p>
            <a:pPr algn="l"/>
            <a:r>
              <a:rPr lang="en-US" sz="2400" b="0" i="0" u="none" strike="noStrike" baseline="0" dirty="0">
                <a:latin typeface="+mn-lt"/>
              </a:rPr>
              <a:t>Paid Preparer’s Use Only- (3rd line)- Renamed line “Firm’s address.</a:t>
            </a:r>
          </a:p>
          <a:p>
            <a:pPr algn="l"/>
            <a:r>
              <a:rPr lang="en-US" sz="2400" b="0" i="0" u="none" strike="noStrike" baseline="0" dirty="0">
                <a:latin typeface="+mn-lt"/>
              </a:rPr>
              <a:t>(3rd line)-Removed keying dot online.</a:t>
            </a:r>
          </a:p>
          <a:p>
            <a:pPr algn="l"/>
            <a:r>
              <a:rPr lang="en-US" sz="2400" b="0" i="0" u="none" strike="noStrike" baseline="0" dirty="0">
                <a:latin typeface="+mn-lt"/>
              </a:rPr>
              <a:t>ZIP Code-removed keying dot from line.</a:t>
            </a:r>
            <a:endParaRPr lang="en-US" sz="2400" dirty="0">
              <a:latin typeface="+mn-lt"/>
            </a:endParaRPr>
          </a:p>
        </p:txBody>
      </p:sp>
    </p:spTree>
    <p:extLst>
      <p:ext uri="{BB962C8B-B14F-4D97-AF65-F5344CB8AC3E}">
        <p14:creationId xmlns:p14="http://schemas.microsoft.com/office/powerpoint/2010/main" val="1351636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8433-F6F7-47CF-A5AE-0537CC79A488}"/>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84F2E7A6-11CC-49B6-AC72-E074DB003431}"/>
              </a:ext>
            </a:extLst>
          </p:cNvPr>
          <p:cNvSpPr>
            <a:spLocks noGrp="1"/>
          </p:cNvSpPr>
          <p:nvPr>
            <p:ph idx="1"/>
          </p:nvPr>
        </p:nvSpPr>
        <p:spPr>
          <a:xfrm>
            <a:off x="340659" y="1825625"/>
            <a:ext cx="11331388" cy="4667250"/>
          </a:xfrm>
        </p:spPr>
        <p:txBody>
          <a:bodyPr>
            <a:normAutofit/>
          </a:bodyPr>
          <a:lstStyle/>
          <a:p>
            <a:pPr marL="0" marR="0" indent="0">
              <a:spcBef>
                <a:spcPts val="0"/>
              </a:spcBef>
              <a:spcAft>
                <a:spcPts val="0"/>
              </a:spcAft>
              <a:buNone/>
            </a:pPr>
            <a:r>
              <a:rPr lang="en-US" sz="2400" b="1" dirty="0">
                <a:effectLst/>
                <a:latin typeface="+mn-lt"/>
                <a:ea typeface="Times New Roman" panose="02020603050405020304" pitchFamily="18" charset="0"/>
              </a:rPr>
              <a:t>Corporate Tax changes: </a:t>
            </a:r>
          </a:p>
          <a:p>
            <a:pPr marL="0" marR="0" indent="0">
              <a:spcBef>
                <a:spcPts val="0"/>
              </a:spcBef>
              <a:spcAft>
                <a:spcPts val="0"/>
              </a:spcAft>
              <a:buNone/>
            </a:pPr>
            <a:endParaRPr lang="en-US" sz="2400" b="1" i="0" u="none" strike="noStrike" baseline="0" dirty="0">
              <a:latin typeface="+mn-lt"/>
            </a:endParaRPr>
          </a:p>
          <a:p>
            <a:pPr algn="l"/>
            <a:r>
              <a:rPr lang="en-US" sz="2400" b="1" i="0" u="none" strike="noStrike" baseline="0" dirty="0">
                <a:latin typeface="+mn-lt"/>
              </a:rPr>
              <a:t>Form 20C-C</a:t>
            </a:r>
          </a:p>
          <a:p>
            <a:pPr algn="l"/>
            <a:r>
              <a:rPr lang="en-US" sz="2400" b="0" i="0" u="none" strike="noStrike" baseline="0" dirty="0">
                <a:latin typeface="+mn-lt"/>
              </a:rPr>
              <a:t>Page 1, Paid Preparer’s Use Only (3rd line)-Renamed line “Firm’s address”.</a:t>
            </a:r>
          </a:p>
          <a:p>
            <a:pPr algn="l"/>
            <a:r>
              <a:rPr lang="en-US" sz="2400" b="0" i="0" u="none" strike="noStrike" baseline="0" dirty="0">
                <a:latin typeface="+mn-lt"/>
              </a:rPr>
              <a:t>(3rd line)-Removed keying dot </a:t>
            </a:r>
            <a:r>
              <a:rPr lang="en-US" sz="2400" dirty="0">
                <a:latin typeface="+mn-lt"/>
              </a:rPr>
              <a:t>from </a:t>
            </a:r>
            <a:r>
              <a:rPr lang="en-US" sz="2400" b="0" i="0" u="none" strike="noStrike" baseline="0" dirty="0">
                <a:latin typeface="+mn-lt"/>
              </a:rPr>
              <a:t>line.</a:t>
            </a:r>
          </a:p>
          <a:p>
            <a:pPr algn="l"/>
            <a:r>
              <a:rPr lang="en-US" sz="2400" b="0" i="0" u="none" strike="noStrike" baseline="0" dirty="0">
                <a:latin typeface="+mn-lt"/>
              </a:rPr>
              <a:t>ZIP Code-removed keying dot from line.</a:t>
            </a:r>
            <a:endParaRPr lang="en-US" sz="2400" dirty="0">
              <a:latin typeface="+mn-lt"/>
            </a:endParaRPr>
          </a:p>
        </p:txBody>
      </p:sp>
    </p:spTree>
    <p:extLst>
      <p:ext uri="{BB962C8B-B14F-4D97-AF65-F5344CB8AC3E}">
        <p14:creationId xmlns:p14="http://schemas.microsoft.com/office/powerpoint/2010/main" val="1386918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68BC-9115-4AA4-0997-5AFDCD31EB74}"/>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8A802278-7BE5-38C8-BE21-C81DD811AA25}"/>
              </a:ext>
            </a:extLst>
          </p:cNvPr>
          <p:cNvSpPr>
            <a:spLocks noGrp="1"/>
          </p:cNvSpPr>
          <p:nvPr>
            <p:ph idx="1"/>
          </p:nvPr>
        </p:nvSpPr>
        <p:spPr>
          <a:xfrm>
            <a:off x="233081" y="1825625"/>
            <a:ext cx="11618259" cy="4351338"/>
          </a:xfrm>
        </p:spPr>
        <p:txBody>
          <a:bodyPr>
            <a:normAutofit/>
          </a:bodyPr>
          <a:lstStyle/>
          <a:p>
            <a:pPr marL="0" indent="0">
              <a:buNone/>
            </a:pPr>
            <a:r>
              <a:rPr lang="en-US" sz="2400" b="1" dirty="0">
                <a:latin typeface="+mn-lt"/>
              </a:rPr>
              <a:t>Corporate Tax changes:</a:t>
            </a:r>
          </a:p>
          <a:p>
            <a:pPr marL="0" indent="0">
              <a:buNone/>
            </a:pPr>
            <a:endParaRPr lang="en-US" sz="2400" b="1" dirty="0">
              <a:latin typeface="+mn-lt"/>
            </a:endParaRPr>
          </a:p>
          <a:p>
            <a:pPr marL="0" indent="0">
              <a:buNone/>
            </a:pPr>
            <a:r>
              <a:rPr lang="en-US" sz="2400" b="1" dirty="0">
                <a:latin typeface="+mn-lt"/>
              </a:rPr>
              <a:t>Schedule BC</a:t>
            </a:r>
          </a:p>
          <a:p>
            <a:pPr algn="l"/>
            <a:r>
              <a:rPr lang="en-US" sz="2400" i="0" u="none" strike="noStrike" baseline="0" dirty="0">
                <a:latin typeface="+mn-lt"/>
              </a:rPr>
              <a:t>Page1, Section B, Part C -NEW Lines C4 -C6.</a:t>
            </a:r>
          </a:p>
          <a:p>
            <a:pPr algn="l"/>
            <a:r>
              <a:rPr lang="en-US" sz="2400" i="0" u="none" strike="noStrike" baseline="0" dirty="0">
                <a:latin typeface="+mn-lt"/>
              </a:rPr>
              <a:t>Page 2, Section B, Part G-Qualified Irrigation System/Reservoir System Tax Credit-multiple updates made to this credit.</a:t>
            </a:r>
          </a:p>
          <a:p>
            <a:pPr algn="l"/>
            <a:r>
              <a:rPr lang="en-US" sz="2400" i="0" u="none" strike="noStrike" baseline="0" dirty="0">
                <a:latin typeface="+mn-lt"/>
              </a:rPr>
              <a:t>Page 4, Section B, Part M-Growing Alabama Credit-multiple updates made to this credit.</a:t>
            </a:r>
          </a:p>
          <a:p>
            <a:pPr algn="l"/>
            <a:r>
              <a:rPr lang="en-US" sz="2400" i="0" u="none" strike="noStrike" baseline="0" dirty="0">
                <a:latin typeface="+mn-lt"/>
              </a:rPr>
              <a:t>Page 5, Section B, Part Q-Innovate Alabama Tax Credit-NEW credit for 2023.</a:t>
            </a:r>
            <a:endParaRPr lang="en-US" sz="2400" dirty="0">
              <a:latin typeface="+mn-lt"/>
            </a:endParaRPr>
          </a:p>
        </p:txBody>
      </p:sp>
    </p:spTree>
    <p:extLst>
      <p:ext uri="{BB962C8B-B14F-4D97-AF65-F5344CB8AC3E}">
        <p14:creationId xmlns:p14="http://schemas.microsoft.com/office/powerpoint/2010/main" val="1840336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B739-6F56-485A-1FB0-8BE712576CB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272AF652-AF02-00E3-6877-536C13D065BA}"/>
              </a:ext>
            </a:extLst>
          </p:cNvPr>
          <p:cNvSpPr>
            <a:spLocks noGrp="1"/>
          </p:cNvSpPr>
          <p:nvPr>
            <p:ph idx="1"/>
          </p:nvPr>
        </p:nvSpPr>
        <p:spPr>
          <a:xfrm>
            <a:off x="98612" y="1690689"/>
            <a:ext cx="11940988" cy="5167312"/>
          </a:xfrm>
        </p:spPr>
        <p:txBody>
          <a:bodyPr>
            <a:normAutofit/>
          </a:bodyPr>
          <a:lstStyle/>
          <a:p>
            <a:pPr marL="0" indent="0" algn="l">
              <a:buNone/>
            </a:pPr>
            <a:r>
              <a:rPr lang="en-US" sz="2400" b="1" i="0" u="none" strike="noStrike" baseline="0" dirty="0">
                <a:latin typeface="+mn-lt"/>
              </a:rPr>
              <a:t>Fiduciary Tax </a:t>
            </a:r>
            <a:r>
              <a:rPr lang="en-US" sz="2400" b="1" dirty="0">
                <a:latin typeface="+mn-lt"/>
              </a:rPr>
              <a:t>c</a:t>
            </a:r>
            <a:r>
              <a:rPr lang="en-US" sz="2400" b="1" i="0" u="none" strike="noStrike" baseline="0" dirty="0">
                <a:latin typeface="+mn-lt"/>
              </a:rPr>
              <a:t>hanges:</a:t>
            </a:r>
          </a:p>
          <a:p>
            <a:pPr marL="0" indent="0" algn="l">
              <a:buNone/>
            </a:pPr>
            <a:endParaRPr lang="en-US" sz="2400" b="1" i="0" u="none" strike="noStrike" baseline="0" dirty="0">
              <a:latin typeface="+mn-lt"/>
            </a:endParaRPr>
          </a:p>
          <a:p>
            <a:pPr marL="0" indent="0" algn="l">
              <a:buNone/>
            </a:pPr>
            <a:r>
              <a:rPr lang="en-US" sz="2400" b="1" i="0" u="none" strike="noStrike" baseline="0" dirty="0">
                <a:latin typeface="+mn-lt"/>
              </a:rPr>
              <a:t>Form 41</a:t>
            </a:r>
          </a:p>
          <a:p>
            <a:pPr algn="l"/>
            <a:r>
              <a:rPr lang="en-US" sz="2400" b="0" i="0" u="none" strike="noStrike" baseline="0" dirty="0">
                <a:latin typeface="+mn-lt"/>
              </a:rPr>
              <a:t>Page 1, Paid Preparer’s Use Only(2nd line)-Added keying dot to line.</a:t>
            </a:r>
          </a:p>
          <a:p>
            <a:pPr algn="l"/>
            <a:r>
              <a:rPr lang="en-US" sz="2400" b="0" i="0" u="none" strike="noStrike" baseline="0" dirty="0">
                <a:latin typeface="+mn-lt"/>
              </a:rPr>
              <a:t>Paid Preparer’s Use Only(3rd line)-Renamed Line “Firm’s address”.</a:t>
            </a:r>
            <a:endParaRPr lang="en-US" sz="2400" dirty="0">
              <a:latin typeface="+mn-lt"/>
            </a:endParaRPr>
          </a:p>
        </p:txBody>
      </p:sp>
    </p:spTree>
    <p:extLst>
      <p:ext uri="{BB962C8B-B14F-4D97-AF65-F5344CB8AC3E}">
        <p14:creationId xmlns:p14="http://schemas.microsoft.com/office/powerpoint/2010/main" val="1106475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EBFF-F09A-0BFB-0C65-CADCAEC54C5A}"/>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D6C4FA62-B148-EACE-835F-8C56B93CF717}"/>
              </a:ext>
            </a:extLst>
          </p:cNvPr>
          <p:cNvSpPr>
            <a:spLocks noGrp="1"/>
          </p:cNvSpPr>
          <p:nvPr>
            <p:ph idx="1"/>
          </p:nvPr>
        </p:nvSpPr>
        <p:spPr>
          <a:xfrm>
            <a:off x="89647" y="1825625"/>
            <a:ext cx="11807492" cy="4915834"/>
          </a:xfrm>
        </p:spPr>
        <p:txBody>
          <a:bodyPr>
            <a:normAutofit/>
          </a:bodyPr>
          <a:lstStyle/>
          <a:p>
            <a:pPr marL="0" indent="0">
              <a:buNone/>
            </a:pPr>
            <a:r>
              <a:rPr lang="en-US" sz="2800" b="1" i="0" u="none" strike="noStrike" baseline="0" dirty="0">
                <a:latin typeface="+mn-lt"/>
              </a:rPr>
              <a:t>Fiduciary Tax changes:</a:t>
            </a:r>
          </a:p>
          <a:p>
            <a:pPr marL="0" indent="0">
              <a:buNone/>
            </a:pPr>
            <a:endParaRPr lang="en-US" sz="2800" b="1" i="0" u="none" strike="noStrike" baseline="0" dirty="0">
              <a:latin typeface="+mn-lt"/>
            </a:endParaRPr>
          </a:p>
          <a:p>
            <a:pPr marL="0" indent="0" algn="l">
              <a:buNone/>
            </a:pPr>
            <a:r>
              <a:rPr lang="en-US" sz="2400" b="1" i="0" u="none" strike="noStrike" baseline="0" dirty="0">
                <a:latin typeface="+mn-lt"/>
              </a:rPr>
              <a:t>Schedule FC</a:t>
            </a:r>
          </a:p>
          <a:p>
            <a:pPr algn="l"/>
            <a:r>
              <a:rPr lang="en-US" sz="2400" b="0" i="0" u="none" strike="noStrike" baseline="0" dirty="0">
                <a:latin typeface="+mn-lt"/>
              </a:rPr>
              <a:t>Page 1, Section B, Part B -NEW credit for 2023 for Schedule FC “Coal Credit.”</a:t>
            </a:r>
          </a:p>
          <a:p>
            <a:pPr algn="l"/>
            <a:r>
              <a:rPr lang="en-US" sz="2400" b="0" i="0" u="none" strike="noStrike" baseline="0" dirty="0">
                <a:latin typeface="+mn-lt"/>
              </a:rPr>
              <a:t>Page 2, Section B, Part F-Qualified Irrigation System/Reservoir System Tax Credit-multiple updates made to this credit.</a:t>
            </a:r>
          </a:p>
          <a:p>
            <a:pPr algn="l"/>
            <a:r>
              <a:rPr lang="en-US" sz="2400" b="0" i="0" u="none" strike="noStrike" baseline="0" dirty="0">
                <a:latin typeface="+mn-lt"/>
              </a:rPr>
              <a:t>Page 4, Section B, Part Q-Innovate Alabama Tax Credit-NEW credit for 2023.</a:t>
            </a:r>
            <a:endParaRPr lang="en-US" sz="2400" dirty="0">
              <a:latin typeface="+mn-lt"/>
            </a:endParaRPr>
          </a:p>
        </p:txBody>
      </p:sp>
    </p:spTree>
    <p:extLst>
      <p:ext uri="{BB962C8B-B14F-4D97-AF65-F5344CB8AC3E}">
        <p14:creationId xmlns:p14="http://schemas.microsoft.com/office/powerpoint/2010/main" val="2139264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B048-F50B-6330-C275-91AE29499765}"/>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AAB21F4A-485D-CC0D-1E23-13E2C9EF2534}"/>
              </a:ext>
            </a:extLst>
          </p:cNvPr>
          <p:cNvSpPr>
            <a:spLocks noGrp="1"/>
          </p:cNvSpPr>
          <p:nvPr>
            <p:ph idx="1"/>
          </p:nvPr>
        </p:nvSpPr>
        <p:spPr>
          <a:xfrm>
            <a:off x="125506" y="1825624"/>
            <a:ext cx="11228294" cy="4879975"/>
          </a:xfrm>
        </p:spPr>
        <p:txBody>
          <a:bodyPr>
            <a:normAutofit/>
          </a:bodyPr>
          <a:lstStyle/>
          <a:p>
            <a:pPr marL="0" indent="0" algn="l">
              <a:buNone/>
            </a:pPr>
            <a:r>
              <a:rPr lang="en-US" sz="2400" b="1" i="0" u="none" strike="noStrike" baseline="0" dirty="0">
                <a:solidFill>
                  <a:srgbClr val="000000"/>
                </a:solidFill>
                <a:latin typeface="+mn-lt"/>
              </a:rPr>
              <a:t>Financial Institution Excise Tax changes:</a:t>
            </a:r>
          </a:p>
          <a:p>
            <a:pPr marL="0" indent="0" algn="l">
              <a:buNone/>
            </a:pPr>
            <a:r>
              <a:rPr lang="en-US" sz="2400" b="1" i="0" u="none" strike="noStrike" baseline="0" dirty="0">
                <a:solidFill>
                  <a:srgbClr val="000000"/>
                </a:solidFill>
                <a:latin typeface="+mn-lt"/>
              </a:rPr>
              <a:t>Form ET-1  </a:t>
            </a:r>
          </a:p>
          <a:p>
            <a:pPr algn="l"/>
            <a:r>
              <a:rPr lang="en-US" sz="2400" b="0" i="0" u="none" strike="noStrike" baseline="0" dirty="0">
                <a:latin typeface="+mn-lt"/>
              </a:rPr>
              <a:t>Page 1, Line 21 – Removed if you paid electronically check here.</a:t>
            </a:r>
          </a:p>
          <a:p>
            <a:pPr algn="l"/>
            <a:r>
              <a:rPr lang="en-US" sz="2400" b="0" i="0" u="none" strike="noStrike" baseline="0" dirty="0">
                <a:latin typeface="+mn-lt"/>
              </a:rPr>
              <a:t>Page 4, Line 8b updated wording.</a:t>
            </a:r>
          </a:p>
          <a:p>
            <a:pPr algn="l"/>
            <a:r>
              <a:rPr lang="en-US" sz="2400" b="0" i="0" u="none" strike="noStrike" baseline="0" dirty="0">
                <a:latin typeface="+mn-lt"/>
              </a:rPr>
              <a:t>Pages 4 and 5, Added Schedule F.</a:t>
            </a:r>
          </a:p>
          <a:p>
            <a:pPr algn="l"/>
            <a:r>
              <a:rPr lang="en-US" sz="2400" b="0" i="0" u="none" strike="noStrike" baseline="0" dirty="0">
                <a:latin typeface="+mn-lt"/>
              </a:rPr>
              <a:t>Page 5, Other information – moved to page 5.</a:t>
            </a:r>
          </a:p>
          <a:p>
            <a:pPr algn="l"/>
            <a:r>
              <a:rPr lang="en-US" sz="2400" b="0" i="0" u="none" strike="noStrike" baseline="0" dirty="0">
                <a:latin typeface="+mn-lt"/>
              </a:rPr>
              <a:t>Page 5, Line 5 – Updated years.</a:t>
            </a:r>
          </a:p>
          <a:p>
            <a:pPr algn="l"/>
            <a:r>
              <a:rPr lang="en-US" sz="2400" b="0" i="0" u="none" strike="noStrike" baseline="0" dirty="0">
                <a:latin typeface="+mn-lt"/>
              </a:rPr>
              <a:t>Page 5, Paid Preparer’s section – Updated format and removed keying dots for Firm’s</a:t>
            </a:r>
          </a:p>
          <a:p>
            <a:pPr marL="0" indent="0" algn="l">
              <a:buNone/>
            </a:pPr>
            <a:r>
              <a:rPr lang="en-US" sz="2400" b="0" i="0" u="none" strike="noStrike" baseline="0" dirty="0">
                <a:latin typeface="+mn-lt"/>
              </a:rPr>
              <a:t>    Address and Zip Code.</a:t>
            </a:r>
            <a:endParaRPr lang="en-US" sz="2400" dirty="0">
              <a:latin typeface="+mn-lt"/>
            </a:endParaRPr>
          </a:p>
        </p:txBody>
      </p:sp>
    </p:spTree>
    <p:extLst>
      <p:ext uri="{BB962C8B-B14F-4D97-AF65-F5344CB8AC3E}">
        <p14:creationId xmlns:p14="http://schemas.microsoft.com/office/powerpoint/2010/main" val="55940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5DD5-B84E-ACE0-1263-701EAC8CF3ED}"/>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D2615AAB-CC40-14F4-883A-836788DF1758}"/>
              </a:ext>
            </a:extLst>
          </p:cNvPr>
          <p:cNvSpPr>
            <a:spLocks noGrp="1"/>
          </p:cNvSpPr>
          <p:nvPr>
            <p:ph idx="1"/>
          </p:nvPr>
        </p:nvSpPr>
        <p:spPr>
          <a:xfrm>
            <a:off x="71717" y="1825624"/>
            <a:ext cx="11600329" cy="5032375"/>
          </a:xfrm>
        </p:spPr>
        <p:txBody>
          <a:bodyPr/>
          <a:lstStyle/>
          <a:p>
            <a:pPr marL="0" indent="0" algn="l">
              <a:buNone/>
            </a:pPr>
            <a:r>
              <a:rPr lang="en-US" sz="2800" b="1" i="0" u="none" strike="noStrike" baseline="0" dirty="0">
                <a:solidFill>
                  <a:srgbClr val="000000"/>
                </a:solidFill>
                <a:latin typeface="+mn-lt"/>
              </a:rPr>
              <a:t>Financia</a:t>
            </a:r>
            <a:r>
              <a:rPr lang="en-US" sz="2400" b="1" i="0" u="none" strike="noStrike" baseline="0" dirty="0">
                <a:solidFill>
                  <a:srgbClr val="000000"/>
                </a:solidFill>
                <a:latin typeface="+mn-lt"/>
              </a:rPr>
              <a:t>l Institution Excise Tax changes:</a:t>
            </a:r>
          </a:p>
          <a:p>
            <a:pPr marL="0" indent="0" algn="l">
              <a:buNone/>
            </a:pPr>
            <a:r>
              <a:rPr lang="en-US" sz="2400" b="1" i="0" u="none" strike="noStrike" baseline="0" dirty="0">
                <a:solidFill>
                  <a:srgbClr val="000000"/>
                </a:solidFill>
                <a:latin typeface="+mn-lt"/>
              </a:rPr>
              <a:t>Form EC</a:t>
            </a:r>
          </a:p>
          <a:p>
            <a:pPr algn="l"/>
            <a:r>
              <a:rPr lang="en-US" sz="2400" b="0" i="0" u="none" strike="noStrike" baseline="0" dirty="0">
                <a:latin typeface="+mn-lt"/>
              </a:rPr>
              <a:t>Section B, Part B – Updated years on lines B1, B2 and B4.</a:t>
            </a:r>
          </a:p>
          <a:p>
            <a:pPr algn="l"/>
            <a:r>
              <a:rPr lang="en-US" sz="2400" b="0" i="0" u="none" strike="noStrike" baseline="0" dirty="0">
                <a:latin typeface="+mn-lt"/>
              </a:rPr>
              <a:t>Section D, Part G – Added prorate share to Growing Alabama credit. Lines were renumbered.</a:t>
            </a:r>
          </a:p>
          <a:p>
            <a:pPr algn="l"/>
            <a:r>
              <a:rPr lang="en-US" sz="2400" b="0" i="0" u="none" strike="noStrike" baseline="0" dirty="0">
                <a:latin typeface="+mn-lt"/>
              </a:rPr>
              <a:t>Section D, Part H – Added new Innovate Alabama Credit.</a:t>
            </a:r>
          </a:p>
          <a:p>
            <a:pPr algn="l"/>
            <a:r>
              <a:rPr lang="en-US" sz="2400" b="0" i="0" u="none" strike="noStrike" baseline="0" dirty="0">
                <a:latin typeface="+mn-lt"/>
              </a:rPr>
              <a:t>Section D, Part I – Changed from Part H to Part I. Lines were renumbered for this change.</a:t>
            </a:r>
          </a:p>
          <a:p>
            <a:pPr algn="l"/>
            <a:r>
              <a:rPr lang="en-US" sz="2400" b="0" i="0" u="none" strike="noStrike" baseline="0" dirty="0">
                <a:latin typeface="+mn-lt"/>
              </a:rPr>
              <a:t>Section E – Added Part H, Innovate Alabama Credit and changed Part H to Part I and renumbered Parts.</a:t>
            </a:r>
            <a:endParaRPr lang="en-US" sz="2400" dirty="0">
              <a:latin typeface="+mn-lt"/>
            </a:endParaRPr>
          </a:p>
        </p:txBody>
      </p:sp>
    </p:spTree>
    <p:extLst>
      <p:ext uri="{BB962C8B-B14F-4D97-AF65-F5344CB8AC3E}">
        <p14:creationId xmlns:p14="http://schemas.microsoft.com/office/powerpoint/2010/main" val="414838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8ED0-527B-44B7-8BEA-F0A0A05855B2}"/>
              </a:ext>
            </a:extLst>
          </p:cNvPr>
          <p:cNvSpPr>
            <a:spLocks noGrp="1"/>
          </p:cNvSpPr>
          <p:nvPr>
            <p:ph type="title"/>
          </p:nvPr>
        </p:nvSpPr>
        <p:spPr>
          <a:xfrm>
            <a:off x="838200" y="0"/>
            <a:ext cx="10515600" cy="1690689"/>
          </a:xfrm>
        </p:spPr>
        <p:txBody>
          <a:bodyPr>
            <a:noAutofit/>
          </a:bodyPr>
          <a:lstStyle/>
          <a:p>
            <a:pPr algn="ctr"/>
            <a:r>
              <a:rPr lang="en-US" sz="4000" b="1" dirty="0">
                <a:latin typeface="Times New Roman" panose="02020603050405020304" pitchFamily="18" charset="0"/>
                <a:cs typeface="Times New Roman" panose="02020603050405020304" pitchFamily="18" charset="0"/>
              </a:rPr>
              <a:t>Act 2022-294 (HB 162)</a:t>
            </a:r>
            <a:br>
              <a:rPr lang="en-US" sz="4000" b="1" dirty="0">
                <a:latin typeface="Times New Roman" panose="02020603050405020304" pitchFamily="18" charset="0"/>
                <a:cs typeface="Times New Roman" panose="02020603050405020304" pitchFamily="18" charset="0"/>
              </a:rPr>
            </a:br>
            <a:r>
              <a:rPr lang="en-US" sz="4000" i="0" u="none" strike="noStrike" baseline="0" dirty="0">
                <a:latin typeface="Times New Roman" panose="02020603050405020304" pitchFamily="18" charset="0"/>
                <a:cs typeface="Times New Roman" panose="02020603050405020304" pitchFamily="18" charset="0"/>
              </a:rPr>
              <a:t>Lynn Greer Retirement Income Tax Cut Act of 2022</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D741E1-BB5C-4D5A-80C7-BFA0C7870090}"/>
              </a:ext>
            </a:extLst>
          </p:cNvPr>
          <p:cNvSpPr>
            <a:spLocks noGrp="1"/>
          </p:cNvSpPr>
          <p:nvPr>
            <p:ph idx="1"/>
          </p:nvPr>
        </p:nvSpPr>
        <p:spPr>
          <a:xfrm>
            <a:off x="403412" y="1825625"/>
            <a:ext cx="11232776" cy="4667250"/>
          </a:xfrm>
        </p:spPr>
        <p:txBody>
          <a:bodyPr>
            <a:normAutofit/>
          </a:bodyPr>
          <a:lstStyle/>
          <a:p>
            <a:r>
              <a:rPr lang="en-US" b="0" i="0" u="none" strike="noStrike" dirty="0">
                <a:solidFill>
                  <a:srgbClr val="000000"/>
                </a:solidFill>
                <a:effectLst/>
                <a:latin typeface="Calibri" panose="020F0502020204030204" pitchFamily="34" charset="0"/>
              </a:rPr>
              <a:t>This act amends code section 40-18-19 relating to exemptions from income tax. </a:t>
            </a:r>
          </a:p>
          <a:p>
            <a:r>
              <a:rPr lang="en-US" b="0" i="0" u="none" strike="noStrike" dirty="0">
                <a:solidFill>
                  <a:srgbClr val="000000"/>
                </a:solidFill>
                <a:effectLst/>
                <a:latin typeface="Calibri" panose="020F0502020204030204" pitchFamily="34" charset="0"/>
              </a:rPr>
              <a:t>Beginning January 1, 2023, the first six thousand dollars ($6,000) of taxable retirement income is exempt from taxation for a taxpayer 65 years of age or older.</a:t>
            </a:r>
          </a:p>
          <a:p>
            <a:r>
              <a:rPr lang="en-US" dirty="0">
                <a:latin typeface="+mn-lt"/>
              </a:rPr>
              <a:t>The 2023 Form 40 instructions have been updated for the exemption. </a:t>
            </a:r>
          </a:p>
          <a:p>
            <a:r>
              <a:rPr lang="en-US" dirty="0">
                <a:latin typeface="+mn-lt"/>
              </a:rPr>
              <a:t>New Schedule RS</a:t>
            </a:r>
          </a:p>
        </p:txBody>
      </p:sp>
    </p:spTree>
    <p:extLst>
      <p:ext uri="{BB962C8B-B14F-4D97-AF65-F5344CB8AC3E}">
        <p14:creationId xmlns:p14="http://schemas.microsoft.com/office/powerpoint/2010/main" val="1841849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66A9-4A3E-2B83-BC9A-CA9C8B9B1E5A}"/>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8488FF30-54E1-B454-94C3-82C004CE8DF0}"/>
              </a:ext>
            </a:extLst>
          </p:cNvPr>
          <p:cNvSpPr>
            <a:spLocks noGrp="1"/>
          </p:cNvSpPr>
          <p:nvPr>
            <p:ph idx="1"/>
          </p:nvPr>
        </p:nvSpPr>
        <p:spPr>
          <a:xfrm>
            <a:off x="152400" y="1825625"/>
            <a:ext cx="11887200" cy="4960658"/>
          </a:xfrm>
        </p:spPr>
        <p:txBody>
          <a:bodyPr>
            <a:normAutofit/>
          </a:bodyPr>
          <a:lstStyle/>
          <a:p>
            <a:pPr marL="0" indent="0">
              <a:buNone/>
            </a:pPr>
            <a:r>
              <a:rPr lang="en-US" sz="2400" b="1" i="0" u="none" strike="noStrike" baseline="0" dirty="0">
                <a:solidFill>
                  <a:srgbClr val="000000"/>
                </a:solidFill>
                <a:latin typeface="+mn-lt"/>
              </a:rPr>
              <a:t>Financial Institution Excise Tax changes:</a:t>
            </a:r>
          </a:p>
          <a:p>
            <a:pPr marL="0" indent="0" algn="l">
              <a:buNone/>
            </a:pPr>
            <a:r>
              <a:rPr lang="en-US" sz="2400" b="1" i="0" u="none" strike="noStrike" baseline="0" dirty="0">
                <a:latin typeface="+mn-lt"/>
              </a:rPr>
              <a:t> Form ET-1C</a:t>
            </a:r>
          </a:p>
          <a:p>
            <a:pPr algn="l"/>
            <a:r>
              <a:rPr lang="en-US" sz="2400" b="0" i="0" u="none" strike="noStrike" baseline="0" dirty="0">
                <a:latin typeface="+mn-lt"/>
              </a:rPr>
              <a:t>Page 1, Footer – Removed if you paid electronically check here.</a:t>
            </a:r>
          </a:p>
          <a:p>
            <a:pPr algn="l"/>
            <a:r>
              <a:rPr lang="en-US" sz="2400" b="0" i="0" u="none" strike="noStrike" baseline="0" dirty="0">
                <a:latin typeface="+mn-lt"/>
              </a:rPr>
              <a:t>Page 5, Paid Preparer’s section – Updated format and removed keying dots for Firm’s Address and Zip Code.</a:t>
            </a:r>
            <a:endParaRPr lang="en-US" sz="2400" dirty="0">
              <a:latin typeface="+mn-lt"/>
            </a:endParaRPr>
          </a:p>
        </p:txBody>
      </p:sp>
    </p:spTree>
    <p:extLst>
      <p:ext uri="{BB962C8B-B14F-4D97-AF65-F5344CB8AC3E}">
        <p14:creationId xmlns:p14="http://schemas.microsoft.com/office/powerpoint/2010/main" val="263617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8835-B977-692D-5055-4D5EC63302C5}"/>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31ABDC9D-D209-6D27-CE6C-F87CF7BDC7F2}"/>
              </a:ext>
            </a:extLst>
          </p:cNvPr>
          <p:cNvSpPr>
            <a:spLocks noGrp="1"/>
          </p:cNvSpPr>
          <p:nvPr>
            <p:ph idx="1"/>
          </p:nvPr>
        </p:nvSpPr>
        <p:spPr>
          <a:xfrm>
            <a:off x="-1" y="1690688"/>
            <a:ext cx="12129247" cy="5634451"/>
          </a:xfrm>
        </p:spPr>
        <p:txBody>
          <a:bodyPr>
            <a:noAutofit/>
          </a:bodyPr>
          <a:lstStyle/>
          <a:p>
            <a:pPr marL="0" indent="0">
              <a:buNone/>
            </a:pPr>
            <a:r>
              <a:rPr lang="en-US" sz="2400" b="1" i="0" u="none" strike="noStrike" baseline="0" dirty="0">
                <a:latin typeface="+mn-lt"/>
              </a:rPr>
              <a:t>Pass-Through Tax changes:</a:t>
            </a:r>
          </a:p>
          <a:p>
            <a:pPr marL="0" indent="0" algn="l">
              <a:buNone/>
            </a:pPr>
            <a:r>
              <a:rPr lang="en-US" sz="2400" b="1" i="0" u="none" strike="noStrike" baseline="0" dirty="0">
                <a:latin typeface="+mn-lt"/>
              </a:rPr>
              <a:t>Form PTE-C</a:t>
            </a:r>
            <a:endParaRPr lang="en-US" sz="2400" b="0" i="0" u="none" strike="noStrike" baseline="0" dirty="0">
              <a:latin typeface="+mn-lt"/>
            </a:endParaRPr>
          </a:p>
          <a:p>
            <a:pPr algn="l"/>
            <a:r>
              <a:rPr lang="en-US" sz="2400" b="0" i="0" u="none" strike="noStrike" baseline="0" dirty="0">
                <a:latin typeface="+mn-lt"/>
              </a:rPr>
              <a:t>Multiple keying dots were moved and/or deleted on pages 1 and 2.</a:t>
            </a:r>
          </a:p>
          <a:p>
            <a:pPr algn="l"/>
            <a:r>
              <a:rPr lang="en-US" sz="2400" b="0" i="0" u="none" strike="noStrike" baseline="0" dirty="0">
                <a:latin typeface="+mn-lt"/>
              </a:rPr>
              <a:t>Page 1, Paid Preparer’s Use Only-(4th line)-Removed keying dot from line and renamed line “Firm’s Address.”</a:t>
            </a:r>
          </a:p>
          <a:p>
            <a:pPr algn="l"/>
            <a:r>
              <a:rPr lang="en-US" sz="2400" b="0" i="0" u="none" strike="noStrike" baseline="0" dirty="0">
                <a:latin typeface="+mn-lt"/>
              </a:rPr>
              <a:t>Page 3, Schedule PTE-CK1- Moved keying dots in column (A) and deleted keying dots in columns (B) –(I).</a:t>
            </a:r>
          </a:p>
          <a:p>
            <a:pPr algn="l"/>
            <a:endParaRPr lang="en-US" sz="2400" dirty="0">
              <a:solidFill>
                <a:srgbClr val="000000"/>
              </a:solidFill>
              <a:latin typeface="+mn-lt"/>
            </a:endParaRPr>
          </a:p>
          <a:p>
            <a:pPr algn="l"/>
            <a:r>
              <a:rPr lang="en-US" sz="2400" b="1" i="0" u="none" strike="noStrike" baseline="0" dirty="0">
                <a:solidFill>
                  <a:srgbClr val="000000"/>
                </a:solidFill>
                <a:latin typeface="+mn-lt"/>
              </a:rPr>
              <a:t>Schedule PTE-AJA</a:t>
            </a:r>
          </a:p>
          <a:p>
            <a:pPr algn="l"/>
            <a:r>
              <a:rPr lang="en-US" sz="2400" b="0" i="0" u="none" strike="noStrike" baseline="0" dirty="0">
                <a:latin typeface="+mn-lt"/>
              </a:rPr>
              <a:t>Part I, Line 1-Removed keying dots from “Amount of Credit allocated to Income Tax” column.</a:t>
            </a:r>
          </a:p>
          <a:p>
            <a:pPr algn="l"/>
            <a:r>
              <a:rPr lang="en-US" sz="2400" b="0" i="0" u="none" strike="noStrike" baseline="0" dirty="0">
                <a:latin typeface="+mn-lt"/>
              </a:rPr>
              <a:t>New lines 4-6.</a:t>
            </a:r>
          </a:p>
          <a:p>
            <a:pPr algn="l"/>
            <a:r>
              <a:rPr lang="en-US" sz="2400" b="0" i="0" u="none" strike="noStrike" baseline="0" dirty="0">
                <a:latin typeface="+mn-lt"/>
              </a:rPr>
              <a:t>Part II-Removed multiple lines. Part II now has a total of 16 lines.</a:t>
            </a:r>
            <a:endParaRPr lang="en-US" sz="2400" dirty="0">
              <a:latin typeface="+mn-lt"/>
            </a:endParaRPr>
          </a:p>
        </p:txBody>
      </p:sp>
    </p:spTree>
    <p:extLst>
      <p:ext uri="{BB962C8B-B14F-4D97-AF65-F5344CB8AC3E}">
        <p14:creationId xmlns:p14="http://schemas.microsoft.com/office/powerpoint/2010/main" val="802337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5188-C616-B5D7-EEBB-EF2618F9F322}"/>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305916BE-7067-7ABC-4951-F552EB0E0789}"/>
              </a:ext>
            </a:extLst>
          </p:cNvPr>
          <p:cNvSpPr>
            <a:spLocks noGrp="1"/>
          </p:cNvSpPr>
          <p:nvPr>
            <p:ph idx="1"/>
          </p:nvPr>
        </p:nvSpPr>
        <p:spPr>
          <a:xfrm>
            <a:off x="1" y="1825625"/>
            <a:ext cx="12264886" cy="4942728"/>
          </a:xfrm>
        </p:spPr>
        <p:txBody>
          <a:bodyPr>
            <a:noAutofit/>
          </a:bodyPr>
          <a:lstStyle/>
          <a:p>
            <a:pPr marL="0" indent="0">
              <a:buNone/>
            </a:pPr>
            <a:r>
              <a:rPr lang="en-US" sz="2100" b="1" i="0" u="none" strike="noStrike" baseline="0" dirty="0">
                <a:latin typeface="+mn-lt"/>
              </a:rPr>
              <a:t>Pass-Through Tax changes:</a:t>
            </a:r>
          </a:p>
          <a:p>
            <a:pPr marL="0" indent="0" algn="l">
              <a:buNone/>
            </a:pPr>
            <a:r>
              <a:rPr lang="en-US" sz="2100" b="1" i="0" u="none" strike="noStrike" baseline="0" dirty="0">
                <a:latin typeface="+mn-lt"/>
              </a:rPr>
              <a:t>Form EPT</a:t>
            </a:r>
          </a:p>
          <a:p>
            <a:pPr algn="l"/>
            <a:r>
              <a:rPr lang="en-US" sz="2100" b="0" i="0" u="none" strike="noStrike" baseline="0" dirty="0">
                <a:latin typeface="+mn-lt"/>
              </a:rPr>
              <a:t>Paid Preparer’s Use Only- (4th line) Removed keying dot and renamed line “Firm’s Address”.</a:t>
            </a:r>
          </a:p>
          <a:p>
            <a:pPr algn="l"/>
            <a:endParaRPr lang="en-US" sz="2100" dirty="0">
              <a:latin typeface="+mn-lt"/>
            </a:endParaRPr>
          </a:p>
          <a:p>
            <a:pPr algn="l"/>
            <a:r>
              <a:rPr lang="en-US" sz="2100" b="1" i="0" u="none" strike="noStrike" baseline="0" dirty="0">
                <a:latin typeface="+mn-lt"/>
              </a:rPr>
              <a:t>Form 20S</a:t>
            </a:r>
          </a:p>
          <a:p>
            <a:pPr algn="l"/>
            <a:r>
              <a:rPr lang="en-US" sz="2100" b="0" i="0" u="none" strike="noStrike" baseline="0" dirty="0">
                <a:latin typeface="+mn-lt"/>
              </a:rPr>
              <a:t>Page 2, Paid Preparer’s Use Only-(3rd line)-Removed keying dot from line and renamed line “Firm’s Address.”</a:t>
            </a:r>
          </a:p>
          <a:p>
            <a:pPr algn="l"/>
            <a:r>
              <a:rPr lang="en-US" sz="2100" b="0" i="0" u="none" strike="noStrike" baseline="0" dirty="0">
                <a:latin typeface="+mn-lt"/>
              </a:rPr>
              <a:t>Page 5-NEW Schedule L-Balance Sheet.</a:t>
            </a:r>
          </a:p>
          <a:p>
            <a:pPr algn="l"/>
            <a:endParaRPr lang="en-US" sz="2100" dirty="0">
              <a:latin typeface="+mn-lt"/>
            </a:endParaRPr>
          </a:p>
          <a:p>
            <a:pPr algn="l"/>
            <a:r>
              <a:rPr lang="en-US" sz="2100" b="1" dirty="0">
                <a:latin typeface="+mn-lt"/>
              </a:rPr>
              <a:t>Form 65</a:t>
            </a:r>
          </a:p>
          <a:p>
            <a:pPr algn="l"/>
            <a:r>
              <a:rPr lang="en-US" sz="2100" b="0" i="0" u="none" strike="noStrike" baseline="0" dirty="0">
                <a:latin typeface="+mn-lt"/>
              </a:rPr>
              <a:t>Page 2, Paid Preparer’s Use Only-(3rd line)-Removed keying dot from line and renamed line “Firm’s Address.”</a:t>
            </a:r>
          </a:p>
          <a:p>
            <a:pPr algn="l"/>
            <a:r>
              <a:rPr lang="en-US" sz="2100" b="0" i="0" u="none" strike="noStrike" baseline="0" dirty="0">
                <a:latin typeface="+mn-lt"/>
              </a:rPr>
              <a:t>Page 5-NEW Schedule L-Balance Sheet.</a:t>
            </a:r>
            <a:endParaRPr lang="en-US" sz="2100" b="1" dirty="0">
              <a:latin typeface="+mn-lt"/>
            </a:endParaRPr>
          </a:p>
        </p:txBody>
      </p:sp>
    </p:spTree>
    <p:extLst>
      <p:ext uri="{BB962C8B-B14F-4D97-AF65-F5344CB8AC3E}">
        <p14:creationId xmlns:p14="http://schemas.microsoft.com/office/powerpoint/2010/main" val="2654252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721D-9811-A551-48EA-8EE475D12E2F}"/>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4459DD5D-4EFC-4867-9BE5-636D6570D036}"/>
              </a:ext>
            </a:extLst>
          </p:cNvPr>
          <p:cNvSpPr>
            <a:spLocks noGrp="1"/>
          </p:cNvSpPr>
          <p:nvPr>
            <p:ph idx="1"/>
          </p:nvPr>
        </p:nvSpPr>
        <p:spPr>
          <a:xfrm>
            <a:off x="98612" y="1690688"/>
            <a:ext cx="11994776" cy="5104559"/>
          </a:xfrm>
        </p:spPr>
        <p:txBody>
          <a:bodyPr>
            <a:noAutofit/>
          </a:bodyPr>
          <a:lstStyle/>
          <a:p>
            <a:pPr marL="0" indent="0">
              <a:spcBef>
                <a:spcPts val="0"/>
              </a:spcBef>
              <a:buNone/>
            </a:pPr>
            <a:r>
              <a:rPr lang="en-US" sz="2000" b="1" i="0" u="none" strike="noStrike" baseline="0" dirty="0">
                <a:latin typeface="+mn-lt"/>
              </a:rPr>
              <a:t>Pass-Through Tax changes:</a:t>
            </a:r>
          </a:p>
          <a:p>
            <a:pPr marL="0" indent="0" algn="l">
              <a:spcBef>
                <a:spcPts val="0"/>
              </a:spcBef>
              <a:buNone/>
            </a:pPr>
            <a:r>
              <a:rPr lang="en-US" sz="2000" b="1" i="0" u="none" strike="noStrike" baseline="0" dirty="0">
                <a:latin typeface="+mn-lt"/>
              </a:rPr>
              <a:t>Schedule PC</a:t>
            </a:r>
          </a:p>
          <a:p>
            <a:pPr algn="l"/>
            <a:r>
              <a:rPr lang="en-US" sz="1800" b="0" i="0" u="none" strike="noStrike" baseline="0" dirty="0">
                <a:latin typeface="+mn-lt"/>
              </a:rPr>
              <a:t>Page 1, </a:t>
            </a:r>
          </a:p>
          <a:p>
            <a:pPr marL="914400" algn="l">
              <a:buFont typeface="Wingdings" panose="05000000000000000000" pitchFamily="2" charset="2"/>
              <a:buChar char="Ø"/>
            </a:pPr>
            <a:r>
              <a:rPr lang="en-US" sz="1800" b="0" i="0" u="none" strike="noStrike" baseline="0" dirty="0">
                <a:latin typeface="+mn-lt"/>
              </a:rPr>
              <a:t>Part C-NEW Line 5</a:t>
            </a:r>
          </a:p>
          <a:p>
            <a:pPr marL="914400" algn="l">
              <a:buFont typeface="Wingdings" panose="05000000000000000000" pitchFamily="2" charset="2"/>
              <a:buChar char="Ø"/>
            </a:pPr>
            <a:r>
              <a:rPr lang="en-US" sz="1800" b="0" i="0" u="none" strike="noStrike" baseline="0" dirty="0">
                <a:latin typeface="+mn-lt"/>
              </a:rPr>
              <a:t>Part D-NEW Lines 6 &amp; 7 </a:t>
            </a:r>
          </a:p>
          <a:p>
            <a:pPr marL="914400" algn="l">
              <a:buFont typeface="Wingdings" panose="05000000000000000000" pitchFamily="2" charset="2"/>
              <a:buChar char="Ø"/>
            </a:pPr>
            <a:r>
              <a:rPr lang="en-US" sz="1800" b="0" i="0" u="none" strike="noStrike" baseline="0" dirty="0">
                <a:latin typeface="+mn-lt"/>
              </a:rPr>
              <a:t>Part E-NEW Lines 3 &amp; 4 </a:t>
            </a:r>
          </a:p>
          <a:p>
            <a:pPr marL="914400" algn="l">
              <a:buFont typeface="Wingdings" panose="05000000000000000000" pitchFamily="2" charset="2"/>
              <a:buChar char="Ø"/>
            </a:pPr>
            <a:r>
              <a:rPr lang="en-US" sz="1800" b="0" i="0" u="none" strike="noStrike" baseline="0" dirty="0">
                <a:latin typeface="+mn-lt"/>
              </a:rPr>
              <a:t>Part F-NEW Lines 5 - 7 </a:t>
            </a:r>
          </a:p>
          <a:p>
            <a:pPr marL="914400" algn="l">
              <a:buFont typeface="Wingdings" panose="05000000000000000000" pitchFamily="2" charset="2"/>
              <a:buChar char="Ø"/>
            </a:pPr>
            <a:r>
              <a:rPr lang="en-US" sz="1800" b="0" i="0" u="none" strike="noStrike" baseline="0" dirty="0">
                <a:latin typeface="+mn-lt"/>
              </a:rPr>
              <a:t>Part G-Multiple updates made to this credit</a:t>
            </a:r>
          </a:p>
          <a:p>
            <a:pPr algn="l"/>
            <a:r>
              <a:rPr lang="en-US" sz="1800" b="0" i="0" u="none" strike="noStrike" baseline="0" dirty="0">
                <a:latin typeface="+mn-lt"/>
              </a:rPr>
              <a:t>Page 2, </a:t>
            </a:r>
          </a:p>
          <a:p>
            <a:pPr marL="685800" indent="228600" algn="l">
              <a:buFont typeface="Wingdings" panose="05000000000000000000" pitchFamily="2" charset="2"/>
              <a:buChar char="Ø"/>
              <a:tabLst>
                <a:tab pos="1600200" algn="l"/>
              </a:tabLst>
            </a:pPr>
            <a:r>
              <a:rPr lang="en-US" sz="1800" b="0" i="0" u="none" strike="noStrike" baseline="0" dirty="0">
                <a:latin typeface="+mn-lt"/>
              </a:rPr>
              <a:t>Part L- NEW Lines 4 &amp; 5</a:t>
            </a:r>
          </a:p>
          <a:p>
            <a:pPr marL="685800" indent="228600" algn="l">
              <a:buFont typeface="Wingdings" panose="05000000000000000000" pitchFamily="2" charset="2"/>
              <a:buChar char="Ø"/>
              <a:tabLst>
                <a:tab pos="1600200" algn="l"/>
              </a:tabLst>
            </a:pPr>
            <a:r>
              <a:rPr lang="en-US" sz="1800" b="0" i="0" u="none" strike="noStrike" baseline="0" dirty="0">
                <a:latin typeface="+mn-lt"/>
              </a:rPr>
              <a:t>Part N-NEW Lines 2 &amp; 4</a:t>
            </a:r>
          </a:p>
          <a:p>
            <a:pPr marL="685800" indent="228600" algn="l">
              <a:buFont typeface="Wingdings" panose="05000000000000000000" pitchFamily="2" charset="2"/>
              <a:buChar char="Ø"/>
              <a:tabLst>
                <a:tab pos="1600200" algn="l"/>
              </a:tabLst>
            </a:pPr>
            <a:r>
              <a:rPr lang="en-US" sz="1800" b="0" i="0" u="none" strike="noStrike" baseline="0" dirty="0">
                <a:latin typeface="+mn-lt"/>
              </a:rPr>
              <a:t>Part O -NEW Line 2 -4</a:t>
            </a:r>
          </a:p>
          <a:p>
            <a:pPr algn="l">
              <a:tabLst>
                <a:tab pos="168275" algn="l"/>
                <a:tab pos="228600" algn="l"/>
                <a:tab pos="1600200" algn="l"/>
              </a:tabLst>
            </a:pPr>
            <a:r>
              <a:rPr lang="en-US" sz="1800" b="0" i="0" u="none" strike="noStrike" baseline="0" dirty="0">
                <a:latin typeface="+mn-lt"/>
              </a:rPr>
              <a:t>Page 3, </a:t>
            </a:r>
          </a:p>
          <a:p>
            <a:pPr marL="971550" indent="-285750" algn="l">
              <a:buFont typeface="Wingdings" panose="05000000000000000000" pitchFamily="2" charset="2"/>
              <a:buChar char="Ø"/>
              <a:tabLst>
                <a:tab pos="228600" algn="l"/>
                <a:tab pos="1600200" algn="l"/>
              </a:tabLst>
            </a:pPr>
            <a:r>
              <a:rPr lang="en-US" sz="1800" b="0" i="0" u="none" strike="noStrike" baseline="0" dirty="0">
                <a:latin typeface="+mn-lt"/>
              </a:rPr>
              <a:t>Part R-Innovate Alabama Tax Credit-NEW credit for 2023.</a:t>
            </a:r>
            <a:endParaRPr lang="en-US" sz="1800" dirty="0">
              <a:latin typeface="+mn-lt"/>
            </a:endParaRPr>
          </a:p>
        </p:txBody>
      </p:sp>
    </p:spTree>
    <p:extLst>
      <p:ext uri="{BB962C8B-B14F-4D97-AF65-F5344CB8AC3E}">
        <p14:creationId xmlns:p14="http://schemas.microsoft.com/office/powerpoint/2010/main" val="1636916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BD35-1259-022B-CCE8-7D056EC0099E}"/>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Form Changes for 2023</a:t>
            </a:r>
            <a:endParaRPr lang="en-US" dirty="0"/>
          </a:p>
        </p:txBody>
      </p:sp>
      <p:sp>
        <p:nvSpPr>
          <p:cNvPr id="3" name="Content Placeholder 2">
            <a:extLst>
              <a:ext uri="{FF2B5EF4-FFF2-40B4-BE49-F238E27FC236}">
                <a16:creationId xmlns:a16="http://schemas.microsoft.com/office/drawing/2014/main" id="{A3147762-6B74-BF10-E595-33ABE15DB7B3}"/>
              </a:ext>
            </a:extLst>
          </p:cNvPr>
          <p:cNvSpPr>
            <a:spLocks noGrp="1"/>
          </p:cNvSpPr>
          <p:nvPr>
            <p:ph idx="1"/>
          </p:nvPr>
        </p:nvSpPr>
        <p:spPr>
          <a:xfrm>
            <a:off x="80682" y="1690688"/>
            <a:ext cx="11958918" cy="5050771"/>
          </a:xfrm>
        </p:spPr>
        <p:txBody>
          <a:bodyPr>
            <a:noAutofit/>
          </a:bodyPr>
          <a:lstStyle/>
          <a:p>
            <a:pPr marL="0" indent="0" algn="l" defTabSz="0">
              <a:spcBef>
                <a:spcPts val="0"/>
              </a:spcBef>
              <a:buNone/>
              <a:tabLst>
                <a:tab pos="0" algn="l"/>
              </a:tabLst>
            </a:pPr>
            <a:r>
              <a:rPr lang="en-US" sz="2000" b="1" i="0" u="none" strike="noStrike" baseline="0" dirty="0">
                <a:latin typeface="+mn-lt"/>
              </a:rPr>
              <a:t>Business Privilege Tax changes:</a:t>
            </a:r>
          </a:p>
          <a:p>
            <a:pPr marL="0" indent="0" algn="l" defTabSz="0">
              <a:spcBef>
                <a:spcPts val="0"/>
              </a:spcBef>
              <a:buNone/>
              <a:tabLst>
                <a:tab pos="0" algn="l"/>
              </a:tabLst>
            </a:pPr>
            <a:r>
              <a:rPr lang="en-US" sz="2000" b="1" i="0" u="none" strike="noStrike" baseline="0" dirty="0">
                <a:latin typeface="+mn-lt"/>
              </a:rPr>
              <a:t>Form BPT-IN</a:t>
            </a:r>
          </a:p>
          <a:p>
            <a:pPr algn="l"/>
            <a:r>
              <a:rPr lang="en-US" sz="2000" b="0" i="0" u="none" strike="noStrike" baseline="0" dirty="0">
                <a:latin typeface="+mn-lt"/>
              </a:rPr>
              <a:t>The No Alabama Factor Presence Nexus moved up on the Form BPT-IN to Line 2b.</a:t>
            </a:r>
          </a:p>
          <a:p>
            <a:pPr algn="l"/>
            <a:r>
              <a:rPr lang="en-US" sz="2000" b="0" i="0" u="none" strike="noStrike" baseline="0" dirty="0">
                <a:latin typeface="+mn-lt"/>
              </a:rPr>
              <a:t>BPT-NWI - Balance Sheet - Net Worth Computation is now required form for the Form BPT-IN.</a:t>
            </a:r>
          </a:p>
          <a:p>
            <a:pPr algn="l"/>
            <a:r>
              <a:rPr lang="en-US" sz="2000" b="0" i="0" u="none" strike="noStrike" baseline="0" dirty="0">
                <a:latin typeface="+mn-lt"/>
              </a:rPr>
              <a:t>Alabama Act 2022-252 amends Section 40-14(A)-22. For taxable year 2024, taxpayers who would be subject to the minimum tax of one hundred dollars ($100), do not have a filing requirement.</a:t>
            </a:r>
          </a:p>
          <a:p>
            <a:pPr algn="l"/>
            <a:r>
              <a:rPr lang="en-US" sz="2000" b="0" i="0" u="none" strike="noStrike" baseline="0" dirty="0">
                <a:latin typeface="+mn-lt"/>
              </a:rPr>
              <a:t>Act 2015-505 establishes a factor presence nexus standard for nonresident business activity. Substantial </a:t>
            </a:r>
          </a:p>
          <a:p>
            <a:pPr marL="0" indent="0" algn="l">
              <a:buNone/>
            </a:pPr>
            <a:r>
              <a:rPr lang="en-US" sz="2000" dirty="0">
                <a:latin typeface="+mn-lt"/>
              </a:rPr>
              <a:t>   </a:t>
            </a:r>
            <a:r>
              <a:rPr lang="en-US" sz="2000" b="0" i="0" u="none" strike="noStrike" baseline="0" dirty="0">
                <a:latin typeface="+mn-lt"/>
              </a:rPr>
              <a:t>nexus in Alabama is established if any of the following thresholds are exceeded during the tax period: </a:t>
            </a:r>
          </a:p>
          <a:p>
            <a:pPr marL="0" indent="0" algn="l">
              <a:buNone/>
            </a:pPr>
            <a:r>
              <a:rPr lang="en-US" sz="2000" dirty="0">
                <a:latin typeface="+mn-lt"/>
              </a:rPr>
              <a:t>   </a:t>
            </a:r>
            <a:r>
              <a:rPr lang="en-US" sz="2000" b="0" i="0" u="none" strike="noStrike" baseline="0" dirty="0">
                <a:latin typeface="+mn-lt"/>
              </a:rPr>
              <a:t>$64,000 of property, $64,000 of payroll, $635,000 of sales, or 25% of total property, total payroll or total sales.</a:t>
            </a:r>
          </a:p>
          <a:p>
            <a:pPr algn="l"/>
            <a:r>
              <a:rPr lang="en-US" sz="2000" b="0" i="0" u="none" strike="noStrike" baseline="0" dirty="0">
                <a:latin typeface="+mn-lt"/>
              </a:rPr>
              <a:t>Schedule AL-CAR </a:t>
            </a:r>
            <a:r>
              <a:rPr lang="en-US" sz="2000">
                <a:latin typeface="+mn-lt"/>
              </a:rPr>
              <a:t>has been </a:t>
            </a:r>
            <a:r>
              <a:rPr lang="en-US" sz="2000" b="0" i="0" u="none" strike="noStrike" baseline="0">
                <a:latin typeface="+mn-lt"/>
              </a:rPr>
              <a:t>removed </a:t>
            </a:r>
            <a:r>
              <a:rPr lang="en-US" sz="2000" b="0" i="0" u="none" strike="noStrike" baseline="0" dirty="0">
                <a:latin typeface="+mn-lt"/>
              </a:rPr>
              <a:t>and no longer required for the BPT Forms.</a:t>
            </a:r>
            <a:endParaRPr lang="en-US" sz="2000" dirty="0">
              <a:latin typeface="+mn-lt"/>
            </a:endParaRPr>
          </a:p>
        </p:txBody>
      </p:sp>
    </p:spTree>
    <p:extLst>
      <p:ext uri="{BB962C8B-B14F-4D97-AF65-F5344CB8AC3E}">
        <p14:creationId xmlns:p14="http://schemas.microsoft.com/office/powerpoint/2010/main" val="3932146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80E1-4C4B-464A-B494-4AD5377BA932}"/>
              </a:ext>
            </a:extLst>
          </p:cNvPr>
          <p:cNvSpPr>
            <a:spLocks noGrp="1"/>
          </p:cNvSpPr>
          <p:nvPr>
            <p:ph type="title"/>
          </p:nvPr>
        </p:nvSpPr>
        <p:spPr/>
        <p:txBody>
          <a:bodyPr/>
          <a:lstStyle/>
          <a:p>
            <a:pPr algn="ctr"/>
            <a:r>
              <a:rPr lang="en-US" sz="4400" b="1" u="sng" dirty="0">
                <a:latin typeface="Times New Roman" panose="02020603050405020304" pitchFamily="18" charset="0"/>
                <a:cs typeface="Times New Roman" panose="02020603050405020304" pitchFamily="18" charset="0"/>
              </a:rPr>
              <a:t>Refund Calls</a:t>
            </a:r>
            <a:endParaRPr lang="en-US" dirty="0"/>
          </a:p>
        </p:txBody>
      </p:sp>
      <p:sp>
        <p:nvSpPr>
          <p:cNvPr id="3" name="Content Placeholder 2">
            <a:extLst>
              <a:ext uri="{FF2B5EF4-FFF2-40B4-BE49-F238E27FC236}">
                <a16:creationId xmlns:a16="http://schemas.microsoft.com/office/drawing/2014/main" id="{FB9DB68B-C741-4B45-9F49-6E9B87E3BE03}"/>
              </a:ext>
            </a:extLst>
          </p:cNvPr>
          <p:cNvSpPr>
            <a:spLocks noGrp="1"/>
          </p:cNvSpPr>
          <p:nvPr>
            <p:ph idx="1"/>
          </p:nvPr>
        </p:nvSpPr>
        <p:spPr>
          <a:xfrm>
            <a:off x="277906" y="2268071"/>
            <a:ext cx="5647765" cy="4224804"/>
          </a:xfrm>
        </p:spPr>
        <p:txBody>
          <a:bodyPr/>
          <a:lstStyle/>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ADOR Website: “Where’s My Refund”</a:t>
            </a:r>
          </a:p>
          <a:p>
            <a:pPr marL="0" indent="0">
              <a:buNone/>
            </a:pPr>
            <a:endParaRPr lang="en-US" sz="32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 Phone: 1-855-894-7391      (voice/ keyed response ) </a:t>
            </a:r>
          </a:p>
          <a:p>
            <a:pPr>
              <a:buFont typeface="Arial" panose="020B0604020202020204" pitchFamily="34" charset="0"/>
              <a:buChar char="•"/>
            </a:pPr>
            <a:endParaRPr lang="en-US" dirty="0"/>
          </a:p>
        </p:txBody>
      </p:sp>
      <p:pic>
        <p:nvPicPr>
          <p:cNvPr id="5" name="Content Placeholder 4">
            <a:extLst>
              <a:ext uri="{FF2B5EF4-FFF2-40B4-BE49-F238E27FC236}">
                <a16:creationId xmlns:a16="http://schemas.microsoft.com/office/drawing/2014/main" id="{0369D199-C30B-47FA-9D1E-3E920D0AE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349" y="2178425"/>
            <a:ext cx="3146796" cy="2991782"/>
          </a:xfrm>
          <a:prstGeom prst="rect">
            <a:avLst/>
          </a:prstGeom>
        </p:spPr>
      </p:pic>
    </p:spTree>
    <p:extLst>
      <p:ext uri="{BB962C8B-B14F-4D97-AF65-F5344CB8AC3E}">
        <p14:creationId xmlns:p14="http://schemas.microsoft.com/office/powerpoint/2010/main" val="2190721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5D85-281C-4C05-AEF2-FB07094C2A71}"/>
              </a:ext>
            </a:extLst>
          </p:cNvPr>
          <p:cNvSpPr>
            <a:spLocks noGrp="1"/>
          </p:cNvSpPr>
          <p:nvPr>
            <p:ph type="title"/>
          </p:nvPr>
        </p:nvSpPr>
        <p:spPr/>
        <p:txBody>
          <a:bodyPr/>
          <a:lstStyle/>
          <a:p>
            <a:pPr algn="ctr"/>
            <a:r>
              <a:rPr lang="en-US" sz="4400" b="1" u="sng" dirty="0">
                <a:solidFill>
                  <a:schemeClr val="tx1"/>
                </a:solidFill>
                <a:latin typeface="Times New Roman" panose="02020603050405020304" pitchFamily="18" charset="0"/>
                <a:cs typeface="Times New Roman" panose="02020603050405020304" pitchFamily="18" charset="0"/>
              </a:rPr>
              <a:t>QUESTIONS</a:t>
            </a:r>
            <a:endParaRPr lang="en-US" dirty="0"/>
          </a:p>
        </p:txBody>
      </p:sp>
      <p:sp>
        <p:nvSpPr>
          <p:cNvPr id="3" name="Content Placeholder 2">
            <a:extLst>
              <a:ext uri="{FF2B5EF4-FFF2-40B4-BE49-F238E27FC236}">
                <a16:creationId xmlns:a16="http://schemas.microsoft.com/office/drawing/2014/main" id="{E83E3E98-E203-4A3D-8F68-2E698E0A3B72}"/>
              </a:ext>
            </a:extLst>
          </p:cNvPr>
          <p:cNvSpPr>
            <a:spLocks noGrp="1"/>
          </p:cNvSpPr>
          <p:nvPr>
            <p:ph idx="1"/>
          </p:nvPr>
        </p:nvSpPr>
        <p:spPr/>
        <p:txBody>
          <a:bodyPr>
            <a:normAutofit fontScale="55000" lnSpcReduction="20000"/>
          </a:bodyPr>
          <a:lstStyle/>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Business Privilege Tax 334-353-7923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Certificate of Compliance 334 -242-1189</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Corporate Income Tax 334-242-1200</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Financial </a:t>
            </a:r>
            <a:r>
              <a:rPr lang="en-US" sz="2800" b="1">
                <a:solidFill>
                  <a:schemeClr val="tx1"/>
                </a:solidFill>
                <a:latin typeface="Times New Roman" panose="02020603050405020304" pitchFamily="18" charset="0"/>
                <a:cs typeface="Times New Roman" panose="02020603050405020304" pitchFamily="18" charset="0"/>
              </a:rPr>
              <a:t>Institution Excise Tax 334-242-1200</a:t>
            </a:r>
            <a:endParaRPr lang="en-US" sz="28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Individual Income Tax:</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Examination Unit 334-353-0602</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Return Integrity &amp; Assurance 334-353-0709</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Compliance  334-353-9770</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Return Audit and Review 334-353-2170</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Pass Through Entity 334-242-1033</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Special Audit and Compliance:</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Non-Filer Group 334-242-1511</a:t>
            </a:r>
          </a:p>
          <a:p>
            <a:pPr marL="628650" eaLnBrk="1" hangingPunct="1">
              <a:buFont typeface="Wingdings" panose="05000000000000000000" pitchFamily="2" charset="2"/>
              <a:buChar char="Ø"/>
              <a:defRPr/>
            </a:pPr>
            <a:r>
              <a:rPr lang="en-US" sz="2800" b="1" dirty="0">
                <a:solidFill>
                  <a:schemeClr val="tx1"/>
                </a:solidFill>
                <a:latin typeface="Times New Roman" panose="02020603050405020304" pitchFamily="18" charset="0"/>
                <a:cs typeface="Times New Roman" panose="02020603050405020304" pitchFamily="18" charset="0"/>
              </a:rPr>
              <a:t>CP 2000 334-242-1940</a:t>
            </a:r>
          </a:p>
          <a:p>
            <a:pPr eaLnBrk="1" hangingPunct="1">
              <a:defRPr/>
            </a:pPr>
            <a:r>
              <a:rPr lang="en-US" sz="2800" b="1" dirty="0">
                <a:solidFill>
                  <a:schemeClr val="tx1"/>
                </a:solidFill>
                <a:latin typeface="Times New Roman" panose="02020603050405020304" pitchFamily="18" charset="0"/>
                <a:cs typeface="Times New Roman" panose="02020603050405020304" pitchFamily="18" charset="0"/>
              </a:rPr>
              <a:t>Withholding Tax  334-242-1300</a:t>
            </a:r>
          </a:p>
          <a:p>
            <a:endParaRPr lang="en-US" dirty="0"/>
          </a:p>
        </p:txBody>
      </p:sp>
      <p:pic>
        <p:nvPicPr>
          <p:cNvPr id="4" name="Content Placeholder 4">
            <a:extLst>
              <a:ext uri="{FF2B5EF4-FFF2-40B4-BE49-F238E27FC236}">
                <a16:creationId xmlns:a16="http://schemas.microsoft.com/office/drawing/2014/main" id="{02CDAEC7-0159-445C-B112-9E130440B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187" y="2000309"/>
            <a:ext cx="2703758" cy="2990436"/>
          </a:xfrm>
          <a:prstGeom prst="rect">
            <a:avLst/>
          </a:prstGeom>
        </p:spPr>
      </p:pic>
    </p:spTree>
    <p:extLst>
      <p:ext uri="{BB962C8B-B14F-4D97-AF65-F5344CB8AC3E}">
        <p14:creationId xmlns:p14="http://schemas.microsoft.com/office/powerpoint/2010/main" val="3793730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25F0-9E4D-43A5-BAA4-963A52177E3C}"/>
              </a:ext>
            </a:extLst>
          </p:cNvPr>
          <p:cNvSpPr>
            <a:spLocks noGrp="1"/>
          </p:cNvSpPr>
          <p:nvPr>
            <p:ph type="title"/>
          </p:nvPr>
        </p:nvSpPr>
        <p:spPr/>
        <p:txBody>
          <a:bodyPr/>
          <a:lstStyle/>
          <a:p>
            <a:pPr algn="ctr"/>
            <a:r>
              <a:rPr lang="en-US" sz="4400" b="1" dirty="0">
                <a:latin typeface="Times New Roman" panose="02020603050405020304" pitchFamily="18" charset="0"/>
                <a:cs typeface="Times New Roman" panose="02020603050405020304" pitchFamily="18" charset="0"/>
              </a:rPr>
              <a:t>CPE Presentations on the Website</a:t>
            </a:r>
            <a:endParaRPr lang="en-US" dirty="0"/>
          </a:p>
        </p:txBody>
      </p:sp>
      <p:sp>
        <p:nvSpPr>
          <p:cNvPr id="3" name="Content Placeholder 2">
            <a:extLst>
              <a:ext uri="{FF2B5EF4-FFF2-40B4-BE49-F238E27FC236}">
                <a16:creationId xmlns:a16="http://schemas.microsoft.com/office/drawing/2014/main" id="{950B45BE-B535-488C-AD18-3FBB065AC838}"/>
              </a:ext>
            </a:extLst>
          </p:cNvPr>
          <p:cNvSpPr>
            <a:spLocks noGrp="1"/>
          </p:cNvSpPr>
          <p:nvPr>
            <p:ph idx="1"/>
          </p:nvPr>
        </p:nvSpPr>
        <p:spPr>
          <a:xfrm>
            <a:off x="295835" y="2357718"/>
            <a:ext cx="11510683" cy="4294093"/>
          </a:xfrm>
        </p:spPr>
        <p:txBody>
          <a:bodyPr/>
          <a:lstStyle/>
          <a:p>
            <a:r>
              <a:rPr lang="en-US" b="1" dirty="0"/>
              <a:t>If looking for this CPE Presentation or prior year presentations, please visit the Department’s website at </a:t>
            </a:r>
            <a:r>
              <a:rPr lang="en-US" b="1" dirty="0">
                <a:hlinkClick r:id="rId2"/>
              </a:rPr>
              <a:t>www.revenue.alabama.gov</a:t>
            </a:r>
            <a:r>
              <a:rPr lang="en-US" b="1" dirty="0"/>
              <a:t> and follow these steps.</a:t>
            </a:r>
          </a:p>
          <a:p>
            <a:pPr marL="461963" indent="-407988">
              <a:buFont typeface="Wingdings" panose="05000000000000000000" pitchFamily="2" charset="2"/>
              <a:buChar char="Ø"/>
            </a:pPr>
            <a:r>
              <a:rPr lang="en-US" b="1" dirty="0"/>
              <a:t>Click on the Services link in the upper right-hand corner of the homepage.</a:t>
            </a:r>
          </a:p>
          <a:p>
            <a:pPr marL="461963" indent="-407988">
              <a:buFont typeface="Wingdings" panose="05000000000000000000" pitchFamily="2" charset="2"/>
              <a:buChar char="Ø"/>
            </a:pPr>
            <a:r>
              <a:rPr lang="en-US" b="1" dirty="0"/>
              <a:t>Click on the Income Tax link from the drop-down menu.</a:t>
            </a:r>
          </a:p>
          <a:p>
            <a:pPr marL="461963" indent="-407988">
              <a:buFont typeface="Wingdings" panose="05000000000000000000" pitchFamily="2" charset="2"/>
              <a:buChar char="Ø"/>
            </a:pPr>
            <a:r>
              <a:rPr lang="en-US" b="1" dirty="0"/>
              <a:t>Click on the Professionals link.</a:t>
            </a:r>
          </a:p>
          <a:p>
            <a:pPr marL="461963" indent="-407988">
              <a:buFont typeface="Wingdings" panose="05000000000000000000" pitchFamily="2" charset="2"/>
              <a:buChar char="Ø"/>
            </a:pPr>
            <a:r>
              <a:rPr lang="en-US" b="1" dirty="0"/>
              <a:t>Click on CPE Presentations in the drop-down box.</a:t>
            </a:r>
          </a:p>
          <a:p>
            <a:pPr marL="461963" indent="-407988">
              <a:buFont typeface="Wingdings" panose="05000000000000000000" pitchFamily="2" charset="2"/>
              <a:buChar char="Ø"/>
            </a:pPr>
            <a:r>
              <a:rPr lang="en-US" b="1" dirty="0"/>
              <a:t>Click on the CPE Presentation of your choice.</a:t>
            </a:r>
          </a:p>
        </p:txBody>
      </p:sp>
    </p:spTree>
    <p:extLst>
      <p:ext uri="{BB962C8B-B14F-4D97-AF65-F5344CB8AC3E}">
        <p14:creationId xmlns:p14="http://schemas.microsoft.com/office/powerpoint/2010/main" val="1073225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8AA0-18B0-4370-927E-05F2AA9ACE5C}"/>
              </a:ext>
            </a:extLst>
          </p:cNvPr>
          <p:cNvSpPr>
            <a:spLocks noGrp="1"/>
          </p:cNvSpPr>
          <p:nvPr>
            <p:ph type="title"/>
          </p:nvPr>
        </p:nvSpPr>
        <p:spPr>
          <a:xfrm>
            <a:off x="838200" y="-128450"/>
            <a:ext cx="10515600" cy="1924050"/>
          </a:xfrm>
        </p:spPr>
        <p:txBody>
          <a:bodyPr/>
          <a:lstStyle/>
          <a:p>
            <a:pPr algn="ctr"/>
            <a:r>
              <a:rPr lang="en-US" sz="4400" b="1" dirty="0">
                <a:latin typeface="Times New Roman" panose="02020603050405020304" pitchFamily="18" charset="0"/>
                <a:cs typeface="Times New Roman" panose="02020603050405020304" pitchFamily="18" charset="0"/>
              </a:rPr>
              <a:t>CPE Presentations on the Website</a:t>
            </a:r>
            <a:endParaRPr lang="en-US" dirty="0"/>
          </a:p>
        </p:txBody>
      </p:sp>
      <p:sp>
        <p:nvSpPr>
          <p:cNvPr id="3" name="Content Placeholder 2">
            <a:extLst>
              <a:ext uri="{FF2B5EF4-FFF2-40B4-BE49-F238E27FC236}">
                <a16:creationId xmlns:a16="http://schemas.microsoft.com/office/drawing/2014/main" id="{F9D726F4-1323-49AC-B1F5-DFD09B1560DC}"/>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1B94F96E-33E3-9D1D-B7CF-340879BFBFD4}"/>
              </a:ext>
            </a:extLst>
          </p:cNvPr>
          <p:cNvPicPr>
            <a:picLocks noChangeAspect="1"/>
          </p:cNvPicPr>
          <p:nvPr/>
        </p:nvPicPr>
        <p:blipFill>
          <a:blip r:embed="rId2"/>
          <a:stretch>
            <a:fillRect/>
          </a:stretch>
        </p:blipFill>
        <p:spPr>
          <a:xfrm>
            <a:off x="573740" y="1690688"/>
            <a:ext cx="3558989" cy="1924050"/>
          </a:xfrm>
          <a:prstGeom prst="rect">
            <a:avLst/>
          </a:prstGeom>
        </p:spPr>
      </p:pic>
      <p:pic>
        <p:nvPicPr>
          <p:cNvPr id="8" name="Picture 7">
            <a:extLst>
              <a:ext uri="{FF2B5EF4-FFF2-40B4-BE49-F238E27FC236}">
                <a16:creationId xmlns:a16="http://schemas.microsoft.com/office/drawing/2014/main" id="{0ACEC75E-6FE1-44C2-EF95-D26C1E8D072D}"/>
              </a:ext>
            </a:extLst>
          </p:cNvPr>
          <p:cNvPicPr>
            <a:picLocks noChangeAspect="1"/>
          </p:cNvPicPr>
          <p:nvPr/>
        </p:nvPicPr>
        <p:blipFill>
          <a:blip r:embed="rId3"/>
          <a:stretch>
            <a:fillRect/>
          </a:stretch>
        </p:blipFill>
        <p:spPr>
          <a:xfrm>
            <a:off x="4467224" y="1711326"/>
            <a:ext cx="2714625" cy="4057650"/>
          </a:xfrm>
          <a:prstGeom prst="rect">
            <a:avLst/>
          </a:prstGeom>
        </p:spPr>
      </p:pic>
      <p:pic>
        <p:nvPicPr>
          <p:cNvPr id="12" name="Picture 11">
            <a:extLst>
              <a:ext uri="{FF2B5EF4-FFF2-40B4-BE49-F238E27FC236}">
                <a16:creationId xmlns:a16="http://schemas.microsoft.com/office/drawing/2014/main" id="{5FE59EBB-F27E-8699-6B33-394728B3B849}"/>
              </a:ext>
            </a:extLst>
          </p:cNvPr>
          <p:cNvPicPr>
            <a:picLocks noChangeAspect="1"/>
          </p:cNvPicPr>
          <p:nvPr/>
        </p:nvPicPr>
        <p:blipFill>
          <a:blip r:embed="rId4"/>
          <a:stretch>
            <a:fillRect/>
          </a:stretch>
        </p:blipFill>
        <p:spPr>
          <a:xfrm>
            <a:off x="7357220" y="1804987"/>
            <a:ext cx="4705350" cy="3248025"/>
          </a:xfrm>
          <a:prstGeom prst="rect">
            <a:avLst/>
          </a:prstGeom>
        </p:spPr>
      </p:pic>
      <p:pic>
        <p:nvPicPr>
          <p:cNvPr id="14" name="Picture 13">
            <a:extLst>
              <a:ext uri="{FF2B5EF4-FFF2-40B4-BE49-F238E27FC236}">
                <a16:creationId xmlns:a16="http://schemas.microsoft.com/office/drawing/2014/main" id="{1FC4FDF4-C7A4-1305-2560-9305C186DBB9}"/>
              </a:ext>
            </a:extLst>
          </p:cNvPr>
          <p:cNvPicPr>
            <a:picLocks noChangeAspect="1"/>
          </p:cNvPicPr>
          <p:nvPr/>
        </p:nvPicPr>
        <p:blipFill>
          <a:blip r:embed="rId5"/>
          <a:stretch>
            <a:fillRect/>
          </a:stretch>
        </p:blipFill>
        <p:spPr>
          <a:xfrm>
            <a:off x="9001125" y="4518213"/>
            <a:ext cx="2352675" cy="2268070"/>
          </a:xfrm>
          <a:prstGeom prst="rect">
            <a:avLst/>
          </a:prstGeom>
        </p:spPr>
      </p:pic>
    </p:spTree>
    <p:extLst>
      <p:ext uri="{BB962C8B-B14F-4D97-AF65-F5344CB8AC3E}">
        <p14:creationId xmlns:p14="http://schemas.microsoft.com/office/powerpoint/2010/main" val="1288138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F8E58-06F4-4C5B-9B7D-77EEE6D83813}"/>
              </a:ext>
            </a:extLst>
          </p:cNvPr>
          <p:cNvSpPr>
            <a:spLocks noGrp="1"/>
          </p:cNvSpPr>
          <p:nvPr>
            <p:ph idx="4294967295"/>
          </p:nvPr>
        </p:nvSpPr>
        <p:spPr>
          <a:xfrm>
            <a:off x="0" y="2486025"/>
            <a:ext cx="10515600" cy="4351338"/>
          </a:xfrm>
        </p:spPr>
        <p:txBody>
          <a:bodyPr/>
          <a:lstStyle/>
          <a:p>
            <a:pPr>
              <a:defRPr/>
            </a:pPr>
            <a:r>
              <a:rPr lang="en-US" sz="2400" b="1" dirty="0">
                <a:solidFill>
                  <a:schemeClr val="tx1"/>
                </a:solidFill>
                <a:latin typeface="Times New Roman" panose="02020603050405020304" pitchFamily="18" charset="0"/>
                <a:cs typeface="Times New Roman" panose="02020603050405020304" pitchFamily="18" charset="0"/>
              </a:rPr>
              <a:t>Lynn Schoener</a:t>
            </a:r>
          </a:p>
          <a:p>
            <a:pPr>
              <a:defRPr/>
            </a:pPr>
            <a:r>
              <a:rPr lang="en-US" sz="2400" b="1" u="sng" dirty="0">
                <a:solidFill>
                  <a:schemeClr val="tx1"/>
                </a:solidFill>
                <a:latin typeface="Times New Roman" panose="02020603050405020304" pitchFamily="18" charset="0"/>
                <a:cs typeface="Times New Roman" panose="02020603050405020304" pitchFamily="18" charset="0"/>
              </a:rPr>
              <a:t>lynn.schoener@revenue.alabama.gov</a:t>
            </a:r>
          </a:p>
          <a:p>
            <a:pPr>
              <a:defRPr/>
            </a:pPr>
            <a:r>
              <a:rPr lang="en-US" sz="2400" b="1" dirty="0">
                <a:solidFill>
                  <a:schemeClr val="tx1"/>
                </a:solidFill>
                <a:latin typeface="Times New Roman" panose="02020603050405020304" pitchFamily="18" charset="0"/>
                <a:cs typeface="Times New Roman" panose="02020603050405020304" pitchFamily="18" charset="0"/>
              </a:rPr>
              <a:t>(334) 353-8045</a:t>
            </a:r>
          </a:p>
          <a:p>
            <a:pPr marL="0" indent="0" eaLnBrk="1" hangingPunct="1">
              <a:buNone/>
              <a:defRPr/>
            </a:pPr>
            <a:endParaRPr lang="en-US" sz="24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400" b="1" dirty="0">
                <a:solidFill>
                  <a:schemeClr val="tx1"/>
                </a:solidFill>
                <a:latin typeface="Times New Roman" panose="02020603050405020304" pitchFamily="18" charset="0"/>
                <a:cs typeface="Times New Roman" panose="02020603050405020304" pitchFamily="18" charset="0"/>
              </a:rPr>
              <a:t>Andrea Wyatt</a:t>
            </a:r>
          </a:p>
          <a:p>
            <a:pPr>
              <a:defRPr/>
            </a:pPr>
            <a:r>
              <a:rPr lang="en-US" sz="2400" b="1" u="sng" dirty="0">
                <a:solidFill>
                  <a:schemeClr val="tx1"/>
                </a:solidFill>
                <a:latin typeface="Times New Roman" panose="02020603050405020304" pitchFamily="18" charset="0"/>
                <a:cs typeface="Times New Roman" panose="02020603050405020304" pitchFamily="18" charset="0"/>
              </a:rPr>
              <a:t>andrea.wyatt@revenue.alabama.gov</a:t>
            </a:r>
          </a:p>
          <a:p>
            <a:pPr eaLnBrk="1" hangingPunct="1">
              <a:defRPr/>
            </a:pPr>
            <a:r>
              <a:rPr lang="en-US" sz="2400" b="1" dirty="0">
                <a:solidFill>
                  <a:schemeClr val="tx1"/>
                </a:solidFill>
                <a:latin typeface="Times New Roman" panose="02020603050405020304" pitchFamily="18" charset="0"/>
                <a:cs typeface="Times New Roman" panose="02020603050405020304" pitchFamily="18" charset="0"/>
              </a:rPr>
              <a:t>(334) 353-9447</a:t>
            </a:r>
          </a:p>
          <a:p>
            <a:endParaRPr lang="en-US" dirty="0"/>
          </a:p>
        </p:txBody>
      </p:sp>
      <p:pic>
        <p:nvPicPr>
          <p:cNvPr id="4" name="Content Placeholder 2" descr="'The End' typed on a typewriter">
            <a:extLst>
              <a:ext uri="{FF2B5EF4-FFF2-40B4-BE49-F238E27FC236}">
                <a16:creationId xmlns:a16="http://schemas.microsoft.com/office/drawing/2014/main" id="{EDF9E36E-A934-4C5D-89CC-D2E1F9957D8B}"/>
              </a:ext>
            </a:extLst>
          </p:cNvPr>
          <p:cNvPicPr>
            <a:picLocks noChangeAspect="1"/>
          </p:cNvPicPr>
          <p:nvPr/>
        </p:nvPicPr>
        <p:blipFill>
          <a:blip r:embed="rId2"/>
          <a:srcRect/>
          <a:stretch/>
        </p:blipFill>
        <p:spPr>
          <a:xfrm>
            <a:off x="6166549" y="2590308"/>
            <a:ext cx="4074627" cy="2707797"/>
          </a:xfrm>
          <a:prstGeom prst="rect">
            <a:avLst/>
          </a:prstGeom>
        </p:spPr>
      </p:pic>
      <p:sp>
        <p:nvSpPr>
          <p:cNvPr id="5" name="TextBox 4">
            <a:extLst>
              <a:ext uri="{FF2B5EF4-FFF2-40B4-BE49-F238E27FC236}">
                <a16:creationId xmlns:a16="http://schemas.microsoft.com/office/drawing/2014/main" id="{B7B900DD-4B0D-357B-8946-E93D50217D82}"/>
              </a:ext>
            </a:extLst>
          </p:cNvPr>
          <p:cNvSpPr txBox="1"/>
          <p:nvPr/>
        </p:nvSpPr>
        <p:spPr>
          <a:xfrm>
            <a:off x="6889565" y="5818094"/>
            <a:ext cx="3496234" cy="230832"/>
          </a:xfrm>
          <a:prstGeom prst="rect">
            <a:avLst/>
          </a:prstGeom>
          <a:noFill/>
        </p:spPr>
        <p:txBody>
          <a:bodyPr wrap="square" rtlCol="0">
            <a:spAutoFit/>
          </a:bodyPr>
          <a:lstStyle/>
          <a:p>
            <a:r>
              <a:rPr lang="en-US" sz="900">
                <a:hlinkClick r:id="rId3" tooltip="https://alxd.org/tax-brackets-visualizing-tax-systems-in-d3-js.html"/>
              </a:rPr>
              <a:t>This Photo</a:t>
            </a:r>
            <a:r>
              <a:rPr lang="en-US" sz="900"/>
              <a:t> by Unknown Author is licensed under </a:t>
            </a:r>
            <a:r>
              <a:rPr lang="en-US" sz="900">
                <a:hlinkClick r:id="rId4" tooltip="https://creativecommons.org/licenses/by-sa/3.0/"/>
              </a:rPr>
              <a:t>CC BY-SA</a:t>
            </a:r>
            <a:endParaRPr lang="en-US" sz="900"/>
          </a:p>
        </p:txBody>
      </p:sp>
      <p:sp>
        <p:nvSpPr>
          <p:cNvPr id="6" name="TextBox 5">
            <a:extLst>
              <a:ext uri="{FF2B5EF4-FFF2-40B4-BE49-F238E27FC236}">
                <a16:creationId xmlns:a16="http://schemas.microsoft.com/office/drawing/2014/main" id="{3821B417-6007-DEAD-C77C-9C1877DAB421}"/>
              </a:ext>
            </a:extLst>
          </p:cNvPr>
          <p:cNvSpPr txBox="1"/>
          <p:nvPr/>
        </p:nvSpPr>
        <p:spPr>
          <a:xfrm>
            <a:off x="6889565" y="5818094"/>
            <a:ext cx="3496234" cy="230832"/>
          </a:xfrm>
          <a:prstGeom prst="rect">
            <a:avLst/>
          </a:prstGeom>
          <a:noFill/>
        </p:spPr>
        <p:txBody>
          <a:bodyPr wrap="square" rtlCol="0">
            <a:spAutoFit/>
          </a:bodyPr>
          <a:lstStyle/>
          <a:p>
            <a:r>
              <a:rPr lang="en-US" sz="900">
                <a:hlinkClick r:id="rId5" tooltip="https://researchleap.com/determinants-of-taxable-capacity-in-nigeria/"/>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207826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4608-D3A9-45A1-8B6B-059195C9AC49}"/>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Act 2022-298 (HB 253)</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Volunteer Emergency Responders Tax Credit</a:t>
            </a:r>
            <a:endParaRPr lang="en-US" dirty="0"/>
          </a:p>
        </p:txBody>
      </p:sp>
      <p:sp>
        <p:nvSpPr>
          <p:cNvPr id="3" name="Content Placeholder 2">
            <a:extLst>
              <a:ext uri="{FF2B5EF4-FFF2-40B4-BE49-F238E27FC236}">
                <a16:creationId xmlns:a16="http://schemas.microsoft.com/office/drawing/2014/main" id="{F360EC17-9CB2-4967-ABFC-9048798C248F}"/>
              </a:ext>
            </a:extLst>
          </p:cNvPr>
          <p:cNvSpPr>
            <a:spLocks noGrp="1"/>
          </p:cNvSpPr>
          <p:nvPr>
            <p:ph idx="1"/>
          </p:nvPr>
        </p:nvSpPr>
        <p:spPr>
          <a:xfrm>
            <a:off x="170329" y="1864659"/>
            <a:ext cx="11394142" cy="4840941"/>
          </a:xfrm>
        </p:spPr>
        <p:txBody>
          <a:bodyPr>
            <a:normAutofit/>
          </a:bodyPr>
          <a:lstStyle/>
          <a:p>
            <a:r>
              <a:rPr lang="en-US" sz="2400" b="0" i="0" u="none" strike="noStrike" dirty="0">
                <a:solidFill>
                  <a:srgbClr val="000000"/>
                </a:solidFill>
                <a:effectLst/>
                <a:latin typeface="+mn-lt"/>
              </a:rPr>
              <a:t>This act provides an income tax credit for certain firefighters and paramedics beginning on or after January 1, 2023 and ending December 31, 2027. Credit is based on q</a:t>
            </a:r>
            <a:r>
              <a:rPr lang="en-US" sz="2400" dirty="0">
                <a:solidFill>
                  <a:srgbClr val="000000"/>
                </a:solidFill>
                <a:latin typeface="+mn-lt"/>
              </a:rPr>
              <a:t>ualifying individuals providing proof of 30 hours or more of qualifying training during the tax year. </a:t>
            </a:r>
            <a:endParaRPr lang="en-US" sz="2400" b="0" i="0" u="none" strike="noStrike" dirty="0">
              <a:solidFill>
                <a:srgbClr val="000000"/>
              </a:solidFill>
              <a:effectLst/>
              <a:latin typeface="+mn-lt"/>
            </a:endParaRPr>
          </a:p>
          <a:p>
            <a:r>
              <a:rPr lang="en-US" sz="2400" b="0" i="0" u="none" strike="noStrike" dirty="0">
                <a:solidFill>
                  <a:srgbClr val="000000"/>
                </a:solidFill>
                <a:effectLst/>
                <a:latin typeface="+mn-lt"/>
              </a:rPr>
              <a:t>A credit in the amount of $300 annually is available to an active certified volunteer firefighter, licensed EMT-Basic, or a qualified rescue squad member who is a licensed EMT-Basic who submits signed certificate of completion of training from their supervisor. </a:t>
            </a:r>
          </a:p>
          <a:p>
            <a:r>
              <a:rPr lang="en-US" sz="2400" b="0" i="0" u="none" strike="noStrike" dirty="0">
                <a:solidFill>
                  <a:srgbClr val="000000"/>
                </a:solidFill>
                <a:effectLst/>
                <a:latin typeface="+mn-lt"/>
              </a:rPr>
              <a:t>A credit in the amount of $600 annually is available to an active certified volunteer firefighter as a Firefighter II, licensed Advanced EMT or EMT-Paramedic, or a qualified rescue squad member who is a licensed Advanced EMT or EMT- Paramedic who submits signed certificate of completion of training from their supervisor. </a:t>
            </a:r>
          </a:p>
          <a:p>
            <a:r>
              <a:rPr lang="en-US" sz="2400">
                <a:solidFill>
                  <a:srgbClr val="000000"/>
                </a:solidFill>
                <a:latin typeface="+mn-lt"/>
              </a:rPr>
              <a:t>Requires </a:t>
            </a:r>
            <a:r>
              <a:rPr lang="en-US" sz="2400" dirty="0">
                <a:solidFill>
                  <a:srgbClr val="000000"/>
                </a:solidFill>
                <a:latin typeface="+mn-lt"/>
              </a:rPr>
              <a:t>registration of credit in My Alabama Taxes.</a:t>
            </a:r>
          </a:p>
          <a:p>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7921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5AC4-64FE-402F-9D30-57B1921F7A4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Act 2022-299 (HB 487)</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Adoption Credit</a:t>
            </a:r>
            <a:endParaRPr lang="en-US" dirty="0"/>
          </a:p>
        </p:txBody>
      </p:sp>
      <p:sp>
        <p:nvSpPr>
          <p:cNvPr id="3" name="Content Placeholder 2">
            <a:extLst>
              <a:ext uri="{FF2B5EF4-FFF2-40B4-BE49-F238E27FC236}">
                <a16:creationId xmlns:a16="http://schemas.microsoft.com/office/drawing/2014/main" id="{0ABE72F6-8E9E-4DB1-9DC8-3B362BC622D6}"/>
              </a:ext>
            </a:extLst>
          </p:cNvPr>
          <p:cNvSpPr>
            <a:spLocks noGrp="1"/>
          </p:cNvSpPr>
          <p:nvPr>
            <p:ph idx="1"/>
          </p:nvPr>
        </p:nvSpPr>
        <p:spPr>
          <a:xfrm>
            <a:off x="421341" y="1825624"/>
            <a:ext cx="11143130" cy="4754469"/>
          </a:xfrm>
        </p:spPr>
        <p:txBody>
          <a:bodyPr>
            <a:normAutofit/>
          </a:bodyPr>
          <a:lstStyle/>
          <a:p>
            <a:r>
              <a:rPr lang="en-US" sz="2400" dirty="0">
                <a:latin typeface="+mn-lt"/>
              </a:rPr>
              <a:t>This act amends code sections 40-18-360 and 40-18-361 to expand the income tax credit available to individuals who adopt a child. </a:t>
            </a:r>
          </a:p>
          <a:p>
            <a:r>
              <a:rPr lang="en-US" sz="2400" dirty="0">
                <a:latin typeface="+mn-lt"/>
              </a:rPr>
              <a:t>Provides for a one-time, refundable credit in the amount of $1,000 per child adopted through an out-of-state adoption or if the child is not a resident of Alabama.</a:t>
            </a:r>
          </a:p>
          <a:p>
            <a:r>
              <a:rPr lang="en-US" sz="2400" dirty="0">
                <a:latin typeface="+mn-lt"/>
              </a:rPr>
              <a:t>Provides for a one-time, refundable credit in the amount of $2,000 per child adopted through a private adoption or a qualified foster child adopted provided the qualifying children are residents of Alabama. </a:t>
            </a:r>
          </a:p>
          <a:p>
            <a:r>
              <a:rPr lang="en-US" sz="2400" dirty="0">
                <a:latin typeface="+mn-lt"/>
              </a:rPr>
              <a:t>The credit is available January 1, 2023, through December 31, 2027.  After that period, the credit will revert back to $1,000 per child regardless of residency.</a:t>
            </a:r>
          </a:p>
          <a:p>
            <a:r>
              <a:rPr lang="en-US" sz="2400" dirty="0">
                <a:latin typeface="+mn-lt"/>
              </a:rPr>
              <a:t>Adopting the child of one's spouse will not qualify for credit under this act. </a:t>
            </a:r>
          </a:p>
          <a:p>
            <a:r>
              <a:rPr lang="en-US" sz="2400" dirty="0">
                <a:latin typeface="+mn-lt"/>
              </a:rPr>
              <a:t>The 2023 Sch AAC, Sch OC, and Forms 40, 40NR, and Instructions have updated for this amendment.</a:t>
            </a:r>
          </a:p>
        </p:txBody>
      </p:sp>
    </p:spTree>
    <p:extLst>
      <p:ext uri="{BB962C8B-B14F-4D97-AF65-F5344CB8AC3E}">
        <p14:creationId xmlns:p14="http://schemas.microsoft.com/office/powerpoint/2010/main" val="401276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64B4B-F0E8-4212-BDE7-58947D6F4B56}"/>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2023 Regular Session of the Alabama Legislature?</a:t>
            </a:r>
            <a:endParaRPr lang="en-US" dirty="0"/>
          </a:p>
        </p:txBody>
      </p:sp>
      <p:sp>
        <p:nvSpPr>
          <p:cNvPr id="3" name="Content Placeholder 2">
            <a:extLst>
              <a:ext uri="{FF2B5EF4-FFF2-40B4-BE49-F238E27FC236}">
                <a16:creationId xmlns:a16="http://schemas.microsoft.com/office/drawing/2014/main" id="{767FC638-65AC-44BB-B7D0-1B00EE2B4CED}"/>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To view any legislation passed by the Alabama Legislature, please visit the website for the Alabama Secretary of State at </a:t>
            </a:r>
            <a:r>
              <a:rPr lang="en-US" b="1" dirty="0">
                <a:latin typeface="Times New Roman" panose="02020603050405020304" pitchFamily="18" charset="0"/>
                <a:cs typeface="Times New Roman" panose="02020603050405020304" pitchFamily="18" charset="0"/>
                <a:hlinkClick r:id="rId2"/>
              </a:rPr>
              <a:t>www.sos.alabama.gov</a:t>
            </a:r>
            <a:r>
              <a:rPr lang="en-US" b="1" dirty="0">
                <a:latin typeface="Times New Roman" panose="02020603050405020304" pitchFamily="18" charset="0"/>
                <a:cs typeface="Times New Roman" panose="02020603050405020304" pitchFamily="18" charset="0"/>
              </a:rPr>
              <a:t> .  New Secretary of State Wes Allen</a:t>
            </a:r>
          </a:p>
          <a:p>
            <a:r>
              <a:rPr lang="en-US" b="1" dirty="0">
                <a:latin typeface="Times New Roman" panose="02020603050405020304" pitchFamily="18" charset="0"/>
                <a:cs typeface="Times New Roman" panose="02020603050405020304" pitchFamily="18" charset="0"/>
              </a:rPr>
              <a:t>Point to the “Records” tab at the top of the page with your mouse and select “Legislative Acts”.</a:t>
            </a:r>
          </a:p>
          <a:p>
            <a:r>
              <a:rPr lang="en-US" b="1" dirty="0">
                <a:latin typeface="Times New Roman" panose="02020603050405020304" pitchFamily="18" charset="0"/>
                <a:cs typeface="Times New Roman" panose="02020603050405020304" pitchFamily="18" charset="0"/>
              </a:rPr>
              <a:t>Select whether you want to search by the Act Number or the Bill Number.</a:t>
            </a:r>
          </a:p>
          <a:p>
            <a:r>
              <a:rPr lang="en-US" b="1" dirty="0">
                <a:latin typeface="Times New Roman" panose="02020603050405020304" pitchFamily="18" charset="0"/>
                <a:cs typeface="Times New Roman" panose="02020603050405020304" pitchFamily="18" charset="0"/>
              </a:rPr>
              <a:t>Enter either the Act Number or Bill Number and select view image to see a PDF version of the Act.</a:t>
            </a:r>
          </a:p>
          <a:p>
            <a:endParaRPr lang="en-US" dirty="0"/>
          </a:p>
        </p:txBody>
      </p:sp>
    </p:spTree>
    <p:extLst>
      <p:ext uri="{BB962C8B-B14F-4D97-AF65-F5344CB8AC3E}">
        <p14:creationId xmlns:p14="http://schemas.microsoft.com/office/powerpoint/2010/main" val="285246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4C17-11A2-41FC-AB9F-1FB529672B4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What’s New from the 2023 Regular Session of the Alabama Legislature?</a:t>
            </a:r>
            <a:endParaRPr lang="en-US" dirty="0"/>
          </a:p>
        </p:txBody>
      </p:sp>
      <p:pic>
        <p:nvPicPr>
          <p:cNvPr id="4" name="Content Placeholder 3">
            <a:extLst>
              <a:ext uri="{FF2B5EF4-FFF2-40B4-BE49-F238E27FC236}">
                <a16:creationId xmlns:a16="http://schemas.microsoft.com/office/drawing/2014/main" id="{BE9F7F67-8BC4-435D-9D2E-831D69300429}"/>
              </a:ext>
            </a:extLst>
          </p:cNvPr>
          <p:cNvPicPr>
            <a:picLocks noGrp="1" noChangeAspect="1"/>
          </p:cNvPicPr>
          <p:nvPr>
            <p:ph idx="1"/>
          </p:nvPr>
        </p:nvPicPr>
        <p:blipFill>
          <a:blip r:embed="rId2"/>
          <a:stretch>
            <a:fillRect/>
          </a:stretch>
        </p:blipFill>
        <p:spPr>
          <a:xfrm>
            <a:off x="676568" y="1690689"/>
            <a:ext cx="7557124" cy="3633342"/>
          </a:xfrm>
          <a:prstGeom prst="rect">
            <a:avLst/>
          </a:prstGeom>
        </p:spPr>
      </p:pic>
      <p:pic>
        <p:nvPicPr>
          <p:cNvPr id="5" name="Picture 4">
            <a:extLst>
              <a:ext uri="{FF2B5EF4-FFF2-40B4-BE49-F238E27FC236}">
                <a16:creationId xmlns:a16="http://schemas.microsoft.com/office/drawing/2014/main" id="{9AB346DF-6DC8-4AB6-0CA3-6668A52AC5D0}"/>
              </a:ext>
            </a:extLst>
          </p:cNvPr>
          <p:cNvPicPr>
            <a:picLocks noChangeAspect="1"/>
          </p:cNvPicPr>
          <p:nvPr/>
        </p:nvPicPr>
        <p:blipFill>
          <a:blip r:embed="rId3"/>
          <a:stretch>
            <a:fillRect/>
          </a:stretch>
        </p:blipFill>
        <p:spPr>
          <a:xfrm>
            <a:off x="2367751" y="3150519"/>
            <a:ext cx="4063327" cy="2095250"/>
          </a:xfrm>
          <a:prstGeom prst="rect">
            <a:avLst/>
          </a:prstGeom>
        </p:spPr>
      </p:pic>
    </p:spTree>
    <p:extLst>
      <p:ext uri="{BB962C8B-B14F-4D97-AF65-F5344CB8AC3E}">
        <p14:creationId xmlns:p14="http://schemas.microsoft.com/office/powerpoint/2010/main" val="316616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ab6b369d-1f19-4e8e-8994-0bc5b4f805be">This is the official PowerPoint template for all department presentations.</Notes>
    <Subject_x0020_Matter xmlns="ab6b369d-1f19-4e8e-8994-0bc5b4f805be">2</Subject_x0020_Matter>
    <Category xmlns="ab6b369d-1f19-4e8e-8994-0bc5b4f805be">Template</Category>
    <Division_x0020_Owner xmlns="ab6b369d-1f19-4e8e-8994-0bc5b4f805be">2</Division_x0020_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62373216DBE4D907755F8C5227923" ma:contentTypeVersion="9" ma:contentTypeDescription="Create a new document." ma:contentTypeScope="" ma:versionID="70b3339240dbe583622945943078ebd1">
  <xsd:schema xmlns:xsd="http://www.w3.org/2001/XMLSchema" xmlns:xs="http://www.w3.org/2001/XMLSchema" xmlns:p="http://schemas.microsoft.com/office/2006/metadata/properties" xmlns:ns2="ab6b369d-1f19-4e8e-8994-0bc5b4f805be" targetNamespace="http://schemas.microsoft.com/office/2006/metadata/properties" ma:root="true" ma:fieldsID="d0d5abae64676a3f069ac1ad1e0de570" ns2:_="">
    <xsd:import namespace="ab6b369d-1f19-4e8e-8994-0bc5b4f805be"/>
    <xsd:element name="properties">
      <xsd:complexType>
        <xsd:sequence>
          <xsd:element name="documentManagement">
            <xsd:complexType>
              <xsd:all>
                <xsd:element ref="ns2:Category" minOccurs="0"/>
                <xsd:element ref="ns2:Division_x0020_Owner" minOccurs="0"/>
                <xsd:element ref="ns2:Subject_x0020_Matter" minOccurs="0"/>
                <xsd:element ref="ns2:Note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b369d-1f19-4e8e-8994-0bc5b4f805be"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Form"/>
          <xsd:enumeration value="Template"/>
          <xsd:enumeration value="Calendar"/>
          <xsd:enumeration value="Procedure"/>
        </xsd:restriction>
      </xsd:simpleType>
    </xsd:element>
    <xsd:element name="Division_x0020_Owner" ma:index="3" nillable="true" ma:displayName="Division Owner" ma:list="{4c45b6ca-aa6c-4fde-affe-43bf9ebed5db}" ma:internalName="Division_x0020_Owner" ma:readOnly="false" ma:showField="Title">
      <xsd:simpleType>
        <xsd:restriction base="dms:Lookup"/>
      </xsd:simpleType>
    </xsd:element>
    <xsd:element name="Subject_x0020_Matter" ma:index="4" nillable="true" ma:displayName="Subject Matter" ma:list="{1d2590f9-153f-4717-b3c7-c93f0aa77f68}" ma:internalName="Subject_x0020_Matter" ma:readOnly="false" ma:showField="Title">
      <xsd:simpleType>
        <xsd:restriction base="dms:Lookup"/>
      </xsd:simpleType>
    </xsd:element>
    <xsd:element name="Notes" ma:index="5" nillable="true" ma:displayName="Notes" ma:format="Dropdown" ma:internalName="Note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64DB3-9FAC-4823-B118-05A40B077B65}">
  <ds:schemaRefs>
    <ds:schemaRef ds:uri="http://www.w3.org/XML/1998/namespace"/>
    <ds:schemaRef ds:uri="http://purl.org/dc/terms/"/>
    <ds:schemaRef ds:uri="http://purl.org/dc/dcmitype/"/>
    <ds:schemaRef ds:uri="ab6b369d-1f19-4e8e-8994-0bc5b4f805b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0A69A7F-05A9-4730-A21C-13E6B1D84747}">
  <ds:schemaRefs>
    <ds:schemaRef ds:uri="http://schemas.microsoft.com/sharepoint/v3/contenttype/forms"/>
  </ds:schemaRefs>
</ds:datastoreItem>
</file>

<file path=customXml/itemProps3.xml><?xml version="1.0" encoding="utf-8"?>
<ds:datastoreItem xmlns:ds="http://schemas.openxmlformats.org/officeDocument/2006/customXml" ds:itemID="{35AC3C6E-5530-450F-8917-AF6DC286A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b369d-1f19-4e8e-8994-0bc5b4f80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54518</TotalTime>
  <Words>5320</Words>
  <Application>Microsoft Office PowerPoint</Application>
  <PresentationFormat>Widescreen</PresentationFormat>
  <Paragraphs>394</Paragraphs>
  <Slides>59</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Symbol</vt:lpstr>
      <vt:lpstr>Calibri Light</vt:lpstr>
      <vt:lpstr>Arial</vt:lpstr>
      <vt:lpstr>Calibri</vt:lpstr>
      <vt:lpstr>Wingdings</vt:lpstr>
      <vt:lpstr>Times New Roman</vt:lpstr>
      <vt:lpstr>Office Theme</vt:lpstr>
      <vt:lpstr>PowerPoint Presentation</vt:lpstr>
      <vt:lpstr>Alabama Department of Revenue  Income Tax Administration  Division </vt:lpstr>
      <vt:lpstr>What’s New from the 2023 Regular Session of the Alabama Legislature?</vt:lpstr>
      <vt:lpstr>Prior year legislation effective for the 2023 return. </vt:lpstr>
      <vt:lpstr>Act 2022-294 (HB 162) Lynn Greer Retirement Income Tax Cut Act of 2022</vt:lpstr>
      <vt:lpstr>Act 2022-298 (HB 253) Volunteer Emergency Responders Tax Credit</vt:lpstr>
      <vt:lpstr>Act 2022-299 (HB 487) Adoption Credit</vt:lpstr>
      <vt:lpstr>What’s New from the 2023 Regular Session of the Alabama Legislature?</vt:lpstr>
      <vt:lpstr>What’s New from the 2023 Regular Session of the Alabama Legislature?</vt:lpstr>
      <vt:lpstr>What’s New from the 2023 Regular Session of the Alabama Legislature?</vt:lpstr>
      <vt:lpstr>Act 2023-33 (HB 247) Innovating Alabama Tax Credit Program</vt:lpstr>
      <vt:lpstr>Act 2023-34 (HB 241) Enhancing Economic Progress Act </vt:lpstr>
      <vt:lpstr>Act 2023-34 (HB 241) Enhancing Economic Progress Act</vt:lpstr>
      <vt:lpstr>Act 2023-36 (SB 151) Legislative Advisory Committee on Economic Development</vt:lpstr>
      <vt:lpstr>Act 2023-313 (HB 439) Growing Alabama Credit</vt:lpstr>
      <vt:lpstr>Act 2023-327 (SB 207) Refund Check-Offs</vt:lpstr>
      <vt:lpstr>Act 2023-377 (SB 86) Income Tax Rebate</vt:lpstr>
      <vt:lpstr>Act 2023-418 (SB263) Alabama Accountability Act Updates</vt:lpstr>
      <vt:lpstr>Act 2023-419 (HB 293) Port Credit</vt:lpstr>
      <vt:lpstr>Act 2023-421 (HB 217) Overtime Exemption</vt:lpstr>
      <vt:lpstr>Act 2023-510 (HB 23) Mileage Credit for First Responders</vt:lpstr>
      <vt:lpstr>Act 2023-511 (HB 175) Income Tax Rebate</vt:lpstr>
      <vt:lpstr>Act 2023-512 (HB 445) Sweet Home Alabama Tourism Investment Act</vt:lpstr>
      <vt:lpstr>Act 2023-519 (HB 133) Preceptor Tax Incentive Program</vt:lpstr>
      <vt:lpstr>Act 2023-519 (HB 133) Preceptor Tax Incentive Program</vt:lpstr>
      <vt:lpstr>Act 2023-522 (HB 253) Alabama Historic Rehabilitation Credit</vt:lpstr>
      <vt:lpstr>Act 2023-539 (SB 175) ReEngage Alabama Grant program and the Alabama Short-Term Credential Scholarship Program</vt:lpstr>
      <vt:lpstr>Act 2023-546 (SB 299) Coal Production Tax Credit</vt:lpstr>
      <vt:lpstr>Act 2023-546 (SB 299) Coal Production Tax Credit</vt:lpstr>
      <vt:lpstr>Act 2023-546 (SB 299) Coal Production Tax Credit</vt:lpstr>
      <vt:lpstr>Act 2023-557 (SB 197) Recipient Benefit Fraud</vt:lpstr>
      <vt:lpstr>PowerPoint Presentation</vt:lpstr>
      <vt:lpstr>PowerPoint Presentation</vt:lpstr>
      <vt:lpstr>Electronic Filing Information</vt:lpstr>
      <vt:lpstr>My Alabama Taxes</vt:lpstr>
      <vt:lpstr>Electronically Filed Returns</vt:lpstr>
      <vt:lpstr>PowerPoint Presentation</vt:lpstr>
      <vt:lpstr>Modernized Electronic Filing (MeF) Contacts</vt:lpstr>
      <vt:lpstr>Forms</vt:lpstr>
      <vt:lpstr>Mailed Forms</vt:lpstr>
      <vt:lpstr>Form Changes for 2023</vt:lpstr>
      <vt:lpstr>Form Changes for 2023</vt:lpstr>
      <vt:lpstr>Form Changes for 2023</vt:lpstr>
      <vt:lpstr>Form Changes for 2023</vt:lpstr>
      <vt:lpstr>Form Changes for 2023</vt:lpstr>
      <vt:lpstr>Form Changes for 2023</vt:lpstr>
      <vt:lpstr>Form Changes for 2023</vt:lpstr>
      <vt:lpstr>Form Changes for 2023</vt:lpstr>
      <vt:lpstr>Form Changes for 2023</vt:lpstr>
      <vt:lpstr>Form Changes for 2023</vt:lpstr>
      <vt:lpstr>Form Changes for 2023</vt:lpstr>
      <vt:lpstr>Form Changes for 2023</vt:lpstr>
      <vt:lpstr>Form Changes for 2023</vt:lpstr>
      <vt:lpstr>Form Changes for 2023</vt:lpstr>
      <vt:lpstr>Refund Calls</vt:lpstr>
      <vt:lpstr>QUESTIONS</vt:lpstr>
      <vt:lpstr>CPE Presentations on the Website</vt:lpstr>
      <vt:lpstr>CPE Presentations on the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Kendall Franklin</dc:creator>
  <cp:lastModifiedBy>Wyatt, Andrea</cp:lastModifiedBy>
  <cp:revision>576</cp:revision>
  <cp:lastPrinted>2024-01-12T16:51:38Z</cp:lastPrinted>
  <dcterms:created xsi:type="dcterms:W3CDTF">2020-07-28T19:10:09Z</dcterms:created>
  <dcterms:modified xsi:type="dcterms:W3CDTF">2024-02-07T16:12:23Z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0x01010035A62373216DBE4D907755F8C5227923</vt:lpwstr>
  </property>
</Properties>
</file>