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61"/>
  </p:notesMasterIdLst>
  <p:sldIdLst>
    <p:sldId id="256" r:id="rId5"/>
    <p:sldId id="257" r:id="rId6"/>
    <p:sldId id="258" r:id="rId7"/>
    <p:sldId id="259" r:id="rId8"/>
    <p:sldId id="400" r:id="rId9"/>
    <p:sldId id="261" r:id="rId10"/>
    <p:sldId id="262" r:id="rId11"/>
    <p:sldId id="263" r:id="rId12"/>
    <p:sldId id="264" r:id="rId13"/>
    <p:sldId id="265" r:id="rId14"/>
    <p:sldId id="378" r:id="rId15"/>
    <p:sldId id="267" r:id="rId16"/>
    <p:sldId id="399" r:id="rId17"/>
    <p:sldId id="266" r:id="rId18"/>
    <p:sldId id="311" r:id="rId19"/>
    <p:sldId id="273" r:id="rId20"/>
    <p:sldId id="271" r:id="rId21"/>
    <p:sldId id="269" r:id="rId22"/>
    <p:sldId id="396" r:id="rId23"/>
    <p:sldId id="397" r:id="rId24"/>
    <p:sldId id="272" r:id="rId25"/>
    <p:sldId id="398" r:id="rId26"/>
    <p:sldId id="394" r:id="rId27"/>
    <p:sldId id="274" r:id="rId28"/>
    <p:sldId id="275" r:id="rId29"/>
    <p:sldId id="369" r:id="rId30"/>
    <p:sldId id="370" r:id="rId31"/>
    <p:sldId id="392" r:id="rId32"/>
    <p:sldId id="371" r:id="rId33"/>
    <p:sldId id="372" r:id="rId34"/>
    <p:sldId id="282" r:id="rId35"/>
    <p:sldId id="283" r:id="rId36"/>
    <p:sldId id="284" r:id="rId37"/>
    <p:sldId id="285" r:id="rId38"/>
    <p:sldId id="286" r:id="rId39"/>
    <p:sldId id="287" r:id="rId40"/>
    <p:sldId id="288" r:id="rId41"/>
    <p:sldId id="289" r:id="rId42"/>
    <p:sldId id="290" r:id="rId43"/>
    <p:sldId id="343" r:id="rId44"/>
    <p:sldId id="291" r:id="rId45"/>
    <p:sldId id="355" r:id="rId46"/>
    <p:sldId id="322" r:id="rId47"/>
    <p:sldId id="334" r:id="rId48"/>
    <p:sldId id="335" r:id="rId49"/>
    <p:sldId id="340" r:id="rId50"/>
    <p:sldId id="352" r:id="rId51"/>
    <p:sldId id="353" r:id="rId52"/>
    <p:sldId id="357" r:id="rId53"/>
    <p:sldId id="393" r:id="rId54"/>
    <p:sldId id="360" r:id="rId55"/>
    <p:sldId id="296" r:id="rId56"/>
    <p:sldId id="295" r:id="rId57"/>
    <p:sldId id="294" r:id="rId58"/>
    <p:sldId id="293" r:id="rId59"/>
    <p:sldId id="292" r:id="rId6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C0A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339" autoAdjust="0"/>
  </p:normalViewPr>
  <p:slideViewPr>
    <p:cSldViewPr snapToGrid="0" snapToObjects="1">
      <p:cViewPr varScale="1">
        <p:scale>
          <a:sx n="118" d="100"/>
          <a:sy n="118" d="100"/>
        </p:scale>
        <p:origin x="46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37B1D9B-15FB-4554-90BD-89A815A8CC3A}" type="datetimeFigureOut">
              <a:rPr lang="en-US" smtClean="0"/>
              <a:t>1/29/2025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B100C32-7E81-4614-B1FA-BF3832D3876B}" type="slidenum">
              <a:rPr lang="en-US" smtClean="0"/>
              <a:t>‹#›</a:t>
            </a:fld>
            <a:endParaRPr lang="en-US"/>
          </a:p>
        </p:txBody>
      </p:sp>
    </p:spTree>
    <p:extLst>
      <p:ext uri="{BB962C8B-B14F-4D97-AF65-F5344CB8AC3E}">
        <p14:creationId xmlns:p14="http://schemas.microsoft.com/office/powerpoint/2010/main" val="343171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00C32-7E81-4614-B1FA-BF3832D3876B}" type="slidenum">
              <a:rPr lang="en-US" smtClean="0"/>
              <a:t>11</a:t>
            </a:fld>
            <a:endParaRPr lang="en-US" dirty="0"/>
          </a:p>
        </p:txBody>
      </p:sp>
    </p:spTree>
    <p:extLst>
      <p:ext uri="{BB962C8B-B14F-4D97-AF65-F5344CB8AC3E}">
        <p14:creationId xmlns:p14="http://schemas.microsoft.com/office/powerpoint/2010/main" val="36410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00C32-7E81-4614-B1FA-BF3832D3876B}" type="slidenum">
              <a:rPr lang="en-US" smtClean="0"/>
              <a:t>35</a:t>
            </a:fld>
            <a:endParaRPr lang="en-US"/>
          </a:p>
        </p:txBody>
      </p:sp>
    </p:spTree>
    <p:extLst>
      <p:ext uri="{BB962C8B-B14F-4D97-AF65-F5344CB8AC3E}">
        <p14:creationId xmlns:p14="http://schemas.microsoft.com/office/powerpoint/2010/main" val="1964378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00C32-7E81-4614-B1FA-BF3832D3876B}" type="slidenum">
              <a:rPr lang="en-US" smtClean="0"/>
              <a:t>36</a:t>
            </a:fld>
            <a:endParaRPr lang="en-US"/>
          </a:p>
        </p:txBody>
      </p:sp>
    </p:spTree>
    <p:extLst>
      <p:ext uri="{BB962C8B-B14F-4D97-AF65-F5344CB8AC3E}">
        <p14:creationId xmlns:p14="http://schemas.microsoft.com/office/powerpoint/2010/main" val="1158603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00C32-7E81-4614-B1FA-BF3832D3876B}" type="slidenum">
              <a:rPr lang="en-US" smtClean="0"/>
              <a:t>37</a:t>
            </a:fld>
            <a:endParaRPr lang="en-US"/>
          </a:p>
        </p:txBody>
      </p:sp>
    </p:spTree>
    <p:extLst>
      <p:ext uri="{BB962C8B-B14F-4D97-AF65-F5344CB8AC3E}">
        <p14:creationId xmlns:p14="http://schemas.microsoft.com/office/powerpoint/2010/main" val="1468573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00C32-7E81-4614-B1FA-BF3832D3876B}" type="slidenum">
              <a:rPr lang="en-US" smtClean="0"/>
              <a:t>38</a:t>
            </a:fld>
            <a:endParaRPr lang="en-US"/>
          </a:p>
        </p:txBody>
      </p:sp>
    </p:spTree>
    <p:extLst>
      <p:ext uri="{BB962C8B-B14F-4D97-AF65-F5344CB8AC3E}">
        <p14:creationId xmlns:p14="http://schemas.microsoft.com/office/powerpoint/2010/main" val="3254263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00C32-7E81-4614-B1FA-BF3832D3876B}" type="slidenum">
              <a:rPr lang="en-US" smtClean="0"/>
              <a:t>39</a:t>
            </a:fld>
            <a:endParaRPr lang="en-US"/>
          </a:p>
        </p:txBody>
      </p:sp>
    </p:spTree>
    <p:extLst>
      <p:ext uri="{BB962C8B-B14F-4D97-AF65-F5344CB8AC3E}">
        <p14:creationId xmlns:p14="http://schemas.microsoft.com/office/powerpoint/2010/main" val="1496229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00C32-7E81-4614-B1FA-BF3832D3876B}" type="slidenum">
              <a:rPr lang="en-US" smtClean="0"/>
              <a:t>40</a:t>
            </a:fld>
            <a:endParaRPr lang="en-US"/>
          </a:p>
        </p:txBody>
      </p:sp>
    </p:spTree>
    <p:extLst>
      <p:ext uri="{BB962C8B-B14F-4D97-AF65-F5344CB8AC3E}">
        <p14:creationId xmlns:p14="http://schemas.microsoft.com/office/powerpoint/2010/main" val="4200346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00C32-7E81-4614-B1FA-BF3832D3876B}" type="slidenum">
              <a:rPr lang="en-US" smtClean="0"/>
              <a:t>41</a:t>
            </a:fld>
            <a:endParaRPr lang="en-US"/>
          </a:p>
        </p:txBody>
      </p:sp>
    </p:spTree>
    <p:extLst>
      <p:ext uri="{BB962C8B-B14F-4D97-AF65-F5344CB8AC3E}">
        <p14:creationId xmlns:p14="http://schemas.microsoft.com/office/powerpoint/2010/main" val="3689945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00C32-7E81-4614-B1FA-BF3832D3876B}" type="slidenum">
              <a:rPr lang="en-US" smtClean="0"/>
              <a:t>42</a:t>
            </a:fld>
            <a:endParaRPr lang="en-US"/>
          </a:p>
        </p:txBody>
      </p:sp>
    </p:spTree>
    <p:extLst>
      <p:ext uri="{BB962C8B-B14F-4D97-AF65-F5344CB8AC3E}">
        <p14:creationId xmlns:p14="http://schemas.microsoft.com/office/powerpoint/2010/main" val="4071294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00C32-7E81-4614-B1FA-BF3832D3876B}" type="slidenum">
              <a:rPr lang="en-US" smtClean="0"/>
              <a:t>43</a:t>
            </a:fld>
            <a:endParaRPr lang="en-US"/>
          </a:p>
        </p:txBody>
      </p:sp>
    </p:spTree>
    <p:extLst>
      <p:ext uri="{BB962C8B-B14F-4D97-AF65-F5344CB8AC3E}">
        <p14:creationId xmlns:p14="http://schemas.microsoft.com/office/powerpoint/2010/main" val="3420194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00C32-7E81-4614-B1FA-BF3832D3876B}" type="slidenum">
              <a:rPr lang="en-US" smtClean="0"/>
              <a:t>44</a:t>
            </a:fld>
            <a:endParaRPr lang="en-US"/>
          </a:p>
        </p:txBody>
      </p:sp>
    </p:spTree>
    <p:extLst>
      <p:ext uri="{BB962C8B-B14F-4D97-AF65-F5344CB8AC3E}">
        <p14:creationId xmlns:p14="http://schemas.microsoft.com/office/powerpoint/2010/main" val="413091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00C32-7E81-4614-B1FA-BF3832D3876B}" type="slidenum">
              <a:rPr lang="en-US" smtClean="0"/>
              <a:t>12</a:t>
            </a:fld>
            <a:endParaRPr lang="en-US" dirty="0"/>
          </a:p>
        </p:txBody>
      </p:sp>
    </p:spTree>
    <p:extLst>
      <p:ext uri="{BB962C8B-B14F-4D97-AF65-F5344CB8AC3E}">
        <p14:creationId xmlns:p14="http://schemas.microsoft.com/office/powerpoint/2010/main" val="3910491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00C32-7E81-4614-B1FA-BF3832D3876B}" type="slidenum">
              <a:rPr lang="en-US" smtClean="0"/>
              <a:t>45</a:t>
            </a:fld>
            <a:endParaRPr lang="en-US"/>
          </a:p>
        </p:txBody>
      </p:sp>
    </p:spTree>
    <p:extLst>
      <p:ext uri="{BB962C8B-B14F-4D97-AF65-F5344CB8AC3E}">
        <p14:creationId xmlns:p14="http://schemas.microsoft.com/office/powerpoint/2010/main" val="543266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00C32-7E81-4614-B1FA-BF3832D3876B}" type="slidenum">
              <a:rPr lang="en-US" smtClean="0"/>
              <a:t>46</a:t>
            </a:fld>
            <a:endParaRPr lang="en-US"/>
          </a:p>
        </p:txBody>
      </p:sp>
    </p:spTree>
    <p:extLst>
      <p:ext uri="{BB962C8B-B14F-4D97-AF65-F5344CB8AC3E}">
        <p14:creationId xmlns:p14="http://schemas.microsoft.com/office/powerpoint/2010/main" val="373005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00C32-7E81-4614-B1FA-BF3832D3876B}" type="slidenum">
              <a:rPr lang="en-US" smtClean="0"/>
              <a:t>47</a:t>
            </a:fld>
            <a:endParaRPr lang="en-US"/>
          </a:p>
        </p:txBody>
      </p:sp>
    </p:spTree>
    <p:extLst>
      <p:ext uri="{BB962C8B-B14F-4D97-AF65-F5344CB8AC3E}">
        <p14:creationId xmlns:p14="http://schemas.microsoft.com/office/powerpoint/2010/main" val="3884127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00C32-7E81-4614-B1FA-BF3832D3876B}" type="slidenum">
              <a:rPr lang="en-US" smtClean="0"/>
              <a:t>48</a:t>
            </a:fld>
            <a:endParaRPr lang="en-US"/>
          </a:p>
        </p:txBody>
      </p:sp>
    </p:spTree>
    <p:extLst>
      <p:ext uri="{BB962C8B-B14F-4D97-AF65-F5344CB8AC3E}">
        <p14:creationId xmlns:p14="http://schemas.microsoft.com/office/powerpoint/2010/main" val="3257702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00C32-7E81-4614-B1FA-BF3832D3876B}" type="slidenum">
              <a:rPr lang="en-US" smtClean="0"/>
              <a:t>49</a:t>
            </a:fld>
            <a:endParaRPr lang="en-US"/>
          </a:p>
        </p:txBody>
      </p:sp>
    </p:spTree>
    <p:extLst>
      <p:ext uri="{BB962C8B-B14F-4D97-AF65-F5344CB8AC3E}">
        <p14:creationId xmlns:p14="http://schemas.microsoft.com/office/powerpoint/2010/main" val="201535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00C32-7E81-4614-B1FA-BF3832D3876B}" type="slidenum">
              <a:rPr lang="en-US" smtClean="0"/>
              <a:t>50</a:t>
            </a:fld>
            <a:endParaRPr lang="en-US"/>
          </a:p>
        </p:txBody>
      </p:sp>
    </p:spTree>
    <p:extLst>
      <p:ext uri="{BB962C8B-B14F-4D97-AF65-F5344CB8AC3E}">
        <p14:creationId xmlns:p14="http://schemas.microsoft.com/office/powerpoint/2010/main" val="3403346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00C32-7E81-4614-B1FA-BF3832D3876B}" type="slidenum">
              <a:rPr lang="en-US" smtClean="0"/>
              <a:t>51</a:t>
            </a:fld>
            <a:endParaRPr lang="en-US"/>
          </a:p>
        </p:txBody>
      </p:sp>
    </p:spTree>
    <p:extLst>
      <p:ext uri="{BB962C8B-B14F-4D97-AF65-F5344CB8AC3E}">
        <p14:creationId xmlns:p14="http://schemas.microsoft.com/office/powerpoint/2010/main" val="1137042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00C32-7E81-4614-B1FA-BF3832D3876B}" type="slidenum">
              <a:rPr lang="en-US" smtClean="0"/>
              <a:t>52</a:t>
            </a:fld>
            <a:endParaRPr lang="en-US"/>
          </a:p>
        </p:txBody>
      </p:sp>
    </p:spTree>
    <p:extLst>
      <p:ext uri="{BB962C8B-B14F-4D97-AF65-F5344CB8AC3E}">
        <p14:creationId xmlns:p14="http://schemas.microsoft.com/office/powerpoint/2010/main" val="3313482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00C32-7E81-4614-B1FA-BF3832D3876B}" type="slidenum">
              <a:rPr lang="en-US" smtClean="0"/>
              <a:t>53</a:t>
            </a:fld>
            <a:endParaRPr lang="en-US"/>
          </a:p>
        </p:txBody>
      </p:sp>
    </p:spTree>
    <p:extLst>
      <p:ext uri="{BB962C8B-B14F-4D97-AF65-F5344CB8AC3E}">
        <p14:creationId xmlns:p14="http://schemas.microsoft.com/office/powerpoint/2010/main" val="1717575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00C32-7E81-4614-B1FA-BF3832D3876B}" type="slidenum">
              <a:rPr lang="en-US" smtClean="0"/>
              <a:t>54</a:t>
            </a:fld>
            <a:endParaRPr lang="en-US"/>
          </a:p>
        </p:txBody>
      </p:sp>
    </p:spTree>
    <p:extLst>
      <p:ext uri="{BB962C8B-B14F-4D97-AF65-F5344CB8AC3E}">
        <p14:creationId xmlns:p14="http://schemas.microsoft.com/office/powerpoint/2010/main" val="3614720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00C32-7E81-4614-B1FA-BF3832D3876B}" type="slidenum">
              <a:rPr lang="en-US" smtClean="0"/>
              <a:t>14</a:t>
            </a:fld>
            <a:endParaRPr lang="en-US" dirty="0"/>
          </a:p>
        </p:txBody>
      </p:sp>
    </p:spTree>
    <p:extLst>
      <p:ext uri="{BB962C8B-B14F-4D97-AF65-F5344CB8AC3E}">
        <p14:creationId xmlns:p14="http://schemas.microsoft.com/office/powerpoint/2010/main" val="2069484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00C32-7E81-4614-B1FA-BF3832D3876B}" type="slidenum">
              <a:rPr lang="en-US" smtClean="0"/>
              <a:t>55</a:t>
            </a:fld>
            <a:endParaRPr lang="en-US"/>
          </a:p>
        </p:txBody>
      </p:sp>
    </p:spTree>
    <p:extLst>
      <p:ext uri="{BB962C8B-B14F-4D97-AF65-F5344CB8AC3E}">
        <p14:creationId xmlns:p14="http://schemas.microsoft.com/office/powerpoint/2010/main" val="774589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00C32-7E81-4614-B1FA-BF3832D3876B}" type="slidenum">
              <a:rPr lang="en-US" smtClean="0"/>
              <a:t>56</a:t>
            </a:fld>
            <a:endParaRPr lang="en-US"/>
          </a:p>
        </p:txBody>
      </p:sp>
    </p:spTree>
    <p:extLst>
      <p:ext uri="{BB962C8B-B14F-4D97-AF65-F5344CB8AC3E}">
        <p14:creationId xmlns:p14="http://schemas.microsoft.com/office/powerpoint/2010/main" val="2112608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00C32-7E81-4614-B1FA-BF3832D3876B}" type="slidenum">
              <a:rPr lang="en-US" smtClean="0"/>
              <a:t>17</a:t>
            </a:fld>
            <a:endParaRPr lang="en-US" dirty="0"/>
          </a:p>
        </p:txBody>
      </p:sp>
    </p:spTree>
    <p:extLst>
      <p:ext uri="{BB962C8B-B14F-4D97-AF65-F5344CB8AC3E}">
        <p14:creationId xmlns:p14="http://schemas.microsoft.com/office/powerpoint/2010/main" val="325265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00C32-7E81-4614-B1FA-BF3832D3876B}" type="slidenum">
              <a:rPr lang="en-US" smtClean="0"/>
              <a:t>18</a:t>
            </a:fld>
            <a:endParaRPr lang="en-US" dirty="0"/>
          </a:p>
        </p:txBody>
      </p:sp>
    </p:spTree>
    <p:extLst>
      <p:ext uri="{BB962C8B-B14F-4D97-AF65-F5344CB8AC3E}">
        <p14:creationId xmlns:p14="http://schemas.microsoft.com/office/powerpoint/2010/main" val="1682041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00C32-7E81-4614-B1FA-BF3832D3876B}" type="slidenum">
              <a:rPr lang="en-US" smtClean="0"/>
              <a:t>19</a:t>
            </a:fld>
            <a:endParaRPr lang="en-US" dirty="0"/>
          </a:p>
        </p:txBody>
      </p:sp>
    </p:spTree>
    <p:extLst>
      <p:ext uri="{BB962C8B-B14F-4D97-AF65-F5344CB8AC3E}">
        <p14:creationId xmlns:p14="http://schemas.microsoft.com/office/powerpoint/2010/main" val="3031402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00C32-7E81-4614-B1FA-BF3832D3876B}" type="slidenum">
              <a:rPr lang="en-US" smtClean="0"/>
              <a:t>23</a:t>
            </a:fld>
            <a:endParaRPr lang="en-US" dirty="0"/>
          </a:p>
        </p:txBody>
      </p:sp>
    </p:spTree>
    <p:extLst>
      <p:ext uri="{BB962C8B-B14F-4D97-AF65-F5344CB8AC3E}">
        <p14:creationId xmlns:p14="http://schemas.microsoft.com/office/powerpoint/2010/main" val="2296294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00C32-7E81-4614-B1FA-BF3832D3876B}" type="slidenum">
              <a:rPr lang="en-US" smtClean="0"/>
              <a:t>33</a:t>
            </a:fld>
            <a:endParaRPr lang="en-US"/>
          </a:p>
        </p:txBody>
      </p:sp>
    </p:spTree>
    <p:extLst>
      <p:ext uri="{BB962C8B-B14F-4D97-AF65-F5344CB8AC3E}">
        <p14:creationId xmlns:p14="http://schemas.microsoft.com/office/powerpoint/2010/main" val="3159484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00C32-7E81-4614-B1FA-BF3832D3876B}" type="slidenum">
              <a:rPr lang="en-US" smtClean="0"/>
              <a:t>34</a:t>
            </a:fld>
            <a:endParaRPr lang="en-US"/>
          </a:p>
        </p:txBody>
      </p:sp>
    </p:spTree>
    <p:extLst>
      <p:ext uri="{BB962C8B-B14F-4D97-AF65-F5344CB8AC3E}">
        <p14:creationId xmlns:p14="http://schemas.microsoft.com/office/powerpoint/2010/main" val="1582381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E52D-F86D-3747-A42F-774CC66813B9}"/>
              </a:ext>
            </a:extLst>
          </p:cNvPr>
          <p:cNvSpPr>
            <a:spLocks noGrp="1"/>
          </p:cNvSpPr>
          <p:nvPr>
            <p:ph type="ctrTitle" hasCustomPrompt="1"/>
          </p:nvPr>
        </p:nvSpPr>
        <p:spPr>
          <a:xfrm>
            <a:off x="4038600" y="1493620"/>
            <a:ext cx="7315200" cy="2387600"/>
          </a:xfrm>
        </p:spPr>
        <p:txBody>
          <a:bodyPr anchor="b"/>
          <a:lstStyle>
            <a:lvl1pPr algn="ctr">
              <a:defRPr sz="6000" b="1" i="0">
                <a:latin typeface="Arial" panose="020B0604020202020204" pitchFamily="34" charset="0"/>
                <a:cs typeface="Arial" panose="020B0604020202020204" pitchFamily="34" charset="0"/>
              </a:defRPr>
            </a:lvl1pPr>
          </a:lstStyle>
          <a:p>
            <a:r>
              <a:rPr lang="en-US" dirty="0"/>
              <a:t>Title</a:t>
            </a:r>
          </a:p>
        </p:txBody>
      </p:sp>
      <p:sp>
        <p:nvSpPr>
          <p:cNvPr id="3" name="Subtitle 2">
            <a:extLst>
              <a:ext uri="{FF2B5EF4-FFF2-40B4-BE49-F238E27FC236}">
                <a16:creationId xmlns:a16="http://schemas.microsoft.com/office/drawing/2014/main" id="{4A8C3BA5-CD9B-0F4B-BFB4-B9EE65280F6E}"/>
              </a:ext>
            </a:extLst>
          </p:cNvPr>
          <p:cNvSpPr>
            <a:spLocks noGrp="1"/>
          </p:cNvSpPr>
          <p:nvPr>
            <p:ph type="subTitle" idx="1" hasCustomPrompt="1"/>
          </p:nvPr>
        </p:nvSpPr>
        <p:spPr>
          <a:xfrm>
            <a:off x="4038600" y="4580914"/>
            <a:ext cx="7315200" cy="1154723"/>
          </a:xfrm>
        </p:spPr>
        <p:txBody>
          <a:bodyPr/>
          <a:lstStyle>
            <a:lvl1pPr marL="0" indent="0" algn="ctr">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4" name="Date Placeholder 3">
            <a:extLst>
              <a:ext uri="{FF2B5EF4-FFF2-40B4-BE49-F238E27FC236}">
                <a16:creationId xmlns:a16="http://schemas.microsoft.com/office/drawing/2014/main" id="{420A9AAB-656C-3C44-A37A-0797B1306B72}"/>
              </a:ext>
            </a:extLst>
          </p:cNvPr>
          <p:cNvSpPr>
            <a:spLocks noGrp="1"/>
          </p:cNvSpPr>
          <p:nvPr>
            <p:ph type="dt" sz="half" idx="10"/>
          </p:nvPr>
        </p:nvSpPr>
        <p:spPr/>
        <p:txBody>
          <a:bodyPr/>
          <a:lstStyle/>
          <a:p>
            <a:fld id="{15DA7EAB-1E8A-244C-B189-934D9ABBB95C}" type="datetimeFigureOut">
              <a:rPr lang="en-US" smtClean="0"/>
              <a:t>1/29/2025</a:t>
            </a:fld>
            <a:endParaRPr lang="en-US"/>
          </a:p>
        </p:txBody>
      </p:sp>
      <p:sp>
        <p:nvSpPr>
          <p:cNvPr id="5" name="Footer Placeholder 4">
            <a:extLst>
              <a:ext uri="{FF2B5EF4-FFF2-40B4-BE49-F238E27FC236}">
                <a16:creationId xmlns:a16="http://schemas.microsoft.com/office/drawing/2014/main" id="{B0CC31DA-ADD3-584C-ACF2-C95126EAA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AB7097-72EA-5143-A41A-D4FCBA0ABFF1}"/>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7" name="Picture 6">
            <a:extLst>
              <a:ext uri="{FF2B5EF4-FFF2-40B4-BE49-F238E27FC236}">
                <a16:creationId xmlns:a16="http://schemas.microsoft.com/office/drawing/2014/main" id="{73D3A769-DD46-BB41-BCFC-6244FF9656C7}"/>
              </a:ext>
            </a:extLst>
          </p:cNvPr>
          <p:cNvPicPr>
            <a:picLocks noChangeAspect="1"/>
          </p:cNvPicPr>
          <p:nvPr userDrawn="1"/>
        </p:nvPicPr>
        <p:blipFill>
          <a:blip r:embed="rId2"/>
          <a:stretch>
            <a:fillRect/>
          </a:stretch>
        </p:blipFill>
        <p:spPr>
          <a:xfrm>
            <a:off x="0" y="0"/>
            <a:ext cx="3084576" cy="5374840"/>
          </a:xfrm>
          <a:prstGeom prst="rect">
            <a:avLst/>
          </a:prstGeom>
        </p:spPr>
      </p:pic>
    </p:spTree>
    <p:extLst>
      <p:ext uri="{BB962C8B-B14F-4D97-AF65-F5344CB8AC3E}">
        <p14:creationId xmlns:p14="http://schemas.microsoft.com/office/powerpoint/2010/main" val="4859339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BBD4-116F-3B4E-B80F-251ED513A791}"/>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EBCDF64-6DA5-5D45-92F5-881F824A400B}"/>
              </a:ext>
            </a:extLst>
          </p:cNvPr>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4E8B36B-D966-3743-8042-A37E85A28CFA}"/>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7" name="Picture 6">
            <a:extLst>
              <a:ext uri="{FF2B5EF4-FFF2-40B4-BE49-F238E27FC236}">
                <a16:creationId xmlns:a16="http://schemas.microsoft.com/office/drawing/2014/main" id="{33E8935C-B10F-184B-8F58-3AA176ECAEA8}"/>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0" name="Date Placeholder 4">
            <a:extLst>
              <a:ext uri="{FF2B5EF4-FFF2-40B4-BE49-F238E27FC236}">
                <a16:creationId xmlns:a16="http://schemas.microsoft.com/office/drawing/2014/main" id="{CF4DD594-615E-544F-82F8-5C5CB7549294}"/>
              </a:ext>
            </a:extLst>
          </p:cNvPr>
          <p:cNvSpPr>
            <a:spLocks noGrp="1"/>
          </p:cNvSpPr>
          <p:nvPr>
            <p:ph type="dt" sz="half" idx="10"/>
          </p:nvPr>
        </p:nvSpPr>
        <p:spPr>
          <a:xfrm>
            <a:off x="838200" y="6356350"/>
            <a:ext cx="2743200" cy="365125"/>
          </a:xfrm>
        </p:spPr>
        <p:txBody>
          <a:bodyPr/>
          <a:lstStyle/>
          <a:p>
            <a:fld id="{15DA7EAB-1E8A-244C-B189-934D9ABBB95C}" type="datetimeFigureOut">
              <a:rPr lang="en-US" smtClean="0"/>
              <a:t>1/29/2025</a:t>
            </a:fld>
            <a:endParaRPr lang="en-US"/>
          </a:p>
        </p:txBody>
      </p:sp>
      <p:sp>
        <p:nvSpPr>
          <p:cNvPr id="11" name="Footer Placeholder 5">
            <a:extLst>
              <a:ext uri="{FF2B5EF4-FFF2-40B4-BE49-F238E27FC236}">
                <a16:creationId xmlns:a16="http://schemas.microsoft.com/office/drawing/2014/main" id="{7C1F520A-7FB2-734E-89F1-919E4209D0DE}"/>
              </a:ext>
            </a:extLst>
          </p:cNvPr>
          <p:cNvSpPr>
            <a:spLocks noGrp="1"/>
          </p:cNvSpPr>
          <p:nvPr>
            <p:ph type="ftr" sz="quarter" idx="11"/>
          </p:nvPr>
        </p:nvSpPr>
        <p:spPr>
          <a:xfrm>
            <a:off x="4038600" y="6356350"/>
            <a:ext cx="4114800" cy="365125"/>
          </a:xfrm>
        </p:spPr>
        <p:txBody>
          <a:bodyPr/>
          <a:lstStyle/>
          <a:p>
            <a:endParaRPr lang="en-US"/>
          </a:p>
        </p:txBody>
      </p:sp>
      <p:pic>
        <p:nvPicPr>
          <p:cNvPr id="12" name="Picture 11">
            <a:extLst>
              <a:ext uri="{FF2B5EF4-FFF2-40B4-BE49-F238E27FC236}">
                <a16:creationId xmlns:a16="http://schemas.microsoft.com/office/drawing/2014/main" id="{83FDD5CD-55A2-A54B-A924-82BDAB16D96D}"/>
              </a:ext>
            </a:extLst>
          </p:cNvPr>
          <p:cNvPicPr>
            <a:picLocks noChangeAspect="1"/>
          </p:cNvPicPr>
          <p:nvPr userDrawn="1"/>
        </p:nvPicPr>
        <p:blipFill>
          <a:blip r:embed="rId3"/>
          <a:stretch>
            <a:fillRect/>
          </a:stretch>
        </p:blipFill>
        <p:spPr>
          <a:xfrm>
            <a:off x="-1276391" y="5957888"/>
            <a:ext cx="1395453" cy="2431562"/>
          </a:xfrm>
          <a:prstGeom prst="rect">
            <a:avLst/>
          </a:prstGeom>
        </p:spPr>
      </p:pic>
      <p:sp>
        <p:nvSpPr>
          <p:cNvPr id="14" name="Rectangle 13">
            <a:extLst>
              <a:ext uri="{FF2B5EF4-FFF2-40B4-BE49-F238E27FC236}">
                <a16:creationId xmlns:a16="http://schemas.microsoft.com/office/drawing/2014/main" id="{34AA8053-0A2B-9D4A-9638-5A77357A9549}"/>
              </a:ext>
            </a:extLst>
          </p:cNvPr>
          <p:cNvSpPr/>
          <p:nvPr userDrawn="1"/>
        </p:nvSpPr>
        <p:spPr>
          <a:xfrm>
            <a:off x="0" y="1644968"/>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374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295BFB-3290-EB4A-868A-F8802426E903}"/>
              </a:ext>
            </a:extLst>
          </p:cNvPr>
          <p:cNvSpPr/>
          <p:nvPr userDrawn="1"/>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DBBD4-116F-3B4E-B80F-251ED513A791}"/>
              </a:ext>
            </a:extLst>
          </p:cNvPr>
          <p:cNvSpPr>
            <a:spLocks noGrp="1"/>
          </p:cNvSpPr>
          <p:nvPr>
            <p:ph type="title"/>
          </p:nvPr>
        </p:nvSpPr>
        <p:spPr/>
        <p:txBody>
          <a:bodyPr/>
          <a:lstStyle>
            <a:lvl1pPr>
              <a:defRPr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EBCDF64-6DA5-5D45-92F5-881F824A400B}"/>
              </a:ext>
            </a:extLst>
          </p:cNvPr>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4E8B36B-D966-3743-8042-A37E85A28CFA}"/>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7" name="Picture 6">
            <a:extLst>
              <a:ext uri="{FF2B5EF4-FFF2-40B4-BE49-F238E27FC236}">
                <a16:creationId xmlns:a16="http://schemas.microsoft.com/office/drawing/2014/main" id="{33E8935C-B10F-184B-8F58-3AA176ECAEA8}"/>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0" name="Date Placeholder 4">
            <a:extLst>
              <a:ext uri="{FF2B5EF4-FFF2-40B4-BE49-F238E27FC236}">
                <a16:creationId xmlns:a16="http://schemas.microsoft.com/office/drawing/2014/main" id="{CF4DD594-615E-544F-82F8-5C5CB7549294}"/>
              </a:ext>
            </a:extLst>
          </p:cNvPr>
          <p:cNvSpPr>
            <a:spLocks noGrp="1"/>
          </p:cNvSpPr>
          <p:nvPr>
            <p:ph type="dt" sz="half" idx="10"/>
          </p:nvPr>
        </p:nvSpPr>
        <p:spPr>
          <a:xfrm>
            <a:off x="838200" y="6356350"/>
            <a:ext cx="2743200" cy="365125"/>
          </a:xfrm>
        </p:spPr>
        <p:txBody>
          <a:bodyPr/>
          <a:lstStyle/>
          <a:p>
            <a:fld id="{15DA7EAB-1E8A-244C-B189-934D9ABBB95C}" type="datetimeFigureOut">
              <a:rPr lang="en-US" smtClean="0"/>
              <a:t>1/29/2025</a:t>
            </a:fld>
            <a:endParaRPr lang="en-US"/>
          </a:p>
        </p:txBody>
      </p:sp>
      <p:sp>
        <p:nvSpPr>
          <p:cNvPr id="11" name="Footer Placeholder 5">
            <a:extLst>
              <a:ext uri="{FF2B5EF4-FFF2-40B4-BE49-F238E27FC236}">
                <a16:creationId xmlns:a16="http://schemas.microsoft.com/office/drawing/2014/main" id="{7C1F520A-7FB2-734E-89F1-919E4209D0DE}"/>
              </a:ext>
            </a:extLst>
          </p:cNvPr>
          <p:cNvSpPr>
            <a:spLocks noGrp="1"/>
          </p:cNvSpPr>
          <p:nvPr>
            <p:ph type="ftr" sz="quarter" idx="11"/>
          </p:nvPr>
        </p:nvSpPr>
        <p:spPr>
          <a:xfrm>
            <a:off x="4038600" y="6356350"/>
            <a:ext cx="4114800" cy="365125"/>
          </a:xfrm>
        </p:spPr>
        <p:txBody>
          <a:bodyPr/>
          <a:lstStyle/>
          <a:p>
            <a:endParaRPr lang="en-US"/>
          </a:p>
        </p:txBody>
      </p:sp>
      <p:pic>
        <p:nvPicPr>
          <p:cNvPr id="12" name="Picture 11">
            <a:extLst>
              <a:ext uri="{FF2B5EF4-FFF2-40B4-BE49-F238E27FC236}">
                <a16:creationId xmlns:a16="http://schemas.microsoft.com/office/drawing/2014/main" id="{83FDD5CD-55A2-A54B-A924-82BDAB16D96D}"/>
              </a:ext>
            </a:extLst>
          </p:cNvPr>
          <p:cNvPicPr>
            <a:picLocks noChangeAspect="1"/>
          </p:cNvPicPr>
          <p:nvPr userDrawn="1"/>
        </p:nvPicPr>
        <p:blipFill>
          <a:blip r:embed="rId3"/>
          <a:stretch>
            <a:fillRect/>
          </a:stretch>
        </p:blipFill>
        <p:spPr>
          <a:xfrm>
            <a:off x="-1276391" y="5957888"/>
            <a:ext cx="1395453" cy="2431562"/>
          </a:xfrm>
          <a:prstGeom prst="rect">
            <a:avLst/>
          </a:prstGeom>
        </p:spPr>
      </p:pic>
    </p:spTree>
    <p:extLst>
      <p:ext uri="{BB962C8B-B14F-4D97-AF65-F5344CB8AC3E}">
        <p14:creationId xmlns:p14="http://schemas.microsoft.com/office/powerpoint/2010/main" val="1547267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295BFB-3290-EB4A-868A-F8802426E903}"/>
              </a:ext>
            </a:extLst>
          </p:cNvPr>
          <p:cNvSpPr/>
          <p:nvPr userDrawn="1"/>
        </p:nvSpPr>
        <p:spPr>
          <a:xfrm>
            <a:off x="0" y="0"/>
            <a:ext cx="12192000" cy="1690687"/>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DBBD4-116F-3B4E-B80F-251ED513A791}"/>
              </a:ext>
            </a:extLst>
          </p:cNvPr>
          <p:cNvSpPr>
            <a:spLocks noGrp="1"/>
          </p:cNvSpPr>
          <p:nvPr>
            <p:ph type="title"/>
          </p:nvPr>
        </p:nvSpPr>
        <p:spPr/>
        <p:txBody>
          <a:bodyPr/>
          <a:lstStyle>
            <a:lvl1pPr>
              <a:defRPr b="1"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EBCDF64-6DA5-5D45-92F5-881F824A400B}"/>
              </a:ext>
            </a:extLst>
          </p:cNvPr>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4E8B36B-D966-3743-8042-A37E85A28CFA}"/>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7" name="Picture 6">
            <a:extLst>
              <a:ext uri="{FF2B5EF4-FFF2-40B4-BE49-F238E27FC236}">
                <a16:creationId xmlns:a16="http://schemas.microsoft.com/office/drawing/2014/main" id="{33E8935C-B10F-184B-8F58-3AA176ECAEA8}"/>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0" name="Date Placeholder 4">
            <a:extLst>
              <a:ext uri="{FF2B5EF4-FFF2-40B4-BE49-F238E27FC236}">
                <a16:creationId xmlns:a16="http://schemas.microsoft.com/office/drawing/2014/main" id="{CF4DD594-615E-544F-82F8-5C5CB7549294}"/>
              </a:ext>
            </a:extLst>
          </p:cNvPr>
          <p:cNvSpPr>
            <a:spLocks noGrp="1"/>
          </p:cNvSpPr>
          <p:nvPr>
            <p:ph type="dt" sz="half" idx="10"/>
          </p:nvPr>
        </p:nvSpPr>
        <p:spPr>
          <a:xfrm>
            <a:off x="838200" y="6356350"/>
            <a:ext cx="2743200" cy="365125"/>
          </a:xfrm>
        </p:spPr>
        <p:txBody>
          <a:bodyPr/>
          <a:lstStyle/>
          <a:p>
            <a:fld id="{15DA7EAB-1E8A-244C-B189-934D9ABBB95C}" type="datetimeFigureOut">
              <a:rPr lang="en-US" smtClean="0"/>
              <a:t>1/29/2025</a:t>
            </a:fld>
            <a:endParaRPr lang="en-US"/>
          </a:p>
        </p:txBody>
      </p:sp>
      <p:sp>
        <p:nvSpPr>
          <p:cNvPr id="11" name="Footer Placeholder 5">
            <a:extLst>
              <a:ext uri="{FF2B5EF4-FFF2-40B4-BE49-F238E27FC236}">
                <a16:creationId xmlns:a16="http://schemas.microsoft.com/office/drawing/2014/main" id="{7C1F520A-7FB2-734E-89F1-919E4209D0DE}"/>
              </a:ext>
            </a:extLst>
          </p:cNvPr>
          <p:cNvSpPr>
            <a:spLocks noGrp="1"/>
          </p:cNvSpPr>
          <p:nvPr>
            <p:ph type="ftr" sz="quarter" idx="11"/>
          </p:nvPr>
        </p:nvSpPr>
        <p:spPr>
          <a:xfrm>
            <a:off x="4038600" y="6356350"/>
            <a:ext cx="4114800" cy="365125"/>
          </a:xfrm>
        </p:spPr>
        <p:txBody>
          <a:bodyPr/>
          <a:lstStyle/>
          <a:p>
            <a:endParaRPr lang="en-US"/>
          </a:p>
        </p:txBody>
      </p:sp>
      <p:pic>
        <p:nvPicPr>
          <p:cNvPr id="12" name="Picture 11">
            <a:extLst>
              <a:ext uri="{FF2B5EF4-FFF2-40B4-BE49-F238E27FC236}">
                <a16:creationId xmlns:a16="http://schemas.microsoft.com/office/drawing/2014/main" id="{83FDD5CD-55A2-A54B-A924-82BDAB16D96D}"/>
              </a:ext>
            </a:extLst>
          </p:cNvPr>
          <p:cNvPicPr>
            <a:picLocks noChangeAspect="1"/>
          </p:cNvPicPr>
          <p:nvPr userDrawn="1"/>
        </p:nvPicPr>
        <p:blipFill>
          <a:blip r:embed="rId3"/>
          <a:stretch>
            <a:fillRect/>
          </a:stretch>
        </p:blipFill>
        <p:spPr>
          <a:xfrm>
            <a:off x="-1276391" y="5957888"/>
            <a:ext cx="1395453" cy="2431562"/>
          </a:xfrm>
          <a:prstGeom prst="rect">
            <a:avLst/>
          </a:prstGeom>
        </p:spPr>
      </p:pic>
    </p:spTree>
    <p:extLst>
      <p:ext uri="{BB962C8B-B14F-4D97-AF65-F5344CB8AC3E}">
        <p14:creationId xmlns:p14="http://schemas.microsoft.com/office/powerpoint/2010/main" val="94312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2989-1ECE-4F46-AA92-B097C2DF476C}"/>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B0397FE-19D3-D646-918F-95503252EE31}"/>
              </a:ext>
            </a:extLst>
          </p:cNvPr>
          <p:cNvSpPr>
            <a:spLocks noGrp="1"/>
          </p:cNvSpPr>
          <p:nvPr>
            <p:ph sz="half" idx="1"/>
          </p:nvPr>
        </p:nvSpPr>
        <p:spPr>
          <a:xfrm>
            <a:off x="838200" y="1825625"/>
            <a:ext cx="5181600" cy="435133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1FEE87B-F0DD-2941-A928-CFBECC6872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DD96D0-6575-CA44-83A0-F0F9406E5EE5}"/>
              </a:ext>
            </a:extLst>
          </p:cNvPr>
          <p:cNvSpPr>
            <a:spLocks noGrp="1"/>
          </p:cNvSpPr>
          <p:nvPr>
            <p:ph type="dt" sz="half" idx="10"/>
          </p:nvPr>
        </p:nvSpPr>
        <p:spPr/>
        <p:txBody>
          <a:bodyPr/>
          <a:lstStyle/>
          <a:p>
            <a:fld id="{15DA7EAB-1E8A-244C-B189-934D9ABBB95C}" type="datetimeFigureOut">
              <a:rPr lang="en-US" smtClean="0"/>
              <a:t>1/29/2025</a:t>
            </a:fld>
            <a:endParaRPr lang="en-US"/>
          </a:p>
        </p:txBody>
      </p:sp>
      <p:sp>
        <p:nvSpPr>
          <p:cNvPr id="6" name="Footer Placeholder 5">
            <a:extLst>
              <a:ext uri="{FF2B5EF4-FFF2-40B4-BE49-F238E27FC236}">
                <a16:creationId xmlns:a16="http://schemas.microsoft.com/office/drawing/2014/main" id="{9AB73844-BBF2-974E-94C8-B97E218B33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485A59-916C-A047-B778-98169B7BCD51}"/>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8" name="Picture 7">
            <a:extLst>
              <a:ext uri="{FF2B5EF4-FFF2-40B4-BE49-F238E27FC236}">
                <a16:creationId xmlns:a16="http://schemas.microsoft.com/office/drawing/2014/main" id="{954110BB-3B50-5841-BD3E-A39F6BE0FFC2}"/>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0" name="Rectangle 9">
            <a:extLst>
              <a:ext uri="{FF2B5EF4-FFF2-40B4-BE49-F238E27FC236}">
                <a16:creationId xmlns:a16="http://schemas.microsoft.com/office/drawing/2014/main" id="{76A9352F-3C12-C94E-83EA-60F9DE0F5EDD}"/>
              </a:ext>
            </a:extLst>
          </p:cNvPr>
          <p:cNvSpPr/>
          <p:nvPr userDrawn="1"/>
        </p:nvSpPr>
        <p:spPr>
          <a:xfrm>
            <a:off x="0" y="1644968"/>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4073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18DC6-C0F4-4345-B724-55D007AB343A}"/>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68ABFC26-293C-DD4E-84CE-C617B28D37BC}"/>
              </a:ext>
            </a:extLst>
          </p:cNvPr>
          <p:cNvSpPr>
            <a:spLocks noGrp="1"/>
          </p:cNvSpPr>
          <p:nvPr>
            <p:ph type="body" idx="1"/>
          </p:nvPr>
        </p:nvSpPr>
        <p:spPr>
          <a:xfrm>
            <a:off x="839788" y="1681163"/>
            <a:ext cx="5157787" cy="82391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B75A9E4-5DCA-7D4D-8585-992CC8CEF13D}"/>
              </a:ext>
            </a:extLst>
          </p:cNvPr>
          <p:cNvSpPr>
            <a:spLocks noGrp="1"/>
          </p:cNvSpPr>
          <p:nvPr>
            <p:ph sz="half" idx="2"/>
          </p:nvPr>
        </p:nvSpPr>
        <p:spPr>
          <a:xfrm>
            <a:off x="839788" y="2505075"/>
            <a:ext cx="5157787" cy="368458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4BA6BD2-3CCF-E746-A62C-B14209E5BF1A}"/>
              </a:ext>
            </a:extLst>
          </p:cNvPr>
          <p:cNvSpPr>
            <a:spLocks noGrp="1"/>
          </p:cNvSpPr>
          <p:nvPr>
            <p:ph type="body" sz="quarter" idx="3"/>
          </p:nvPr>
        </p:nvSpPr>
        <p:spPr>
          <a:xfrm>
            <a:off x="6172200" y="1681163"/>
            <a:ext cx="5183188" cy="82391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E128CFE-A232-2946-8596-D4917C579108}"/>
              </a:ext>
            </a:extLst>
          </p:cNvPr>
          <p:cNvSpPr>
            <a:spLocks noGrp="1"/>
          </p:cNvSpPr>
          <p:nvPr>
            <p:ph sz="quarter" idx="4"/>
          </p:nvPr>
        </p:nvSpPr>
        <p:spPr>
          <a:xfrm>
            <a:off x="6172200" y="2505075"/>
            <a:ext cx="5183188" cy="368458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1096410-C47D-2C4B-9E0D-98236FD3118F}"/>
              </a:ext>
            </a:extLst>
          </p:cNvPr>
          <p:cNvSpPr>
            <a:spLocks noGrp="1"/>
          </p:cNvSpPr>
          <p:nvPr>
            <p:ph type="dt" sz="half" idx="10"/>
          </p:nvPr>
        </p:nvSpPr>
        <p:spPr/>
        <p:txBody>
          <a:bodyPr/>
          <a:lstStyle/>
          <a:p>
            <a:fld id="{15DA7EAB-1E8A-244C-B189-934D9ABBB95C}" type="datetimeFigureOut">
              <a:rPr lang="en-US" smtClean="0"/>
              <a:t>1/29/2025</a:t>
            </a:fld>
            <a:endParaRPr lang="en-US"/>
          </a:p>
        </p:txBody>
      </p:sp>
      <p:sp>
        <p:nvSpPr>
          <p:cNvPr id="8" name="Footer Placeholder 7">
            <a:extLst>
              <a:ext uri="{FF2B5EF4-FFF2-40B4-BE49-F238E27FC236}">
                <a16:creationId xmlns:a16="http://schemas.microsoft.com/office/drawing/2014/main" id="{2278E5E1-342A-9743-9803-B34773B56D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273D64-6C65-2B4F-A20A-FB3CF9E70900}"/>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10" name="Picture 9">
            <a:extLst>
              <a:ext uri="{FF2B5EF4-FFF2-40B4-BE49-F238E27FC236}">
                <a16:creationId xmlns:a16="http://schemas.microsoft.com/office/drawing/2014/main" id="{36352003-F562-7B45-AA44-7F71C04EB9C0}"/>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2" name="Rectangle 11">
            <a:extLst>
              <a:ext uri="{FF2B5EF4-FFF2-40B4-BE49-F238E27FC236}">
                <a16:creationId xmlns:a16="http://schemas.microsoft.com/office/drawing/2014/main" id="{B4288EFD-5E42-1747-9269-1D4DFD190A6A}"/>
              </a:ext>
            </a:extLst>
          </p:cNvPr>
          <p:cNvSpPr/>
          <p:nvPr userDrawn="1"/>
        </p:nvSpPr>
        <p:spPr>
          <a:xfrm>
            <a:off x="0" y="1644968"/>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33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BC0C-8CE7-B243-B9C5-0C88FF673B02}"/>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80EE34D-5510-A140-ADCF-B60EF1D579C1}"/>
              </a:ext>
            </a:extLst>
          </p:cNvPr>
          <p:cNvSpPr>
            <a:spLocks noGrp="1"/>
          </p:cNvSpPr>
          <p:nvPr>
            <p:ph type="dt" sz="half" idx="10"/>
          </p:nvPr>
        </p:nvSpPr>
        <p:spPr/>
        <p:txBody>
          <a:bodyPr/>
          <a:lstStyle/>
          <a:p>
            <a:fld id="{15DA7EAB-1E8A-244C-B189-934D9ABBB95C}" type="datetimeFigureOut">
              <a:rPr lang="en-US" smtClean="0"/>
              <a:t>1/29/2025</a:t>
            </a:fld>
            <a:endParaRPr lang="en-US"/>
          </a:p>
        </p:txBody>
      </p:sp>
      <p:sp>
        <p:nvSpPr>
          <p:cNvPr id="4" name="Footer Placeholder 3">
            <a:extLst>
              <a:ext uri="{FF2B5EF4-FFF2-40B4-BE49-F238E27FC236}">
                <a16:creationId xmlns:a16="http://schemas.microsoft.com/office/drawing/2014/main" id="{1B0575D6-14FC-6F4D-87D0-35C06E4217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CAFEBC-40C7-494A-9F9A-06078D61A3F3}"/>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6" name="Picture 5">
            <a:extLst>
              <a:ext uri="{FF2B5EF4-FFF2-40B4-BE49-F238E27FC236}">
                <a16:creationId xmlns:a16="http://schemas.microsoft.com/office/drawing/2014/main" id="{0E085EBD-715D-7443-996D-2AC64A3732BF}"/>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8" name="Rectangle 7">
            <a:extLst>
              <a:ext uri="{FF2B5EF4-FFF2-40B4-BE49-F238E27FC236}">
                <a16:creationId xmlns:a16="http://schemas.microsoft.com/office/drawing/2014/main" id="{02F3BF06-F1C9-3640-9181-D698996C8D86}"/>
              </a:ext>
            </a:extLst>
          </p:cNvPr>
          <p:cNvSpPr/>
          <p:nvPr userDrawn="1"/>
        </p:nvSpPr>
        <p:spPr>
          <a:xfrm>
            <a:off x="0" y="1644968"/>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640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42191F-C065-394F-A334-B04C0D009750}"/>
              </a:ext>
            </a:extLst>
          </p:cNvPr>
          <p:cNvSpPr>
            <a:spLocks noGrp="1"/>
          </p:cNvSpPr>
          <p:nvPr>
            <p:ph type="dt" sz="half" idx="10"/>
          </p:nvPr>
        </p:nvSpPr>
        <p:spPr/>
        <p:txBody>
          <a:bodyPr/>
          <a:lstStyle/>
          <a:p>
            <a:fld id="{15DA7EAB-1E8A-244C-B189-934D9ABBB95C}" type="datetimeFigureOut">
              <a:rPr lang="en-US" smtClean="0"/>
              <a:t>1/29/2025</a:t>
            </a:fld>
            <a:endParaRPr lang="en-US"/>
          </a:p>
        </p:txBody>
      </p:sp>
      <p:sp>
        <p:nvSpPr>
          <p:cNvPr id="3" name="Footer Placeholder 2">
            <a:extLst>
              <a:ext uri="{FF2B5EF4-FFF2-40B4-BE49-F238E27FC236}">
                <a16:creationId xmlns:a16="http://schemas.microsoft.com/office/drawing/2014/main" id="{2969CFC7-A5CE-AE49-858B-F6BE39D4A1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997900-4027-4843-B598-D0066F8A43AB}"/>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5" name="Picture 4">
            <a:extLst>
              <a:ext uri="{FF2B5EF4-FFF2-40B4-BE49-F238E27FC236}">
                <a16:creationId xmlns:a16="http://schemas.microsoft.com/office/drawing/2014/main" id="{1DB232D9-021F-124F-A482-AB0C88583002}"/>
              </a:ext>
            </a:extLst>
          </p:cNvPr>
          <p:cNvPicPr>
            <a:picLocks noChangeAspect="1"/>
          </p:cNvPicPr>
          <p:nvPr userDrawn="1"/>
        </p:nvPicPr>
        <p:blipFill>
          <a:blip r:embed="rId2"/>
          <a:stretch>
            <a:fillRect/>
          </a:stretch>
        </p:blipFill>
        <p:spPr>
          <a:xfrm>
            <a:off x="11621052" y="6353175"/>
            <a:ext cx="203200" cy="368300"/>
          </a:xfrm>
          <a:prstGeom prst="rect">
            <a:avLst/>
          </a:prstGeom>
        </p:spPr>
      </p:pic>
    </p:spTree>
    <p:extLst>
      <p:ext uri="{BB962C8B-B14F-4D97-AF65-F5344CB8AC3E}">
        <p14:creationId xmlns:p14="http://schemas.microsoft.com/office/powerpoint/2010/main" val="93015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4EAE7-DB30-8743-B4A3-21C840120D8F}"/>
              </a:ext>
            </a:extLst>
          </p:cNvPr>
          <p:cNvSpPr>
            <a:spLocks noGrp="1"/>
          </p:cNvSpPr>
          <p:nvPr>
            <p:ph type="title"/>
          </p:nvPr>
        </p:nvSpPr>
        <p:spPr>
          <a:xfrm>
            <a:off x="839788" y="457200"/>
            <a:ext cx="3932237" cy="1600200"/>
          </a:xfrm>
        </p:spPr>
        <p:txBody>
          <a:bodyPr anchor="b"/>
          <a:lstStyle>
            <a:lvl1pPr>
              <a:defRPr sz="32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56E60C3F-DA62-984E-97ED-D43FFF4CCB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4352D51-F052-D64F-81A6-B17C5CBEAA3B}"/>
              </a:ext>
            </a:extLst>
          </p:cNvPr>
          <p:cNvSpPr>
            <a:spLocks noGrp="1"/>
          </p:cNvSpPr>
          <p:nvPr>
            <p:ph type="body" sz="half" idx="2"/>
          </p:nvPr>
        </p:nvSpPr>
        <p:spPr>
          <a:xfrm>
            <a:off x="839788" y="2057400"/>
            <a:ext cx="3932237" cy="3811588"/>
          </a:xfrm>
        </p:spPr>
        <p:txBody>
          <a:bodyPr/>
          <a:lstStyle>
            <a:lvl1pPr marL="0" indent="0">
              <a:buNone/>
              <a:defRPr sz="16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29709E-866E-E74B-9A59-CFE742FE4878}"/>
              </a:ext>
            </a:extLst>
          </p:cNvPr>
          <p:cNvSpPr>
            <a:spLocks noGrp="1"/>
          </p:cNvSpPr>
          <p:nvPr>
            <p:ph type="dt" sz="half" idx="10"/>
          </p:nvPr>
        </p:nvSpPr>
        <p:spPr/>
        <p:txBody>
          <a:bodyPr/>
          <a:lstStyle/>
          <a:p>
            <a:fld id="{15DA7EAB-1E8A-244C-B189-934D9ABBB95C}" type="datetimeFigureOut">
              <a:rPr lang="en-US" smtClean="0"/>
              <a:t>1/29/2025</a:t>
            </a:fld>
            <a:endParaRPr lang="en-US"/>
          </a:p>
        </p:txBody>
      </p:sp>
      <p:sp>
        <p:nvSpPr>
          <p:cNvPr id="6" name="Footer Placeholder 5">
            <a:extLst>
              <a:ext uri="{FF2B5EF4-FFF2-40B4-BE49-F238E27FC236}">
                <a16:creationId xmlns:a16="http://schemas.microsoft.com/office/drawing/2014/main" id="{C4E2D94B-FC75-6646-BD49-0190822BD5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07911D-0A2B-D043-BE77-788DF7022B77}"/>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8" name="Picture 7">
            <a:extLst>
              <a:ext uri="{FF2B5EF4-FFF2-40B4-BE49-F238E27FC236}">
                <a16:creationId xmlns:a16="http://schemas.microsoft.com/office/drawing/2014/main" id="{2B8A872D-4625-4341-97C5-779CFD0A31D8}"/>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1" name="Rectangle 10">
            <a:extLst>
              <a:ext uri="{FF2B5EF4-FFF2-40B4-BE49-F238E27FC236}">
                <a16:creationId xmlns:a16="http://schemas.microsoft.com/office/drawing/2014/main" id="{F0B74437-6F3E-514E-84CB-917B3C49C54F}"/>
              </a:ext>
            </a:extLst>
          </p:cNvPr>
          <p:cNvSpPr/>
          <p:nvPr userDrawn="1"/>
        </p:nvSpPr>
        <p:spPr>
          <a:xfrm>
            <a:off x="-7383399" y="2034540"/>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5371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5CAFC1-1B54-614E-93B4-299A4C3AEC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B2DD70-CA4B-4B40-A55C-0C6EB912C5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F45662-8F69-E842-BB64-51C4743418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A7EAB-1E8A-244C-B189-934D9ABBB95C}" type="datetimeFigureOut">
              <a:rPr lang="en-US" smtClean="0"/>
              <a:t>1/29/2025</a:t>
            </a:fld>
            <a:endParaRPr lang="en-US"/>
          </a:p>
        </p:txBody>
      </p:sp>
      <p:sp>
        <p:nvSpPr>
          <p:cNvPr id="5" name="Footer Placeholder 4">
            <a:extLst>
              <a:ext uri="{FF2B5EF4-FFF2-40B4-BE49-F238E27FC236}">
                <a16:creationId xmlns:a16="http://schemas.microsoft.com/office/drawing/2014/main" id="{A8D3E83F-5E17-1A48-B84D-15EB9255B4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FED418-B1B5-7041-B637-95F643DE35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19946-0E57-C640-BFF7-E2C9ED3796AA}" type="slidenum">
              <a:rPr lang="en-US" smtClean="0"/>
              <a:t>‹#›</a:t>
            </a:fld>
            <a:endParaRPr lang="en-US"/>
          </a:p>
        </p:txBody>
      </p:sp>
    </p:spTree>
    <p:extLst>
      <p:ext uri="{BB962C8B-B14F-4D97-AF65-F5344CB8AC3E}">
        <p14:creationId xmlns:p14="http://schemas.microsoft.com/office/powerpoint/2010/main" val="1365161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52" r:id="rId5"/>
    <p:sldLayoutId id="2147483653" r:id="rId6"/>
    <p:sldLayoutId id="2147483654" r:id="rId7"/>
    <p:sldLayoutId id="2147483655"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help@classwallet.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myalabamataxes.alabama.gov/"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hyperlink" Target="https://revenue.alabama.gov/tax-incentives/"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myalabamataxes.alabama.gov/"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mailto:tavares.mathews@revenue.alabama.g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veronica.jennings@revenue.alabama.gov" TargetMode="External"/><Relationship Id="rId5" Type="http://schemas.openxmlformats.org/officeDocument/2006/relationships/hyperlink" Target="mailto:tymecca.pearson@revenue.alabama.gov" TargetMode="External"/><Relationship Id="rId4" Type="http://schemas.openxmlformats.org/officeDocument/2006/relationships/hyperlink" Target="mailto:emetria.gordon@revenue.alabama.gov"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revenue.alabama.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os.alabama.gov/alabama-votes/elected-official-map" TargetMode="External"/><Relationship Id="rId2" Type="http://schemas.openxmlformats.org/officeDocument/2006/relationships/hyperlink" Target="http://www.legislature.state.al.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sos.alabama.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323D0-0574-9E4D-9082-DE7B222764BB}"/>
              </a:ext>
            </a:extLst>
          </p:cNvPr>
          <p:cNvSpPr>
            <a:spLocks noGrp="1"/>
          </p:cNvSpPr>
          <p:nvPr>
            <p:ph type="ctrTitle"/>
          </p:nvPr>
        </p:nvSpPr>
        <p:spPr/>
        <p:txBody>
          <a:bodyPr>
            <a:normAutofit/>
          </a:bodyPr>
          <a:lstStyle/>
          <a:p>
            <a:endParaRPr lang="en-US" dirty="0"/>
          </a:p>
        </p:txBody>
      </p:sp>
      <p:sp>
        <p:nvSpPr>
          <p:cNvPr id="3" name="Subtitle 2">
            <a:extLst>
              <a:ext uri="{FF2B5EF4-FFF2-40B4-BE49-F238E27FC236}">
                <a16:creationId xmlns:a16="http://schemas.microsoft.com/office/drawing/2014/main" id="{3B2F012F-2C9E-2742-A94C-2FBC996202FA}"/>
              </a:ext>
            </a:extLst>
          </p:cNvPr>
          <p:cNvSpPr>
            <a:spLocks noGrp="1"/>
          </p:cNvSpPr>
          <p:nvPr>
            <p:ph type="subTitle" idx="1"/>
          </p:nvPr>
        </p:nvSpPr>
        <p:spPr>
          <a:xfrm>
            <a:off x="3818965" y="5289176"/>
            <a:ext cx="7534835" cy="1568824"/>
          </a:xfrm>
        </p:spPr>
        <p:txBody>
          <a:bodyPr>
            <a:normAutofit/>
          </a:bodyPr>
          <a:lstStyle/>
          <a:p>
            <a:pPr>
              <a:tabLst>
                <a:tab pos="744538" algn="l"/>
              </a:tabLst>
            </a:pPr>
            <a:r>
              <a:rPr lang="en-US" sz="3200" b="1" dirty="0">
                <a:latin typeface="Times New Roman" panose="02020603050405020304" pitchFamily="18" charset="0"/>
                <a:cs typeface="Times New Roman" panose="02020603050405020304" pitchFamily="18" charset="0"/>
              </a:rPr>
              <a:t>       Alabama Department of Revenue</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Income Tax Administration </a:t>
            </a:r>
          </a:p>
          <a:p>
            <a:pPr>
              <a:tabLst>
                <a:tab pos="511175" algn="l"/>
              </a:tabLst>
            </a:pPr>
            <a:r>
              <a:rPr lang="en-US" sz="3200" b="1" dirty="0">
                <a:latin typeface="Times New Roman" panose="02020603050405020304" pitchFamily="18" charset="0"/>
                <a:cs typeface="Times New Roman" panose="02020603050405020304" pitchFamily="18" charset="0"/>
              </a:rPr>
              <a:t>Division</a:t>
            </a:r>
            <a:endParaRPr lang="en-US" sz="3200" dirty="0"/>
          </a:p>
          <a:p>
            <a:endParaRPr lang="en-US" dirty="0"/>
          </a:p>
        </p:txBody>
      </p:sp>
      <p:pic>
        <p:nvPicPr>
          <p:cNvPr id="4" name="Picture 5">
            <a:extLst>
              <a:ext uri="{FF2B5EF4-FFF2-40B4-BE49-F238E27FC236}">
                <a16:creationId xmlns:a16="http://schemas.microsoft.com/office/drawing/2014/main" id="{B47887A4-FCBB-4B4E-9679-113E575815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21863" y="243322"/>
            <a:ext cx="7942730" cy="488819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3882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4BAD-7437-4240-A2E3-4C1872176377}"/>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What’s New from the 2024 Regular Session of the Alabama Legislature?</a:t>
            </a:r>
            <a:endParaRPr lang="en-US" dirty="0"/>
          </a:p>
        </p:txBody>
      </p:sp>
      <p:pic>
        <p:nvPicPr>
          <p:cNvPr id="4" name="Content Placeholder 9">
            <a:extLst>
              <a:ext uri="{FF2B5EF4-FFF2-40B4-BE49-F238E27FC236}">
                <a16:creationId xmlns:a16="http://schemas.microsoft.com/office/drawing/2014/main" id="{233DF2C6-449E-450A-A2F8-AE68C0851F7B}"/>
              </a:ext>
            </a:extLst>
          </p:cNvPr>
          <p:cNvPicPr>
            <a:picLocks noGrp="1" noChangeAspect="1"/>
          </p:cNvPicPr>
          <p:nvPr>
            <p:ph idx="1"/>
          </p:nvPr>
        </p:nvPicPr>
        <p:blipFill>
          <a:blip r:embed="rId2"/>
          <a:stretch>
            <a:fillRect/>
          </a:stretch>
        </p:blipFill>
        <p:spPr>
          <a:xfrm>
            <a:off x="0" y="2188462"/>
            <a:ext cx="5334000" cy="3342762"/>
          </a:xfrm>
          <a:prstGeom prst="rect">
            <a:avLst/>
          </a:prstGeom>
        </p:spPr>
      </p:pic>
      <p:pic>
        <p:nvPicPr>
          <p:cNvPr id="5" name="Picture 4">
            <a:extLst>
              <a:ext uri="{FF2B5EF4-FFF2-40B4-BE49-F238E27FC236}">
                <a16:creationId xmlns:a16="http://schemas.microsoft.com/office/drawing/2014/main" id="{EC495D3C-40F5-42B9-991B-E44DC212F99E}"/>
              </a:ext>
            </a:extLst>
          </p:cNvPr>
          <p:cNvPicPr>
            <a:picLocks noChangeAspect="1"/>
          </p:cNvPicPr>
          <p:nvPr/>
        </p:nvPicPr>
        <p:blipFill>
          <a:blip r:embed="rId3"/>
          <a:stretch>
            <a:fillRect/>
          </a:stretch>
        </p:blipFill>
        <p:spPr>
          <a:xfrm>
            <a:off x="5334000" y="2258690"/>
            <a:ext cx="6195469" cy="1878330"/>
          </a:xfrm>
          <a:prstGeom prst="rect">
            <a:avLst/>
          </a:prstGeom>
        </p:spPr>
      </p:pic>
      <p:pic>
        <p:nvPicPr>
          <p:cNvPr id="6" name="Picture 5">
            <a:extLst>
              <a:ext uri="{FF2B5EF4-FFF2-40B4-BE49-F238E27FC236}">
                <a16:creationId xmlns:a16="http://schemas.microsoft.com/office/drawing/2014/main" id="{BBAD7EC7-E553-4161-992A-6A44857E1978}"/>
              </a:ext>
            </a:extLst>
          </p:cNvPr>
          <p:cNvPicPr>
            <a:picLocks noChangeAspect="1"/>
          </p:cNvPicPr>
          <p:nvPr/>
        </p:nvPicPr>
        <p:blipFill>
          <a:blip r:embed="rId4"/>
          <a:stretch>
            <a:fillRect/>
          </a:stretch>
        </p:blipFill>
        <p:spPr>
          <a:xfrm>
            <a:off x="5334000" y="4545332"/>
            <a:ext cx="6378687" cy="1648082"/>
          </a:xfrm>
          <a:prstGeom prst="rect">
            <a:avLst/>
          </a:prstGeom>
        </p:spPr>
      </p:pic>
    </p:spTree>
    <p:extLst>
      <p:ext uri="{BB962C8B-B14F-4D97-AF65-F5344CB8AC3E}">
        <p14:creationId xmlns:p14="http://schemas.microsoft.com/office/powerpoint/2010/main" val="3895019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D1C1F-3D5D-2814-3D8C-C43CAE5561CB}"/>
              </a:ext>
            </a:extLst>
          </p:cNvPr>
          <p:cNvSpPr>
            <a:spLocks noGrp="1"/>
          </p:cNvSpPr>
          <p:nvPr>
            <p:ph type="title"/>
          </p:nvPr>
        </p:nvSpPr>
        <p:spPr/>
        <p:txBody>
          <a:bodyPr/>
          <a:lstStyle/>
          <a:p>
            <a:pPr algn="ctr"/>
            <a:r>
              <a:rPr lang="en-US" dirty="0"/>
              <a:t>Prior year legislation effective for the 2024 return. </a:t>
            </a:r>
          </a:p>
        </p:txBody>
      </p:sp>
      <p:sp>
        <p:nvSpPr>
          <p:cNvPr id="3" name="Content Placeholder 2">
            <a:extLst>
              <a:ext uri="{FF2B5EF4-FFF2-40B4-BE49-F238E27FC236}">
                <a16:creationId xmlns:a16="http://schemas.microsoft.com/office/drawing/2014/main" id="{0D3E10AB-0CC9-C647-BF18-188F455671B0}"/>
              </a:ext>
            </a:extLst>
          </p:cNvPr>
          <p:cNvSpPr>
            <a:spLocks noGrp="1"/>
          </p:cNvSpPr>
          <p:nvPr>
            <p:ph idx="1"/>
          </p:nvPr>
        </p:nvSpPr>
        <p:spPr/>
        <p:txBody>
          <a:bodyPr/>
          <a:lstStyle/>
          <a:p>
            <a:endParaRPr lang="en-US" b="1" dirty="0">
              <a:latin typeface="+mn-lt"/>
            </a:endParaRPr>
          </a:p>
          <a:p>
            <a:r>
              <a:rPr lang="en-US" b="1" dirty="0">
                <a:latin typeface="+mn-lt"/>
              </a:rPr>
              <a:t>Act 2023-327 </a:t>
            </a:r>
            <a:r>
              <a:rPr lang="en-US" dirty="0">
                <a:latin typeface="+mn-lt"/>
              </a:rPr>
              <a:t>– </a:t>
            </a:r>
            <a:r>
              <a:rPr lang="en-US" sz="2800" i="0" u="none" strike="noStrike" baseline="0" dirty="0">
                <a:latin typeface="+mn-lt"/>
                <a:cs typeface="Times New Roman" panose="02020603050405020304" pitchFamily="18" charset="0"/>
              </a:rPr>
              <a:t>Refund Check Offs</a:t>
            </a:r>
          </a:p>
          <a:p>
            <a:r>
              <a:rPr lang="en-US" b="1" dirty="0">
                <a:latin typeface="+mn-lt"/>
                <a:cs typeface="Times New Roman" panose="02020603050405020304" pitchFamily="18" charset="0"/>
              </a:rPr>
              <a:t>Act 2023-421 </a:t>
            </a:r>
            <a:r>
              <a:rPr lang="en-US" dirty="0">
                <a:latin typeface="+mn-lt"/>
                <a:cs typeface="Times New Roman" panose="02020603050405020304" pitchFamily="18" charset="0"/>
              </a:rPr>
              <a:t>– Overtime Exemption</a:t>
            </a:r>
            <a:endParaRPr lang="en-US" dirty="0">
              <a:latin typeface="+mn-lt"/>
            </a:endParaRPr>
          </a:p>
          <a:p>
            <a:r>
              <a:rPr lang="en-US" b="1" dirty="0">
                <a:latin typeface="+mn-lt"/>
              </a:rPr>
              <a:t>Act 2023-510 </a:t>
            </a:r>
            <a:r>
              <a:rPr lang="en-US" dirty="0">
                <a:latin typeface="+mn-lt"/>
                <a:cs typeface="Times New Roman" panose="02020603050405020304" pitchFamily="18" charset="0"/>
              </a:rPr>
              <a:t>–</a:t>
            </a:r>
            <a:r>
              <a:rPr lang="en-US" dirty="0">
                <a:latin typeface="+mn-lt"/>
              </a:rPr>
              <a:t> </a:t>
            </a:r>
            <a:r>
              <a:rPr lang="en-US" dirty="0">
                <a:latin typeface="+mn-lt"/>
                <a:cs typeface="Times New Roman" panose="02020603050405020304" pitchFamily="18" charset="0"/>
              </a:rPr>
              <a:t>Mileage Credit for First Responders</a:t>
            </a:r>
          </a:p>
          <a:p>
            <a:r>
              <a:rPr lang="en-US" b="1" dirty="0">
                <a:latin typeface="+mn-lt"/>
                <a:cs typeface="Times New Roman" panose="02020603050405020304" pitchFamily="18" charset="0"/>
              </a:rPr>
              <a:t>Act 2023-519 </a:t>
            </a:r>
            <a:r>
              <a:rPr lang="en-US" dirty="0">
                <a:latin typeface="+mn-lt"/>
                <a:cs typeface="Times New Roman" panose="02020603050405020304" pitchFamily="18" charset="0"/>
              </a:rPr>
              <a:t>– Preceptor Tax Incentive Program</a:t>
            </a:r>
          </a:p>
          <a:p>
            <a:pPr marL="0" indent="0">
              <a:buNone/>
            </a:pPr>
            <a:r>
              <a:rPr lang="en-US" dirty="0">
                <a:latin typeface="+mn-lt"/>
                <a:cs typeface="Times New Roman" panose="02020603050405020304" pitchFamily="18" charset="0"/>
              </a:rPr>
              <a:t>Please review the prior presentations for more detailed information about these and Other Acts.</a:t>
            </a:r>
          </a:p>
        </p:txBody>
      </p:sp>
    </p:spTree>
    <p:extLst>
      <p:ext uri="{BB962C8B-B14F-4D97-AF65-F5344CB8AC3E}">
        <p14:creationId xmlns:p14="http://schemas.microsoft.com/office/powerpoint/2010/main" val="79468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1AA7-6456-408E-A7E1-63E6FA26D11C}"/>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2024-21 (HB 129)</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Times New Roman" panose="02020603050405020304" pitchFamily="18" charset="0"/>
                <a:cs typeface="Times New Roman" panose="02020603050405020304" pitchFamily="18" charset="0"/>
              </a:rPr>
              <a:t>The CHOOSE Act</a:t>
            </a:r>
            <a:endParaRPr lang="en-US" dirty="0"/>
          </a:p>
        </p:txBody>
      </p:sp>
      <p:sp>
        <p:nvSpPr>
          <p:cNvPr id="3" name="Content Placeholder 2">
            <a:extLst>
              <a:ext uri="{FF2B5EF4-FFF2-40B4-BE49-F238E27FC236}">
                <a16:creationId xmlns:a16="http://schemas.microsoft.com/office/drawing/2014/main" id="{DD3CFB80-C21B-4DE6-9AD5-0AD863E9FFCF}"/>
              </a:ext>
            </a:extLst>
          </p:cNvPr>
          <p:cNvSpPr>
            <a:spLocks noGrp="1"/>
          </p:cNvSpPr>
          <p:nvPr>
            <p:ph idx="1"/>
          </p:nvPr>
        </p:nvSpPr>
        <p:spPr>
          <a:xfrm>
            <a:off x="188259" y="1935333"/>
            <a:ext cx="11725835" cy="4856084"/>
          </a:xfrm>
        </p:spPr>
        <p:txBody>
          <a:bodyPr>
            <a:normAutofit/>
          </a:bodyPr>
          <a:lstStyle/>
          <a:p>
            <a:pPr algn="l"/>
            <a:r>
              <a:rPr lang="en-US" sz="2300" b="0" i="0" u="none" strike="noStrike" dirty="0">
                <a:solidFill>
                  <a:srgbClr val="000000"/>
                </a:solidFill>
                <a:effectLst/>
                <a:latin typeface="Times New Roman" panose="02020603050405020304" pitchFamily="18" charset="0"/>
                <a:cs typeface="Times New Roman" panose="02020603050405020304" pitchFamily="18" charset="0"/>
              </a:rPr>
              <a:t>Act 2024-21 establishes the </a:t>
            </a:r>
            <a:r>
              <a:rPr lang="en-US" sz="2300" b="0" i="0" u="none" strike="noStrike" baseline="0" dirty="0">
                <a:latin typeface="Times New Roman" panose="02020603050405020304" pitchFamily="18" charset="0"/>
                <a:cs typeface="Times New Roman" panose="02020603050405020304" pitchFamily="18" charset="0"/>
              </a:rPr>
              <a:t>Creating Hope and Opportunity for Our Students' Education Act of 2024, otherwise known as the CHOOSE Act</a:t>
            </a:r>
            <a:r>
              <a:rPr lang="en-US" sz="2300" b="0" i="0" u="none" strike="noStrike" dirty="0">
                <a:solidFill>
                  <a:srgbClr val="000000"/>
                </a:solidFill>
                <a:effectLst/>
                <a:latin typeface="Times New Roman" panose="02020603050405020304" pitchFamily="18" charset="0"/>
                <a:cs typeface="Times New Roman" panose="02020603050405020304" pitchFamily="18" charset="0"/>
              </a:rPr>
              <a:t>.   </a:t>
            </a:r>
          </a:p>
          <a:p>
            <a:r>
              <a:rPr lang="en-US" sz="2300" dirty="0">
                <a:solidFill>
                  <a:srgbClr val="000000"/>
                </a:solidFill>
                <a:latin typeface="Times New Roman" panose="02020603050405020304" pitchFamily="18" charset="0"/>
                <a:cs typeface="Times New Roman" panose="02020603050405020304" pitchFamily="18" charset="0"/>
              </a:rPr>
              <a:t>The program shall be administered by the Tax Policy and Governmental Affairs Division of the Alabama Department of Revenue. </a:t>
            </a:r>
          </a:p>
          <a:p>
            <a:pPr algn="l"/>
            <a:r>
              <a:rPr lang="en-US" sz="2300" b="0" i="0" u="none" strike="noStrike" baseline="0" dirty="0">
                <a:latin typeface="Times New Roman" panose="02020603050405020304" pitchFamily="18" charset="0"/>
                <a:cs typeface="Times New Roman" panose="02020603050405020304" pitchFamily="18" charset="0"/>
              </a:rPr>
              <a:t>ADOR will set up an Education Savings Account or ESA in which funds are deposited by the department for the parent of a participating student to pay qualifying expenses to an education service provider.</a:t>
            </a:r>
            <a:endParaRPr lang="en-US" sz="2300" b="0" i="0" u="none" strike="noStrike" dirty="0">
              <a:solidFill>
                <a:srgbClr val="000000"/>
              </a:solidFill>
              <a:effectLst/>
              <a:latin typeface="Times New Roman" panose="02020603050405020304" pitchFamily="18" charset="0"/>
              <a:cs typeface="Times New Roman" panose="02020603050405020304" pitchFamily="18" charset="0"/>
            </a:endParaRPr>
          </a:p>
          <a:p>
            <a:r>
              <a:rPr lang="en-US" sz="2300" b="0" i="0" u="none" strike="noStrike" dirty="0">
                <a:solidFill>
                  <a:srgbClr val="000000"/>
                </a:solidFill>
                <a:effectLst/>
                <a:latin typeface="Times New Roman" panose="02020603050405020304" pitchFamily="18" charset="0"/>
                <a:cs typeface="Times New Roman" panose="02020603050405020304" pitchFamily="18" charset="0"/>
              </a:rPr>
              <a:t>The Educational Savings Account shall be available to parents of eligible students beginning with the 2025-2026 academic year. </a:t>
            </a:r>
          </a:p>
          <a:p>
            <a:r>
              <a:rPr lang="en-US" sz="2300" dirty="0">
                <a:solidFill>
                  <a:srgbClr val="000000"/>
                </a:solidFill>
                <a:latin typeface="Times New Roman" panose="02020603050405020304" pitchFamily="18" charset="0"/>
                <a:cs typeface="Times New Roman" panose="02020603050405020304" pitchFamily="18" charset="0"/>
              </a:rPr>
              <a:t>AAA recipients are not eligible for Choose.</a:t>
            </a:r>
          </a:p>
          <a:p>
            <a:pPr marL="0" indent="0">
              <a:buNone/>
            </a:pPr>
            <a:r>
              <a:rPr lang="en-US" sz="2300" dirty="0">
                <a:solidFill>
                  <a:srgbClr val="000000"/>
                </a:solidFill>
                <a:latin typeface="Times New Roman" panose="02020603050405020304" pitchFamily="18" charset="0"/>
                <a:cs typeface="Times New Roman" panose="02020603050405020304" pitchFamily="18" charset="0"/>
              </a:rPr>
              <a:t>  </a:t>
            </a:r>
            <a:endParaRPr lang="en-US" sz="2300" b="0" i="0" u="none" strike="noStrike" dirty="0">
              <a:solidFill>
                <a:srgbClr val="000000"/>
              </a:solidFill>
              <a:effectLst/>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1960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E63DC-6C7C-48F8-F253-C044E043E09E}"/>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2024-21 (HB 129)</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Times New Roman" panose="02020603050405020304" pitchFamily="18" charset="0"/>
                <a:cs typeface="Times New Roman" panose="02020603050405020304" pitchFamily="18" charset="0"/>
              </a:rPr>
              <a:t>The CHOOSE Act</a:t>
            </a:r>
            <a:endParaRPr lang="en-US" dirty="0"/>
          </a:p>
        </p:txBody>
      </p:sp>
      <p:sp>
        <p:nvSpPr>
          <p:cNvPr id="3" name="Content Placeholder 2">
            <a:extLst>
              <a:ext uri="{FF2B5EF4-FFF2-40B4-BE49-F238E27FC236}">
                <a16:creationId xmlns:a16="http://schemas.microsoft.com/office/drawing/2014/main" id="{80F7F10A-3106-94B3-CACA-86AA50E84C9B}"/>
              </a:ext>
            </a:extLst>
          </p:cNvPr>
          <p:cNvSpPr>
            <a:spLocks noGrp="1"/>
          </p:cNvSpPr>
          <p:nvPr>
            <p:ph idx="1"/>
          </p:nvPr>
        </p:nvSpPr>
        <p:spPr>
          <a:xfrm>
            <a:off x="228600" y="1825625"/>
            <a:ext cx="11125200" cy="4351338"/>
          </a:xfrm>
        </p:spPr>
        <p:txBody>
          <a:bodyPr/>
          <a:lstStyle/>
          <a:p>
            <a:endParaRPr lang="en-US" sz="1800" b="1" dirty="0">
              <a:effectLst/>
              <a:latin typeface="Aptos" panose="020B0004020202020204" pitchFamily="34" charset="0"/>
              <a:ea typeface="Aptos" panose="020B0004020202020204" pitchFamily="34" charset="0"/>
              <a:cs typeface="Aptos" panose="020B0004020202020204" pitchFamily="34" charset="0"/>
            </a:endParaRPr>
          </a:p>
          <a:p>
            <a:r>
              <a:rPr lang="en-US" sz="2400" dirty="0">
                <a:latin typeface="Times New Roman" panose="02020603050405020304" pitchFamily="18" charset="0"/>
                <a:ea typeface="Aptos" panose="020B0004020202020204" pitchFamily="34" charset="0"/>
                <a:cs typeface="Times New Roman" panose="02020603050405020304" pitchFamily="18" charset="0"/>
              </a:rPr>
              <a:t>Although the </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CHOOSE Act is administered by the </a:t>
            </a:r>
            <a:r>
              <a:rPr lang="en-US" sz="2400" dirty="0">
                <a:solidFill>
                  <a:srgbClr val="000000"/>
                </a:solidFill>
                <a:latin typeface="Times New Roman" panose="02020603050405020304" pitchFamily="18" charset="0"/>
                <a:cs typeface="Times New Roman" panose="02020603050405020304" pitchFamily="18" charset="0"/>
              </a:rPr>
              <a:t>Tax Policy and Governmental Affairs Division of the Alabama Department of Revenue, </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 ALDOR has contracted with ClassWallet to assist in programmatic support and customer service for the Act. </a:t>
            </a:r>
          </a:p>
          <a:p>
            <a:r>
              <a:rPr lang="en-US" sz="2400" dirty="0">
                <a:latin typeface="Times New Roman" panose="02020603050405020304" pitchFamily="18" charset="0"/>
                <a:ea typeface="Aptos" panose="020B0004020202020204" pitchFamily="34" charset="0"/>
                <a:cs typeface="Times New Roman" panose="02020603050405020304" pitchFamily="18" charset="0"/>
              </a:rPr>
              <a:t>For additional information concerning the CHOOSE Act, CHOOSE Act Alabama, the school choice program, or the school choice income tax credit please feel free to reach out to us through one of the following contacts:</a:t>
            </a:r>
          </a:p>
          <a:p>
            <a:pPr marL="457200" indent="285750">
              <a:buFont typeface="Wingdings" panose="05000000000000000000" pitchFamily="2" charset="2"/>
              <a:buChar char="Ø"/>
            </a:pPr>
            <a:r>
              <a:rPr lang="en-US" sz="2400" b="1" dirty="0">
                <a:latin typeface="Times New Roman" panose="02020603050405020304" pitchFamily="18" charset="0"/>
                <a:ea typeface="Aptos" panose="020B0004020202020204" pitchFamily="34" charset="0"/>
                <a:cs typeface="Times New Roman" panose="02020603050405020304" pitchFamily="18" charset="0"/>
              </a:rPr>
              <a:t>Website</a:t>
            </a:r>
            <a:r>
              <a:rPr lang="en-US" sz="2400" dirty="0">
                <a:latin typeface="Times New Roman" panose="02020603050405020304" pitchFamily="18" charset="0"/>
                <a:ea typeface="Aptos" panose="020B0004020202020204" pitchFamily="34" charset="0"/>
                <a:cs typeface="Times New Roman" panose="02020603050405020304" pitchFamily="18" charset="0"/>
              </a:rPr>
              <a:t>: chooseact.alabama.gov  </a:t>
            </a:r>
          </a:p>
          <a:p>
            <a:pPr marL="457200" indent="285750">
              <a:buFont typeface="Wingdings" panose="05000000000000000000" pitchFamily="2" charset="2"/>
              <a:buChar char="Ø"/>
            </a:pPr>
            <a:r>
              <a:rPr lang="en-US" sz="2400" b="1" dirty="0">
                <a:latin typeface="Times New Roman" panose="02020603050405020304" pitchFamily="18" charset="0"/>
                <a:ea typeface="Aptos" panose="020B0004020202020204" pitchFamily="34" charset="0"/>
                <a:cs typeface="Times New Roman" panose="02020603050405020304" pitchFamily="18" charset="0"/>
              </a:rPr>
              <a:t>Email</a:t>
            </a:r>
            <a:r>
              <a:rPr lang="en-US" sz="2400" dirty="0">
                <a:latin typeface="Times New Roman" panose="02020603050405020304" pitchFamily="18" charset="0"/>
                <a:ea typeface="Aptos" panose="020B0004020202020204" pitchFamily="34" charset="0"/>
                <a:cs typeface="Times New Roman" panose="02020603050405020304" pitchFamily="18" charset="0"/>
              </a:rPr>
              <a:t>: </a:t>
            </a:r>
            <a:r>
              <a:rPr lang="en-US" sz="2400" dirty="0">
                <a:latin typeface="Times New Roman" panose="02020603050405020304" pitchFamily="18" charset="0"/>
                <a:ea typeface="Aptos" panose="020B0004020202020204" pitchFamily="34" charset="0"/>
                <a:cs typeface="Times New Roman" panose="02020603050405020304" pitchFamily="18" charset="0"/>
                <a:hlinkClick r:id="rId2"/>
              </a:rPr>
              <a:t>help@classwallet.com</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marL="457200" indent="285750">
              <a:buFont typeface="Wingdings" panose="05000000000000000000" pitchFamily="2" charset="2"/>
              <a:buChar char="Ø"/>
            </a:pPr>
            <a:r>
              <a:rPr lang="en-US" sz="2400" b="1" dirty="0">
                <a:latin typeface="Times New Roman" panose="02020603050405020304" pitchFamily="18" charset="0"/>
                <a:ea typeface="Aptos" panose="020B0004020202020204" pitchFamily="34" charset="0"/>
                <a:cs typeface="Times New Roman" panose="02020603050405020304" pitchFamily="18" charset="0"/>
              </a:rPr>
              <a:t>Phone</a:t>
            </a:r>
            <a:r>
              <a:rPr lang="en-US" sz="2400" dirty="0">
                <a:latin typeface="Times New Roman" panose="02020603050405020304" pitchFamily="18" charset="0"/>
                <a:ea typeface="Aptos" panose="020B0004020202020204" pitchFamily="34" charset="0"/>
                <a:cs typeface="Times New Roman" panose="02020603050405020304" pitchFamily="18" charset="0"/>
              </a:rPr>
              <a:t>: 877-969-5536    </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8352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F5F2-5633-41EF-992B-2DB9611DDC80}"/>
              </a:ext>
            </a:extLst>
          </p:cNvPr>
          <p:cNvSpPr>
            <a:spLocks noGrp="1"/>
          </p:cNvSpPr>
          <p:nvPr>
            <p:ph type="title"/>
          </p:nvPr>
        </p:nvSpPr>
        <p:spPr>
          <a:xfrm>
            <a:off x="838200" y="206189"/>
            <a:ext cx="10515600" cy="1909482"/>
          </a:xfrm>
        </p:spPr>
        <p:txBody>
          <a:bodyPr>
            <a:normAutofit/>
          </a:bodyPr>
          <a:lstStyle/>
          <a:p>
            <a:pPr algn="ctr"/>
            <a:r>
              <a:rPr lang="en-US" b="1" dirty="0">
                <a:latin typeface="Times New Roman" panose="02020603050405020304" pitchFamily="18" charset="0"/>
                <a:cs typeface="Times New Roman" panose="02020603050405020304" pitchFamily="18" charset="0"/>
              </a:rPr>
              <a:t>Act 2024-113 (HB 187)</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Times New Roman" panose="02020603050405020304" pitchFamily="18" charset="0"/>
                <a:cs typeface="Times New Roman" panose="02020603050405020304" pitchFamily="18" charset="0"/>
              </a:rPr>
              <a:t>PTE Due Date Extension</a:t>
            </a:r>
            <a:br>
              <a:rPr lang="en-US" b="1" dirty="0"/>
            </a:br>
            <a:endParaRPr lang="en-US" dirty="0"/>
          </a:p>
        </p:txBody>
      </p:sp>
      <p:sp>
        <p:nvSpPr>
          <p:cNvPr id="3" name="Content Placeholder 2">
            <a:extLst>
              <a:ext uri="{FF2B5EF4-FFF2-40B4-BE49-F238E27FC236}">
                <a16:creationId xmlns:a16="http://schemas.microsoft.com/office/drawing/2014/main" id="{42520740-6013-429F-A437-1AF3D3AF3B11}"/>
              </a:ext>
            </a:extLst>
          </p:cNvPr>
          <p:cNvSpPr>
            <a:spLocks noGrp="1"/>
          </p:cNvSpPr>
          <p:nvPr>
            <p:ph idx="1"/>
          </p:nvPr>
        </p:nvSpPr>
        <p:spPr>
          <a:xfrm>
            <a:off x="277906" y="1958009"/>
            <a:ext cx="11539720" cy="5135249"/>
          </a:xfrm>
        </p:spPr>
        <p:txBody>
          <a:bodyPr>
            <a:normAutofit/>
          </a:bodyPr>
          <a:lstStyle/>
          <a:p>
            <a:r>
              <a:rPr lang="en-US" sz="2100" b="0" i="0" u="none" strike="noStrike" dirty="0">
                <a:solidFill>
                  <a:srgbClr val="000000"/>
                </a:solidFill>
                <a:effectLst/>
                <a:latin typeface="Times New Roman" panose="02020603050405020304" pitchFamily="18" charset="0"/>
                <a:cs typeface="Times New Roman" panose="02020603050405020304" pitchFamily="18" charset="0"/>
              </a:rPr>
              <a:t>Act 2024-113 amends the Alabama Electing Pass-Through Entity Act passed under Act 2021-1. </a:t>
            </a:r>
          </a:p>
          <a:p>
            <a:r>
              <a:rPr lang="en-US" sz="2100" b="0" i="0" u="none" strike="noStrike" dirty="0">
                <a:solidFill>
                  <a:srgbClr val="000000"/>
                </a:solidFill>
                <a:effectLst/>
                <a:latin typeface="Times New Roman" panose="02020603050405020304" pitchFamily="18" charset="0"/>
                <a:cs typeface="Times New Roman" panose="02020603050405020304" pitchFamily="18" charset="0"/>
              </a:rPr>
              <a:t>The Alabama Electing Pass-Through Entity Tax Act provides that for tax years beginning on or after January 1, 2021, any Alabama S-Corporation or Subchapter K entity may elect to be taxed as an Electing Pass-Through Entity. Act 2024-113 makes the following changes to the original Act.</a:t>
            </a:r>
          </a:p>
          <a:p>
            <a:pPr algn="l"/>
            <a:r>
              <a:rPr lang="en-US" sz="2100" b="0" i="0" u="none" strike="noStrike" baseline="0" dirty="0">
                <a:latin typeface="Times New Roman" panose="02020603050405020304" pitchFamily="18" charset="0"/>
                <a:cs typeface="Times New Roman" panose="02020603050405020304" pitchFamily="18" charset="0"/>
              </a:rPr>
              <a:t>For tax years beginning on or after January 1, 2021, through December 31, 2023, an electing pass-through entity shall submit </a:t>
            </a:r>
            <a:r>
              <a:rPr lang="en-US" sz="2100" b="0" i="0" strike="noStrike" baseline="0" dirty="0">
                <a:latin typeface="Times New Roman" panose="02020603050405020304" pitchFamily="18" charset="0"/>
                <a:cs typeface="Times New Roman" panose="02020603050405020304" pitchFamily="18" charset="0"/>
              </a:rPr>
              <a:t>the appropriate form </a:t>
            </a:r>
            <a:r>
              <a:rPr lang="en-US" sz="2100" b="0" i="0" u="none" strike="noStrike" baseline="0" dirty="0">
                <a:latin typeface="Times New Roman" panose="02020603050405020304" pitchFamily="18" charset="0"/>
                <a:cs typeface="Times New Roman" panose="02020603050405020304" pitchFamily="18" charset="0"/>
              </a:rPr>
              <a:t>to the Department of Revenue </a:t>
            </a:r>
            <a:r>
              <a:rPr lang="en-US" sz="2100" b="0" i="0" strike="noStrike" baseline="0" dirty="0">
                <a:latin typeface="Times New Roman" panose="02020603050405020304" pitchFamily="18" charset="0"/>
                <a:cs typeface="Times New Roman" panose="02020603050405020304" pitchFamily="18" charset="0"/>
              </a:rPr>
              <a:t>at any time during the tax year or on or before the fifteenth day of the third month (due date) following the close of that tax year </a:t>
            </a:r>
            <a:r>
              <a:rPr lang="en-US" sz="2100" b="0" i="0" u="none" strike="noStrike" baseline="0" dirty="0">
                <a:latin typeface="Times New Roman" panose="02020603050405020304" pitchFamily="18" charset="0"/>
                <a:cs typeface="Times New Roman" panose="02020603050405020304" pitchFamily="18" charset="0"/>
              </a:rPr>
              <a:t>for which the entity elects to be taxed as an electing pass-through entity. </a:t>
            </a:r>
            <a:endParaRPr lang="en-US" sz="2100" b="0" i="0"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endParaRPr>
          </a:p>
          <a:p>
            <a:pPr algn="l"/>
            <a:r>
              <a:rPr lang="en-US" sz="2100" b="0" i="0" u="none" strike="noStrike" baseline="0" dirty="0">
                <a:latin typeface="Times New Roman" panose="02020603050405020304" pitchFamily="18" charset="0"/>
                <a:cs typeface="Times New Roman" panose="02020603050405020304" pitchFamily="18" charset="0"/>
              </a:rPr>
              <a:t>For tax years beginning on or after January 1, 2024, an electing pass-through entity shall submit </a:t>
            </a:r>
            <a:r>
              <a:rPr lang="en-US" sz="2100" dirty="0">
                <a:latin typeface="Times New Roman" panose="02020603050405020304" pitchFamily="18" charset="0"/>
                <a:cs typeface="Times New Roman" panose="02020603050405020304" pitchFamily="18" charset="0"/>
              </a:rPr>
              <a:t>t</a:t>
            </a:r>
            <a:r>
              <a:rPr lang="en-US" sz="2100" b="0" i="0" u="none" strike="noStrike" baseline="0" dirty="0">
                <a:latin typeface="Times New Roman" panose="02020603050405020304" pitchFamily="18" charset="0"/>
                <a:cs typeface="Times New Roman" panose="02020603050405020304" pitchFamily="18" charset="0"/>
              </a:rPr>
              <a:t>he </a:t>
            </a:r>
            <a:r>
              <a:rPr lang="en-US" sz="2100" b="0" i="0" strike="noStrike" baseline="0" dirty="0">
                <a:latin typeface="Times New Roman" panose="02020603050405020304" pitchFamily="18" charset="0"/>
                <a:cs typeface="Times New Roman" panose="02020603050405020304" pitchFamily="18" charset="0"/>
              </a:rPr>
              <a:t>appropriate form </a:t>
            </a:r>
            <a:r>
              <a:rPr lang="en-US" sz="2100" b="0" i="0" u="none" strike="noStrike" baseline="0" dirty="0">
                <a:latin typeface="Times New Roman" panose="02020603050405020304" pitchFamily="18" charset="0"/>
                <a:cs typeface="Times New Roman" panose="02020603050405020304" pitchFamily="18" charset="0"/>
              </a:rPr>
              <a:t>to the Department of Revenue </a:t>
            </a:r>
            <a:r>
              <a:rPr lang="en-US" sz="2100" b="0" i="0" strike="noStrike" baseline="0" dirty="0">
                <a:latin typeface="Times New Roman" panose="02020603050405020304" pitchFamily="18" charset="0"/>
                <a:cs typeface="Times New Roman" panose="02020603050405020304" pitchFamily="18" charset="0"/>
              </a:rPr>
              <a:t>on or before the due date </a:t>
            </a:r>
            <a:r>
              <a:rPr lang="en-US" sz="2100" b="0" i="0" u="none" strike="noStrike" baseline="0" dirty="0">
                <a:latin typeface="Times New Roman" panose="02020603050405020304" pitchFamily="18" charset="0"/>
                <a:cs typeface="Times New Roman" panose="02020603050405020304" pitchFamily="18" charset="0"/>
              </a:rPr>
              <a:t>for filing the applicable income tax return, </a:t>
            </a:r>
            <a:r>
              <a:rPr lang="en-US" sz="2100" b="0" i="0" strike="noStrike" baseline="0" dirty="0">
                <a:latin typeface="Times New Roman" panose="02020603050405020304" pitchFamily="18" charset="0"/>
                <a:cs typeface="Times New Roman" panose="02020603050405020304" pitchFamily="18" charset="0"/>
              </a:rPr>
              <a:t>including any extensions </a:t>
            </a:r>
            <a:r>
              <a:rPr lang="en-US" sz="2100" b="0" i="0" u="none" strike="noStrike" baseline="0" dirty="0">
                <a:latin typeface="Times New Roman" panose="02020603050405020304" pitchFamily="18" charset="0"/>
                <a:cs typeface="Times New Roman" panose="02020603050405020304" pitchFamily="18" charset="0"/>
              </a:rPr>
              <a:t>which have been granted following the close of that tax year for which the entity elects to be taxed as an electing pass-through entity</a:t>
            </a:r>
            <a:r>
              <a:rPr lang="en-US" sz="2100" b="0" i="0" u="none" strike="noStrike" dirty="0">
                <a:solidFill>
                  <a:srgbClr val="000000"/>
                </a:solidFill>
                <a:effectLst/>
                <a:latin typeface="Times New Roman" panose="02020603050405020304" pitchFamily="18" charset="0"/>
                <a:cs typeface="Times New Roman" panose="02020603050405020304" pitchFamily="18" charset="0"/>
              </a:rPr>
              <a:t>. </a:t>
            </a:r>
          </a:p>
          <a:p>
            <a:pPr algn="l"/>
            <a:r>
              <a:rPr lang="en-US" sz="2100" b="0" i="0" u="none" strike="noStrike" baseline="0" dirty="0">
                <a:latin typeface="Times New Roman" panose="02020603050405020304" pitchFamily="18" charset="0"/>
                <a:cs typeface="Times New Roman" panose="02020603050405020304" pitchFamily="18" charset="0"/>
              </a:rPr>
              <a:t>For tax years beginning on or after January 1, 2025, the election or revocation shall be made on the </a:t>
            </a:r>
            <a:r>
              <a:rPr lang="en-US" sz="2100" b="0" i="0" strike="noStrike" baseline="0" dirty="0">
                <a:latin typeface="Times New Roman" panose="02020603050405020304" pitchFamily="18" charset="0"/>
                <a:cs typeface="Times New Roman" panose="02020603050405020304" pitchFamily="18" charset="0"/>
              </a:rPr>
              <a:t>timely filed return</a:t>
            </a:r>
            <a:r>
              <a:rPr lang="en-US" sz="2100" dirty="0">
                <a:latin typeface="Times New Roman" panose="02020603050405020304" pitchFamily="18" charset="0"/>
                <a:cs typeface="Times New Roman" panose="02020603050405020304" pitchFamily="18" charset="0"/>
              </a:rPr>
              <a:t> </a:t>
            </a:r>
            <a:r>
              <a:rPr lang="en-US" sz="2100" b="0" i="0" strike="noStrike" baseline="0" dirty="0">
                <a:latin typeface="Times New Roman" panose="02020603050405020304" pitchFamily="18" charset="0"/>
                <a:cs typeface="Times New Roman" panose="02020603050405020304" pitchFamily="18" charset="0"/>
              </a:rPr>
              <a:t>including any extensions </a:t>
            </a:r>
            <a:r>
              <a:rPr lang="en-US" sz="2100" b="0" i="0" u="none" strike="noStrike" baseline="0" dirty="0">
                <a:latin typeface="Times New Roman" panose="02020603050405020304" pitchFamily="18" charset="0"/>
                <a:cs typeface="Times New Roman" panose="02020603050405020304" pitchFamily="18" charset="0"/>
              </a:rPr>
              <a:t>which have been granted.</a:t>
            </a:r>
            <a:endParaRPr lang="en-US" sz="2100" b="0" i="0"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8334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1AA7-6456-408E-A7E1-63E6FA26D11C}"/>
              </a:ext>
            </a:extLst>
          </p:cNvPr>
          <p:cNvSpPr>
            <a:spLocks noGrp="1"/>
          </p:cNvSpPr>
          <p:nvPr>
            <p:ph type="title"/>
          </p:nvPr>
        </p:nvSpPr>
        <p:spPr>
          <a:xfrm>
            <a:off x="188259" y="365125"/>
            <a:ext cx="11559793" cy="1325563"/>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Act 2024-213 (HB 230)</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Times New Roman" panose="02020603050405020304" pitchFamily="18" charset="0"/>
                <a:cs typeface="Times New Roman" panose="02020603050405020304" pitchFamily="18" charset="0"/>
              </a:rPr>
              <a:t>Filing of Annual Report with the Secretary of State</a:t>
            </a:r>
            <a:endParaRPr lang="en-US" dirty="0"/>
          </a:p>
        </p:txBody>
      </p:sp>
      <p:sp>
        <p:nvSpPr>
          <p:cNvPr id="3" name="Content Placeholder 2">
            <a:extLst>
              <a:ext uri="{FF2B5EF4-FFF2-40B4-BE49-F238E27FC236}">
                <a16:creationId xmlns:a16="http://schemas.microsoft.com/office/drawing/2014/main" id="{DD3CFB80-C21B-4DE6-9AD5-0AD863E9FFCF}"/>
              </a:ext>
            </a:extLst>
          </p:cNvPr>
          <p:cNvSpPr>
            <a:spLocks noGrp="1"/>
          </p:cNvSpPr>
          <p:nvPr>
            <p:ph idx="1"/>
          </p:nvPr>
        </p:nvSpPr>
        <p:spPr>
          <a:xfrm>
            <a:off x="188259" y="2148395"/>
            <a:ext cx="11725835" cy="4028567"/>
          </a:xfrm>
        </p:spPr>
        <p:txBody>
          <a:bodyPr>
            <a:normAutofit/>
          </a:bodyPr>
          <a:lstStyle/>
          <a:p>
            <a:r>
              <a:rPr lang="en-US" sz="2400" b="0" i="0" u="none" strike="noStrike" dirty="0">
                <a:solidFill>
                  <a:srgbClr val="000000"/>
                </a:solidFill>
                <a:effectLst/>
                <a:latin typeface="Times New Roman" panose="02020603050405020304" pitchFamily="18" charset="0"/>
                <a:cs typeface="Times New Roman" panose="02020603050405020304" pitchFamily="18" charset="0"/>
              </a:rPr>
              <a:t>Act 2024-213 is filed as an informational only bill which does not affect the operations </a:t>
            </a:r>
            <a:r>
              <a:rPr lang="en-US" sz="2400" dirty="0">
                <a:solidFill>
                  <a:srgbClr val="000000"/>
                </a:solidFill>
                <a:latin typeface="Times New Roman" panose="02020603050405020304" pitchFamily="18" charset="0"/>
                <a:cs typeface="Times New Roman" panose="02020603050405020304" pitchFamily="18" charset="0"/>
              </a:rPr>
              <a:t>ALDOR.</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p>
          <a:p>
            <a:r>
              <a:rPr lang="en-US" sz="2400" b="0" i="0" u="none" strike="noStrike" dirty="0">
                <a:solidFill>
                  <a:srgbClr val="000000"/>
                </a:solidFill>
                <a:effectLst/>
                <a:latin typeface="Times New Roman" panose="02020603050405020304" pitchFamily="18" charset="0"/>
                <a:cs typeface="Times New Roman" panose="02020603050405020304" pitchFamily="18" charset="0"/>
              </a:rPr>
              <a:t>The Act removes the requirement and any reference to a requirement that corporations must file an annual report with the Secretary of State.</a:t>
            </a:r>
          </a:p>
          <a:p>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Effective October 1, 2024. </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8315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4608-D3A9-45A1-8B6B-059195C9AC49}"/>
              </a:ext>
            </a:extLst>
          </p:cNvPr>
          <p:cNvSpPr>
            <a:spLocks noGrp="1"/>
          </p:cNvSpPr>
          <p:nvPr>
            <p:ph type="title"/>
          </p:nvPr>
        </p:nvSpPr>
        <p:spPr>
          <a:xfrm>
            <a:off x="764721" y="487590"/>
            <a:ext cx="10515600" cy="1325563"/>
          </a:xfrm>
        </p:spPr>
        <p:txBody>
          <a:bodyPr>
            <a:normAutofit/>
          </a:bodyPr>
          <a:lstStyle/>
          <a:p>
            <a:pPr algn="ctr"/>
            <a:r>
              <a:rPr lang="en-US" b="1" dirty="0">
                <a:latin typeface="Times New Roman" panose="02020603050405020304" pitchFamily="18" charset="0"/>
                <a:cs typeface="Times New Roman" panose="02020603050405020304" pitchFamily="18" charset="0"/>
              </a:rPr>
              <a:t>Act 2024-223 (HB 380)</a:t>
            </a:r>
            <a:br>
              <a:rPr lang="en-US" b="1"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Storm Shelter Credit - Extended</a:t>
            </a:r>
            <a:endParaRPr lang="en-US" dirty="0"/>
          </a:p>
        </p:txBody>
      </p:sp>
      <p:sp>
        <p:nvSpPr>
          <p:cNvPr id="3" name="Content Placeholder 2">
            <a:extLst>
              <a:ext uri="{FF2B5EF4-FFF2-40B4-BE49-F238E27FC236}">
                <a16:creationId xmlns:a16="http://schemas.microsoft.com/office/drawing/2014/main" id="{F360EC17-9CB2-4967-ABFC-9048798C248F}"/>
              </a:ext>
            </a:extLst>
          </p:cNvPr>
          <p:cNvSpPr>
            <a:spLocks noGrp="1"/>
          </p:cNvSpPr>
          <p:nvPr>
            <p:ph idx="1"/>
          </p:nvPr>
        </p:nvSpPr>
        <p:spPr>
          <a:xfrm>
            <a:off x="170329" y="1967593"/>
            <a:ext cx="11394142" cy="4738007"/>
          </a:xfrm>
        </p:spPr>
        <p:txBody>
          <a:bodyPr>
            <a:normAutofit/>
          </a:bodyPr>
          <a:lstStyle/>
          <a:p>
            <a:r>
              <a:rPr lang="en-US" sz="2100" b="0" i="0" u="none" strike="noStrike" dirty="0">
                <a:solidFill>
                  <a:srgbClr val="000000"/>
                </a:solidFill>
                <a:effectLst/>
                <a:latin typeface="Times New Roman" panose="02020603050405020304" pitchFamily="18" charset="0"/>
                <a:cs typeface="Times New Roman" panose="02020603050405020304" pitchFamily="18" charset="0"/>
              </a:rPr>
              <a:t>Act 202</a:t>
            </a:r>
            <a:r>
              <a:rPr lang="en-US" sz="2100" dirty="0">
                <a:solidFill>
                  <a:srgbClr val="000000"/>
                </a:solidFill>
                <a:latin typeface="Times New Roman" panose="02020603050405020304" pitchFamily="18" charset="0"/>
                <a:cs typeface="Times New Roman" panose="02020603050405020304" pitchFamily="18" charset="0"/>
              </a:rPr>
              <a:t>4-223 </a:t>
            </a:r>
            <a:r>
              <a:rPr lang="en-US" sz="2100" b="0" i="0" u="none" strike="noStrike" baseline="0" dirty="0">
                <a:solidFill>
                  <a:srgbClr val="000000"/>
                </a:solidFill>
                <a:latin typeface="Times New Roman" panose="02020603050405020304" pitchFamily="18" charset="0"/>
                <a:cs typeface="Times New Roman" panose="02020603050405020304" pitchFamily="18" charset="0"/>
              </a:rPr>
              <a:t>extends the sunset date on the existing storm shelter tax credit. The bill proposes to extend the tax credit through calendar year 2028 rather than ending in 2025, unless continued by an act of the legislature.</a:t>
            </a:r>
            <a:r>
              <a:rPr lang="en-US" sz="2100" dirty="0">
                <a:solidFill>
                  <a:srgbClr val="000000"/>
                </a:solidFill>
                <a:latin typeface="Times New Roman" panose="02020603050405020304" pitchFamily="18" charset="0"/>
                <a:cs typeface="Times New Roman" panose="02020603050405020304" pitchFamily="18" charset="0"/>
              </a:rPr>
              <a:t> </a:t>
            </a:r>
            <a:r>
              <a:rPr lang="en-US" sz="2100" b="0" i="0" u="none" strike="noStrike" dirty="0">
                <a:solidFill>
                  <a:srgbClr val="000000"/>
                </a:solidFill>
                <a:effectLst/>
                <a:latin typeface="Times New Roman" panose="02020603050405020304" pitchFamily="18" charset="0"/>
                <a:cs typeface="Times New Roman" panose="02020603050405020304" pitchFamily="18" charset="0"/>
              </a:rPr>
              <a:t> </a:t>
            </a:r>
          </a:p>
          <a:p>
            <a:endParaRPr lang="en-US"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6286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75F97-2AD1-4C4B-96B7-AA2DFE8A7DE2}"/>
              </a:ext>
            </a:extLst>
          </p:cNvPr>
          <p:cNvSpPr>
            <a:spLocks noGrp="1"/>
          </p:cNvSpPr>
          <p:nvPr>
            <p:ph type="title"/>
          </p:nvPr>
        </p:nvSpPr>
        <p:spPr>
          <a:xfrm>
            <a:off x="838200" y="71719"/>
            <a:ext cx="10515600" cy="1618970"/>
          </a:xfrm>
        </p:spPr>
        <p:txBody>
          <a:bodyPr>
            <a:normAutofit/>
          </a:bodyPr>
          <a:lstStyle/>
          <a:p>
            <a:pPr algn="ctr"/>
            <a:r>
              <a:rPr lang="en-US" b="1" dirty="0">
                <a:latin typeface="Times New Roman" panose="02020603050405020304" pitchFamily="18" charset="0"/>
                <a:cs typeface="Times New Roman" panose="02020603050405020304" pitchFamily="18" charset="0"/>
              </a:rPr>
              <a:t>Act 2024-302 (HB 346)</a:t>
            </a:r>
            <a:br>
              <a:rPr lang="en-US" b="1" dirty="0">
                <a:latin typeface="Times New Roman" panose="02020603050405020304" pitchFamily="18" charset="0"/>
                <a:cs typeface="Times New Roman" panose="02020603050405020304" pitchFamily="18" charset="0"/>
              </a:rPr>
            </a:br>
            <a:r>
              <a:rPr lang="en-US" b="1" dirty="0">
                <a:solidFill>
                  <a:srgbClr val="000000"/>
                </a:solidFill>
                <a:latin typeface="Calibri" panose="020F0502020204030204" pitchFamily="34" charset="0"/>
                <a:cs typeface="Times New Roman" panose="02020603050405020304" pitchFamily="18" charset="0"/>
              </a:rPr>
              <a:t>Alabama Workforce Housing Tax Credit Act </a:t>
            </a:r>
            <a:endParaRPr lang="en-US" dirty="0"/>
          </a:p>
        </p:txBody>
      </p:sp>
      <p:sp>
        <p:nvSpPr>
          <p:cNvPr id="3" name="Content Placeholder 2">
            <a:extLst>
              <a:ext uri="{FF2B5EF4-FFF2-40B4-BE49-F238E27FC236}">
                <a16:creationId xmlns:a16="http://schemas.microsoft.com/office/drawing/2014/main" id="{881AE058-3E9F-47E9-A1B7-7D043F56E543}"/>
              </a:ext>
            </a:extLst>
          </p:cNvPr>
          <p:cNvSpPr>
            <a:spLocks noGrp="1"/>
          </p:cNvSpPr>
          <p:nvPr>
            <p:ph idx="1"/>
          </p:nvPr>
        </p:nvSpPr>
        <p:spPr>
          <a:xfrm>
            <a:off x="457200" y="1825625"/>
            <a:ext cx="10896600" cy="4960656"/>
          </a:xfrm>
        </p:spPr>
        <p:txBody>
          <a:bodyPr>
            <a:normAutofit fontScale="25000" lnSpcReduction="20000"/>
          </a:bodyPr>
          <a:lstStyle/>
          <a:p>
            <a:pPr marL="0">
              <a:lnSpc>
                <a:spcPct val="107000"/>
              </a:lnSpc>
              <a:spcBef>
                <a:spcPts val="0"/>
              </a:spcBef>
              <a:spcAft>
                <a:spcPts val="800"/>
              </a:spcAft>
            </a:pPr>
            <a:r>
              <a:rPr lang="en-US" sz="8400" kern="100" dirty="0">
                <a:effectLst/>
                <a:latin typeface="Times New Roman" panose="02020603050405020304" pitchFamily="18" charset="0"/>
                <a:ea typeface="Calibri" panose="020F0502020204030204" pitchFamily="34" charset="0"/>
                <a:cs typeface="Times New Roman" panose="02020603050405020304" pitchFamily="18" charset="0"/>
              </a:rPr>
              <a:t>Act 2024-302 establishes the Alabama Workforce Housing Tax Credit Act which allows for the issuance of income tax credits to developers who build affordable multi-family rental housing in areas where there is a shortage of low-income housing. </a:t>
            </a:r>
          </a:p>
          <a:p>
            <a:pPr marL="0">
              <a:lnSpc>
                <a:spcPct val="107000"/>
              </a:lnSpc>
              <a:spcBef>
                <a:spcPts val="0"/>
              </a:spcBef>
              <a:spcAft>
                <a:spcPts val="800"/>
              </a:spcAft>
            </a:pPr>
            <a:r>
              <a:rPr lang="en-US" sz="8400" kern="100" dirty="0">
                <a:latin typeface="Times New Roman" panose="02020603050405020304" pitchFamily="18" charset="0"/>
                <a:ea typeface="Calibri" panose="020F0502020204030204" pitchFamily="34" charset="0"/>
                <a:cs typeface="Times New Roman" panose="02020603050405020304" pitchFamily="18" charset="0"/>
              </a:rPr>
              <a:t>The Alabama Housing Finance Authority is charged with administering the provisions of the Act.</a:t>
            </a:r>
            <a:endParaRPr lang="en-US" sz="8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8400" dirty="0">
                <a:effectLst/>
                <a:latin typeface="Times New Roman" panose="02020603050405020304" pitchFamily="18" charset="0"/>
                <a:ea typeface="Calibri" panose="020F0502020204030204" pitchFamily="34" charset="0"/>
                <a:cs typeface="Times New Roman" panose="02020603050405020304" pitchFamily="18" charset="0"/>
              </a:rPr>
              <a:t>The legislation gives the Alabama Housing Finance Authority discretion to award this credit to any project that applies to the Authority and is currently receiving a federal low-income housing credit </a:t>
            </a:r>
            <a:r>
              <a:rPr lang="en-US" sz="8400" kern="100" dirty="0">
                <a:effectLst/>
                <a:latin typeface="Times New Roman" panose="02020603050405020304" pitchFamily="18" charset="0"/>
                <a:ea typeface="Calibri" panose="020F0502020204030204" pitchFamily="34" charset="0"/>
                <a:cs typeface="Times New Roman" panose="02020603050405020304" pitchFamily="18" charset="0"/>
              </a:rPr>
              <a:t>under 26 USC Section 42.</a:t>
            </a:r>
          </a:p>
          <a:p>
            <a:pPr marL="0">
              <a:lnSpc>
                <a:spcPct val="107000"/>
              </a:lnSpc>
              <a:spcBef>
                <a:spcPts val="0"/>
              </a:spcBef>
              <a:spcAft>
                <a:spcPts val="800"/>
              </a:spcAft>
            </a:pPr>
            <a:r>
              <a:rPr lang="en-US" sz="8400" kern="100" dirty="0">
                <a:latin typeface="Times New Roman" panose="02020603050405020304" pitchFamily="18" charset="0"/>
                <a:ea typeface="Calibri" panose="020F0502020204030204" pitchFamily="34" charset="0"/>
                <a:cs typeface="Times New Roman" panose="02020603050405020304" pitchFamily="18" charset="0"/>
              </a:rPr>
              <a:t>The Authority shall issue an eligibility certificate to the owner(s) of the qualified project reflecting the tax credit awarded and the eligible credit period. A copy shall also be provided to the Alabama Department of Revenue.  </a:t>
            </a:r>
          </a:p>
          <a:p>
            <a:pPr marL="0">
              <a:lnSpc>
                <a:spcPct val="107000"/>
              </a:lnSpc>
              <a:spcBef>
                <a:spcPts val="0"/>
              </a:spcBef>
              <a:spcAft>
                <a:spcPts val="800"/>
              </a:spcAft>
            </a:pPr>
            <a:r>
              <a:rPr lang="en-US" sz="8400" kern="100" dirty="0">
                <a:latin typeface="Times New Roman" panose="02020603050405020304" pitchFamily="18" charset="0"/>
                <a:ea typeface="Calibri" panose="020F0502020204030204" pitchFamily="34" charset="0"/>
                <a:cs typeface="Times New Roman" panose="02020603050405020304" pitchFamily="18" charset="0"/>
              </a:rPr>
              <a:t>T</a:t>
            </a:r>
            <a:r>
              <a:rPr lang="en-US" sz="8400" kern="100" dirty="0">
                <a:effectLst/>
                <a:latin typeface="Times New Roman" panose="02020603050405020304" pitchFamily="18" charset="0"/>
                <a:ea typeface="Calibri" panose="020F0502020204030204" pitchFamily="34" charset="0"/>
                <a:cs typeface="Times New Roman" panose="02020603050405020304" pitchFamily="18" charset="0"/>
              </a:rPr>
              <a:t>he Alabama Workforce Housing Tax Credit may be claimed for 10 years against the tax liability of the project owner(s). </a:t>
            </a:r>
            <a:r>
              <a:rPr lang="en-US" sz="8400" kern="100" dirty="0">
                <a:latin typeface="Times New Roman" panose="02020603050405020304" pitchFamily="18" charset="0"/>
                <a:ea typeface="Calibri" panose="020F0502020204030204" pitchFamily="34" charset="0"/>
                <a:cs typeface="Times New Roman" panose="02020603050405020304" pitchFamily="18" charset="0"/>
              </a:rPr>
              <a:t>A t</a:t>
            </a:r>
            <a:r>
              <a:rPr lang="en-US" sz="8400" kern="100" dirty="0">
                <a:effectLst/>
                <a:latin typeface="Times New Roman" panose="02020603050405020304" pitchFamily="18" charset="0"/>
                <a:ea typeface="Calibri" panose="020F0502020204030204" pitchFamily="34" charset="0"/>
                <a:cs typeface="Times New Roman" panose="02020603050405020304" pitchFamily="18" charset="0"/>
              </a:rPr>
              <a:t>ax credit not used in a taxable year may be carried forward for the succeeding 5 years but is non-refundable or transferable. </a:t>
            </a:r>
          </a:p>
          <a:p>
            <a:pPr marL="0">
              <a:lnSpc>
                <a:spcPct val="107000"/>
              </a:lnSpc>
              <a:spcBef>
                <a:spcPts val="0"/>
              </a:spcBef>
              <a:spcAft>
                <a:spcPts val="800"/>
              </a:spcAft>
            </a:pPr>
            <a:r>
              <a:rPr lang="en-US" sz="8400" kern="100" dirty="0">
                <a:effectLst/>
                <a:latin typeface="Times New Roman" panose="02020603050405020304" pitchFamily="18" charset="0"/>
                <a:ea typeface="Calibri" panose="020F0502020204030204" pitchFamily="34" charset="0"/>
                <a:cs typeface="Times New Roman" panose="02020603050405020304" pitchFamily="18" charset="0"/>
              </a:rPr>
              <a:t>Credit may be applied against taxes due under chapters 16 and 18 of the Code of Alabama 1975, but only the state portion if used to offset the financial institution excise tax.</a:t>
            </a:r>
          </a:p>
          <a:p>
            <a:pPr marL="0">
              <a:lnSpc>
                <a:spcPct val="107000"/>
              </a:lnSpc>
              <a:spcBef>
                <a:spcPts val="0"/>
              </a:spcBef>
              <a:spcAft>
                <a:spcPts val="800"/>
              </a:spcAft>
            </a:pPr>
            <a:endParaRPr lang="en-US" sz="8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0" algn="l"/>
              </a:tabLst>
            </a:pP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0964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C5043-1D02-418B-AADC-4E715B6763CD}"/>
              </a:ext>
            </a:extLst>
          </p:cNvPr>
          <p:cNvSpPr>
            <a:spLocks noGrp="1"/>
          </p:cNvSpPr>
          <p:nvPr>
            <p:ph type="title"/>
          </p:nvPr>
        </p:nvSpPr>
        <p:spPr>
          <a:xfrm>
            <a:off x="838200" y="133351"/>
            <a:ext cx="10515600" cy="1557338"/>
          </a:xfrm>
        </p:spPr>
        <p:txBody>
          <a:bodyPr/>
          <a:lstStyle/>
          <a:p>
            <a:pPr algn="ctr"/>
            <a:r>
              <a:rPr lang="en-US" b="1" dirty="0">
                <a:latin typeface="Times New Roman" panose="02020603050405020304" pitchFamily="18" charset="0"/>
                <a:cs typeface="Times New Roman" panose="02020603050405020304" pitchFamily="18" charset="0"/>
              </a:rPr>
              <a:t>Act 2024-302 (HB 346)</a:t>
            </a:r>
            <a:br>
              <a:rPr lang="en-US" b="1" dirty="0">
                <a:latin typeface="Times New Roman" panose="02020603050405020304" pitchFamily="18" charset="0"/>
                <a:cs typeface="Times New Roman" panose="02020603050405020304" pitchFamily="18" charset="0"/>
              </a:rPr>
            </a:br>
            <a:r>
              <a:rPr lang="en-US" b="1" dirty="0">
                <a:solidFill>
                  <a:srgbClr val="000000"/>
                </a:solidFill>
                <a:latin typeface="Calibri" panose="020F0502020204030204" pitchFamily="34" charset="0"/>
                <a:cs typeface="Times New Roman" panose="02020603050405020304" pitchFamily="18" charset="0"/>
              </a:rPr>
              <a:t>Alabama Workforce Housing Tax Credit Act </a:t>
            </a:r>
            <a:endParaRPr lang="en-US" dirty="0"/>
          </a:p>
        </p:txBody>
      </p:sp>
      <p:sp>
        <p:nvSpPr>
          <p:cNvPr id="3" name="Content Placeholder 2">
            <a:extLst>
              <a:ext uri="{FF2B5EF4-FFF2-40B4-BE49-F238E27FC236}">
                <a16:creationId xmlns:a16="http://schemas.microsoft.com/office/drawing/2014/main" id="{B214FB66-5A69-4950-82AD-3C411AF0AE51}"/>
              </a:ext>
            </a:extLst>
          </p:cNvPr>
          <p:cNvSpPr>
            <a:spLocks noGrp="1"/>
          </p:cNvSpPr>
          <p:nvPr>
            <p:ph idx="1"/>
          </p:nvPr>
        </p:nvSpPr>
        <p:spPr>
          <a:xfrm>
            <a:off x="349624" y="1825625"/>
            <a:ext cx="11004176" cy="4351338"/>
          </a:xfrm>
        </p:spPr>
        <p:txBody>
          <a:bodyPr>
            <a:normAutofit/>
          </a:bodyPr>
          <a:lstStyle/>
          <a:p>
            <a:r>
              <a:rPr lang="en-US" sz="2100" dirty="0">
                <a:latin typeface="Times New Roman" panose="02020603050405020304" pitchFamily="18" charset="0"/>
                <a:cs typeface="Times New Roman" panose="02020603050405020304" pitchFamily="18" charset="0"/>
              </a:rPr>
              <a:t>The credit amount awarded annually by the authority shall not exceed $5 million dollars f</a:t>
            </a:r>
            <a:r>
              <a:rPr lang="en-US" sz="2100" b="0" i="0" u="none" strike="noStrike" dirty="0">
                <a:effectLst/>
                <a:latin typeface="Times New Roman" panose="02020603050405020304" pitchFamily="18" charset="0"/>
                <a:cs typeface="Times New Roman" panose="02020603050405020304" pitchFamily="18" charset="0"/>
              </a:rPr>
              <a:t>or each year of the designated 10-year credit period.  </a:t>
            </a:r>
          </a:p>
          <a:p>
            <a:r>
              <a:rPr lang="en-US" sz="2100" dirty="0">
                <a:latin typeface="Times New Roman" panose="02020603050405020304" pitchFamily="18" charset="0"/>
                <a:cs typeface="Times New Roman" panose="02020603050405020304" pitchFamily="18" charset="0"/>
              </a:rPr>
              <a:t>An annual credit awarded to any one qualified project shall not exceed $2 million dollars. </a:t>
            </a:r>
          </a:p>
          <a:p>
            <a:pPr algn="l"/>
            <a:r>
              <a:rPr lang="en-US" sz="2100" b="0" i="0" u="none" strike="noStrike" baseline="0" dirty="0">
                <a:latin typeface="Times New Roman" panose="02020603050405020304" pitchFamily="18" charset="0"/>
                <a:cs typeface="Times New Roman" panose="02020603050405020304" pitchFamily="18" charset="0"/>
              </a:rPr>
              <a:t>Pass-through entities may allocate </a:t>
            </a:r>
            <a:r>
              <a:rPr lang="en-US" sz="2100" dirty="0">
                <a:latin typeface="Times New Roman" panose="02020603050405020304" pitchFamily="18" charset="0"/>
                <a:cs typeface="Times New Roman" panose="02020603050405020304" pitchFamily="18" charset="0"/>
              </a:rPr>
              <a:t>t</a:t>
            </a:r>
            <a:r>
              <a:rPr lang="en-US" sz="2100" b="0" i="0" u="none" strike="noStrike" baseline="0" dirty="0">
                <a:latin typeface="Times New Roman" panose="02020603050405020304" pitchFamily="18" charset="0"/>
                <a:cs typeface="Times New Roman" panose="02020603050405020304" pitchFamily="18" charset="0"/>
              </a:rPr>
              <a:t>he tax credit to some or all of its partners, members, or shareholders, including any not-for-profit entity that is a partner, member, or shareholder in any manner agreed to by such persons, regardless of whether the person is allocated or allowed any portion of any federal low-income housing tax credit with respect to the qualified project. </a:t>
            </a:r>
          </a:p>
          <a:p>
            <a:pPr algn="l"/>
            <a:r>
              <a:rPr lang="en-US" sz="2100" kern="0" dirty="0">
                <a:effectLst/>
                <a:latin typeface="Times New Roman" panose="02020603050405020304" pitchFamily="18" charset="0"/>
                <a:ea typeface="Times New Roman" panose="02020603050405020304" pitchFamily="18" charset="0"/>
                <a:cs typeface="Times New Roman" panose="02020603050405020304" pitchFamily="18" charset="0"/>
              </a:rPr>
              <a:t>20% to 25% of the annual cap will be awarded to rural properties, with the remainder awarded to qualified projects without geographic limitation. </a:t>
            </a:r>
          </a:p>
          <a:p>
            <a:pPr algn="l"/>
            <a:r>
              <a:rPr lang="en-US" sz="2100" kern="0" dirty="0">
                <a:effectLst/>
                <a:latin typeface="Times New Roman" panose="02020603050405020304" pitchFamily="18" charset="0"/>
                <a:ea typeface="Times New Roman" panose="02020603050405020304" pitchFamily="18" charset="0"/>
                <a:cs typeface="Times New Roman" panose="02020603050405020304" pitchFamily="18" charset="0"/>
              </a:rPr>
              <a:t>The credit will be effective January 1, 2025. </a:t>
            </a:r>
          </a:p>
          <a:p>
            <a:pPr algn="l"/>
            <a:r>
              <a:rPr lang="en-US" sz="2100" kern="0" dirty="0">
                <a:latin typeface="Times New Roman" panose="02020603050405020304" pitchFamily="18" charset="0"/>
                <a:ea typeface="Times New Roman" panose="02020603050405020304" pitchFamily="18" charset="0"/>
                <a:cs typeface="Times New Roman" panose="02020603050405020304" pitchFamily="18" charset="0"/>
              </a:rPr>
              <a:t>The final date to apply for a low-income housing tax credit is </a:t>
            </a:r>
            <a:r>
              <a:rPr lang="en-US" sz="2100" kern="0" dirty="0">
                <a:effectLst/>
                <a:latin typeface="Times New Roman" panose="02020603050405020304" pitchFamily="18" charset="0"/>
                <a:ea typeface="Times New Roman" panose="02020603050405020304" pitchFamily="18" charset="0"/>
                <a:cs typeface="Times New Roman" panose="02020603050405020304" pitchFamily="18" charset="0"/>
              </a:rPr>
              <a:t>September 30, 2027.  </a:t>
            </a:r>
            <a:endParaRPr lang="en-US" sz="2100" b="0" i="0" u="none" strike="noStrike" baseline="0" dirty="0">
              <a:latin typeface="Times New Roman" panose="02020603050405020304" pitchFamily="18" charset="0"/>
              <a:cs typeface="Times New Roman" panose="02020603050405020304" pitchFamily="18" charset="0"/>
            </a:endParaRPr>
          </a:p>
          <a:p>
            <a:pPr algn="l"/>
            <a:endParaRPr lang="en-US"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3832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DD05D-ECFA-4D68-A7D0-3B21C2001F41}"/>
              </a:ext>
            </a:extLst>
          </p:cNvPr>
          <p:cNvSpPr>
            <a:spLocks noGrp="1"/>
          </p:cNvSpPr>
          <p:nvPr>
            <p:ph type="title"/>
          </p:nvPr>
        </p:nvSpPr>
        <p:spPr>
          <a:xfrm>
            <a:off x="206188" y="152401"/>
            <a:ext cx="11147612" cy="1538288"/>
          </a:xfrm>
        </p:spPr>
        <p:txBody>
          <a:bodyPr>
            <a:noAutofit/>
          </a:bodyPr>
          <a:lstStyle/>
          <a:p>
            <a:pPr algn="ctr"/>
            <a:r>
              <a:rPr lang="en-US" b="1" dirty="0">
                <a:latin typeface="Times New Roman" panose="02020603050405020304" pitchFamily="18" charset="0"/>
                <a:cs typeface="Times New Roman" panose="02020603050405020304" pitchFamily="18" charset="0"/>
              </a:rPr>
              <a:t>Act 2024-303 (HB 358)</a:t>
            </a:r>
            <a:br>
              <a:rPr lang="en-US" b="1" dirty="0">
                <a:latin typeface="Times New Roman" panose="02020603050405020304" pitchFamily="18" charset="0"/>
                <a:cs typeface="Times New Roman" panose="02020603050405020304" pitchFamily="18" charset="0"/>
              </a:rPr>
            </a:br>
            <a:r>
              <a:rPr lang="en-US" i="0" u="none" strike="noStrike" dirty="0">
                <a:solidFill>
                  <a:srgbClr val="000000"/>
                </a:solidFill>
                <a:effectLst/>
                <a:latin typeface="Times New Roman" panose="02020603050405020304" pitchFamily="18" charset="0"/>
                <a:cs typeface="Times New Roman" panose="02020603050405020304" pitchFamily="18" charset="0"/>
              </a:rPr>
              <a:t>Employer and Facility Childcare Tax Credits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834E3F4-4FCE-45B0-818F-FAF9F41E156E}"/>
              </a:ext>
            </a:extLst>
          </p:cNvPr>
          <p:cNvSpPr>
            <a:spLocks noGrp="1"/>
          </p:cNvSpPr>
          <p:nvPr>
            <p:ph idx="1"/>
          </p:nvPr>
        </p:nvSpPr>
        <p:spPr>
          <a:xfrm>
            <a:off x="90487" y="1771651"/>
            <a:ext cx="12011025" cy="6486524"/>
          </a:xfrm>
        </p:spPr>
        <p:txBody>
          <a:bodyPr>
            <a:normAutofit fontScale="47500" lnSpcReduction="20000"/>
          </a:bodyPr>
          <a:lstStyle/>
          <a:p>
            <a:pPr algn="l"/>
            <a:r>
              <a:rPr lang="en-US" sz="5100" b="0" i="0" dirty="0">
                <a:effectLst/>
                <a:latin typeface="Times New Roman" panose="02020603050405020304" pitchFamily="18" charset="0"/>
                <a:cs typeface="Times New Roman" panose="02020603050405020304" pitchFamily="18" charset="0"/>
              </a:rPr>
              <a:t>Act 2024-303 provides for </a:t>
            </a:r>
            <a:r>
              <a:rPr lang="en-US" sz="5100" b="0" i="0" u="none" strike="noStrike" baseline="0" dirty="0">
                <a:solidFill>
                  <a:srgbClr val="000000"/>
                </a:solidFill>
                <a:latin typeface="Times New Roman" panose="02020603050405020304" pitchFamily="18" charset="0"/>
                <a:cs typeface="Times New Roman" panose="02020603050405020304" pitchFamily="18" charset="0"/>
              </a:rPr>
              <a:t>an employer provided childcare tax credit, a childcare facility tax credit, and a nonprofit childcare provider grant. </a:t>
            </a:r>
          </a:p>
          <a:p>
            <a:pPr algn="l"/>
            <a:r>
              <a:rPr lang="en-US" sz="5100" b="0" i="0" dirty="0">
                <a:effectLst/>
                <a:latin typeface="Times New Roman" panose="02020603050405020304" pitchFamily="18" charset="0"/>
                <a:cs typeface="Times New Roman" panose="02020603050405020304" pitchFamily="18" charset="0"/>
              </a:rPr>
              <a:t>The income tax credit for employers and facilities that provide childcare assistance for eligible employees was engineered to help employees reenter the workforce through access to affordable high-quality childcare while increasing workforce participation throughout the state. </a:t>
            </a:r>
          </a:p>
          <a:p>
            <a:pPr algn="l"/>
            <a:r>
              <a:rPr lang="en-US" sz="5100" b="0" i="0" u="none" strike="noStrike" baseline="0" dirty="0">
                <a:solidFill>
                  <a:srgbClr val="000000"/>
                </a:solidFill>
                <a:latin typeface="Times New Roman" panose="02020603050405020304" pitchFamily="18" charset="0"/>
                <a:cs typeface="Times New Roman" panose="02020603050405020304" pitchFamily="18" charset="0"/>
              </a:rPr>
              <a:t>ALDOR is charged with administering the </a:t>
            </a:r>
            <a:r>
              <a:rPr lang="en-US" sz="5100" dirty="0">
                <a:solidFill>
                  <a:srgbClr val="000000"/>
                </a:solidFill>
                <a:latin typeface="Times New Roman" panose="02020603050405020304" pitchFamily="18" charset="0"/>
                <a:cs typeface="Times New Roman" panose="02020603050405020304" pitchFamily="18" charset="0"/>
              </a:rPr>
              <a:t>tax </a:t>
            </a:r>
            <a:r>
              <a:rPr lang="en-US" sz="5100" b="0" i="0" u="none" strike="noStrike" baseline="0" dirty="0">
                <a:solidFill>
                  <a:srgbClr val="000000"/>
                </a:solidFill>
                <a:latin typeface="Times New Roman" panose="02020603050405020304" pitchFamily="18" charset="0"/>
                <a:cs typeface="Times New Roman" panose="02020603050405020304" pitchFamily="18" charset="0"/>
              </a:rPr>
              <a:t>credits</a:t>
            </a:r>
            <a:r>
              <a:rPr lang="en-US" sz="5100" dirty="0">
                <a:solidFill>
                  <a:srgbClr val="000000"/>
                </a:solidFill>
                <a:latin typeface="Times New Roman" panose="02020603050405020304" pitchFamily="18" charset="0"/>
                <a:cs typeface="Times New Roman" panose="02020603050405020304" pitchFamily="18" charset="0"/>
              </a:rPr>
              <a:t> while the</a:t>
            </a:r>
            <a:r>
              <a:rPr lang="en-US" sz="5100" b="0" i="0" u="none" strike="noStrike" baseline="0" dirty="0">
                <a:solidFill>
                  <a:srgbClr val="000000"/>
                </a:solidFill>
                <a:latin typeface="Times New Roman" panose="02020603050405020304" pitchFamily="18" charset="0"/>
                <a:cs typeface="Times New Roman" panose="02020603050405020304" pitchFamily="18" charset="0"/>
              </a:rPr>
              <a:t> Department of Human Resources (DHR) is responsible for administering the nonprofit childcare provider grants.</a:t>
            </a:r>
          </a:p>
          <a:p>
            <a:pPr algn="l"/>
            <a:r>
              <a:rPr lang="en-US" sz="5100" b="0" i="0" u="none" strike="noStrike" baseline="0" dirty="0">
                <a:solidFill>
                  <a:srgbClr val="000000"/>
                </a:solidFill>
                <a:latin typeface="Times New Roman" panose="02020603050405020304" pitchFamily="18" charset="0"/>
                <a:cs typeface="Times New Roman" panose="02020603050405020304" pitchFamily="18" charset="0"/>
              </a:rPr>
              <a:t>The tax credits may be applied against chapter 16 excise tax</a:t>
            </a:r>
            <a:r>
              <a:rPr lang="en-US" sz="5100" dirty="0">
                <a:solidFill>
                  <a:srgbClr val="000000"/>
                </a:solidFill>
                <a:latin typeface="Times New Roman" panose="02020603050405020304" pitchFamily="18" charset="0"/>
                <a:cs typeface="Times New Roman" panose="02020603050405020304" pitchFamily="18" charset="0"/>
              </a:rPr>
              <a:t>,</a:t>
            </a:r>
            <a:r>
              <a:rPr lang="en-US" sz="5100" b="0" i="0" u="none" strike="noStrike" baseline="0" dirty="0">
                <a:solidFill>
                  <a:srgbClr val="000000"/>
                </a:solidFill>
                <a:latin typeface="Times New Roman" panose="02020603050405020304" pitchFamily="18" charset="0"/>
                <a:cs typeface="Times New Roman" panose="02020603050405020304" pitchFamily="18" charset="0"/>
              </a:rPr>
              <a:t> 18 income tax, chapter 21 utility gross receipts, or Title 27 Insurance Premiums Tax.</a:t>
            </a:r>
          </a:p>
          <a:p>
            <a:r>
              <a:rPr lang="en-US" sz="5100" b="0" i="0" u="none" strike="noStrike" baseline="0" dirty="0">
                <a:latin typeface="Times New Roman" panose="02020603050405020304" pitchFamily="18" charset="0"/>
                <a:cs typeface="Times New Roman" panose="02020603050405020304" pitchFamily="18" charset="0"/>
              </a:rPr>
              <a:t>An employer providing childcare, or a childcare facility may make application to the Department of Revenue for a tax credit</a:t>
            </a:r>
            <a:r>
              <a:rPr lang="en-US" sz="5100" dirty="0">
                <a:latin typeface="Times New Roman" panose="02020603050405020304" pitchFamily="18" charset="0"/>
                <a:cs typeface="Times New Roman" panose="02020603050405020304" pitchFamily="18" charset="0"/>
              </a:rPr>
              <a:t> </a:t>
            </a:r>
            <a:r>
              <a:rPr lang="en-US" sz="5100" b="0" i="0" u="none" strike="noStrike" baseline="0" dirty="0">
                <a:latin typeface="Times New Roman" panose="02020603050405020304" pitchFamily="18" charset="0"/>
                <a:cs typeface="Times New Roman" panose="02020603050405020304" pitchFamily="18" charset="0"/>
              </a:rPr>
              <a:t>beginning on or after January 1, 2025, and ending on December 31, 2027, unless extended by an act of the legislature. </a:t>
            </a:r>
          </a:p>
          <a:p>
            <a:r>
              <a:rPr lang="en-US" sz="5100" b="0" i="0" u="none" strike="noStrike" baseline="0" dirty="0">
                <a:solidFill>
                  <a:srgbClr val="000000"/>
                </a:solidFill>
                <a:latin typeface="Times New Roman" panose="02020603050405020304" pitchFamily="18" charset="0"/>
                <a:cs typeface="Times New Roman" panose="02020603050405020304" pitchFamily="18" charset="0"/>
              </a:rPr>
              <a:t>Employer tax credits and facility tax credits are awarded in the order of the application receipt.</a:t>
            </a:r>
          </a:p>
          <a:p>
            <a:r>
              <a:rPr lang="en-US" sz="5100" b="0" i="0" u="none" strike="noStrike" baseline="0" dirty="0">
                <a:solidFill>
                  <a:srgbClr val="000000"/>
                </a:solidFill>
                <a:latin typeface="Times New Roman" panose="02020603050405020304" pitchFamily="18" charset="0"/>
                <a:cs typeface="Times New Roman" panose="02020603050405020304" pitchFamily="18" charset="0"/>
              </a:rPr>
              <a:t>Employers must be able to demonstrate that EIC recipient employees are prioritized to qualify for the tax credit.   </a:t>
            </a:r>
          </a:p>
          <a:p>
            <a:pPr marL="0" indent="0">
              <a:buNone/>
            </a:pPr>
            <a:br>
              <a:rPr lang="en-US" sz="5500" b="0" i="0" u="none" strike="noStrike" baseline="0" dirty="0">
                <a:solidFill>
                  <a:srgbClr val="000000"/>
                </a:solidFill>
                <a:latin typeface="Times New Roman" panose="02020603050405020304" pitchFamily="18" charset="0"/>
                <a:cs typeface="Times New Roman" panose="02020603050405020304" pitchFamily="18" charset="0"/>
              </a:rPr>
            </a:br>
            <a:endParaRPr lang="en-US" sz="5500" b="0" i="0" u="none" strike="noStrike" baseline="0" dirty="0">
              <a:latin typeface="Times New Roman" panose="02020603050405020304" pitchFamily="18" charset="0"/>
              <a:cs typeface="Times New Roman" panose="02020603050405020304" pitchFamily="18" charset="0"/>
            </a:endParaRPr>
          </a:p>
          <a:p>
            <a:pPr algn="l"/>
            <a:endParaRPr lang="en-US" sz="21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546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00B7-3028-4A03-9EA7-CC8E8D10ED52}"/>
              </a:ext>
            </a:extLst>
          </p:cNvPr>
          <p:cNvSpPr>
            <a:spLocks noGrp="1"/>
          </p:cNvSpPr>
          <p:nvPr>
            <p:ph type="title"/>
          </p:nvPr>
        </p:nvSpPr>
        <p:spPr>
          <a:xfrm>
            <a:off x="838200" y="365125"/>
            <a:ext cx="10515600" cy="1460500"/>
          </a:xfrm>
        </p:spPr>
        <p:txBody>
          <a:bodyPr>
            <a:normAutofit fontScale="90000"/>
          </a:bodyPr>
          <a:lstStyle/>
          <a:p>
            <a:pPr algn="ctr">
              <a:tabLst>
                <a:tab pos="744538" algn="l"/>
              </a:tabLst>
            </a:pPr>
            <a:r>
              <a:rPr lang="en-US" sz="4400" b="1" dirty="0">
                <a:latin typeface="Times New Roman" panose="02020603050405020304" pitchFamily="18" charset="0"/>
                <a:cs typeface="Times New Roman" panose="02020603050405020304" pitchFamily="18" charset="0"/>
              </a:rPr>
              <a:t>Alabama Department of Revenue</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Income Tax Administration </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Division</a:t>
            </a:r>
            <a:br>
              <a:rPr lang="en-US" sz="4400" dirty="0"/>
            </a:br>
            <a:endParaRPr lang="en-US" dirty="0"/>
          </a:p>
        </p:txBody>
      </p:sp>
      <p:sp>
        <p:nvSpPr>
          <p:cNvPr id="3" name="Content Placeholder 2">
            <a:extLst>
              <a:ext uri="{FF2B5EF4-FFF2-40B4-BE49-F238E27FC236}">
                <a16:creationId xmlns:a16="http://schemas.microsoft.com/office/drawing/2014/main" id="{D1B69480-E9FC-4C9A-BCA9-E53D4CE71C39}"/>
              </a:ext>
            </a:extLst>
          </p:cNvPr>
          <p:cNvSpPr>
            <a:spLocks noGrp="1"/>
          </p:cNvSpPr>
          <p:nvPr>
            <p:ph idx="1"/>
          </p:nvPr>
        </p:nvSpPr>
        <p:spPr/>
        <p:txBody>
          <a:bodyPr/>
          <a:lstStyle/>
          <a:p>
            <a:pPr marL="0" indent="0" algn="ctr">
              <a:lnSpc>
                <a:spcPct val="90000"/>
              </a:lnSpc>
              <a:buNone/>
              <a:defRPr/>
            </a:pPr>
            <a:r>
              <a:rPr lang="en-US" sz="3600" b="1" u="sng" dirty="0">
                <a:solidFill>
                  <a:schemeClr val="accent5"/>
                </a:solidFill>
                <a:latin typeface="Times New Roman" panose="02020603050405020304" pitchFamily="18" charset="0"/>
                <a:cs typeface="Times New Roman" panose="02020603050405020304" pitchFamily="18" charset="0"/>
              </a:rPr>
              <a:t>2024 CPE Training</a:t>
            </a: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Lynn Schoener, CPA, FAS II</a:t>
            </a: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(334) 353-8045</a:t>
            </a: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lynn.schoener@revenue.alabama.gov</a:t>
            </a:r>
          </a:p>
          <a:p>
            <a:pPr marL="0" indent="0" algn="ctr">
              <a:lnSpc>
                <a:spcPct val="90000"/>
              </a:lnSpc>
              <a:buNone/>
              <a:defRPr/>
            </a:pPr>
            <a:endParaRPr lang="en-US" sz="2800" b="1" dirty="0">
              <a:solidFill>
                <a:schemeClr val="accent5"/>
              </a:solidFill>
              <a:latin typeface="Times New Roman" panose="02020603050405020304" pitchFamily="18" charset="0"/>
              <a:cs typeface="Times New Roman" panose="02020603050405020304" pitchFamily="18" charset="0"/>
            </a:endParaRP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Andrea Wyatt, Revenue Tax Accountant</a:t>
            </a:r>
            <a:r>
              <a:rPr lang="en-US" sz="2800" b="1">
                <a:solidFill>
                  <a:schemeClr val="accent5"/>
                </a:solidFill>
                <a:latin typeface="Times New Roman" panose="02020603050405020304" pitchFamily="18" charset="0"/>
                <a:cs typeface="Times New Roman" panose="02020603050405020304" pitchFamily="18" charset="0"/>
              </a:rPr>
              <a:t>/Auditor </a:t>
            </a:r>
            <a:r>
              <a:rPr lang="en-US" sz="2800" b="1" dirty="0">
                <a:solidFill>
                  <a:schemeClr val="accent5"/>
                </a:solidFill>
                <a:latin typeface="Times New Roman" panose="02020603050405020304" pitchFamily="18" charset="0"/>
                <a:cs typeface="Times New Roman" panose="02020603050405020304" pitchFamily="18" charset="0"/>
              </a:rPr>
              <a:t>III</a:t>
            </a: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(334) 353-9447</a:t>
            </a: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andrea.wyatt@revenue.alabama.gov</a:t>
            </a:r>
          </a:p>
          <a:p>
            <a:endParaRPr lang="en-US" dirty="0"/>
          </a:p>
        </p:txBody>
      </p:sp>
    </p:spTree>
    <p:extLst>
      <p:ext uri="{BB962C8B-B14F-4D97-AF65-F5344CB8AC3E}">
        <p14:creationId xmlns:p14="http://schemas.microsoft.com/office/powerpoint/2010/main" val="295108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AB289-1BC5-A17E-4F6A-D2D74717DD08}"/>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Act 2024-303 (HB 358)</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Employer and Facility Childcare Tax Credits</a:t>
            </a:r>
            <a:endParaRPr lang="en-US" dirty="0"/>
          </a:p>
        </p:txBody>
      </p:sp>
      <p:sp>
        <p:nvSpPr>
          <p:cNvPr id="3" name="Content Placeholder 2">
            <a:extLst>
              <a:ext uri="{FF2B5EF4-FFF2-40B4-BE49-F238E27FC236}">
                <a16:creationId xmlns:a16="http://schemas.microsoft.com/office/drawing/2014/main" id="{1618A36D-6CCE-6A92-7D36-732B7E59C224}"/>
              </a:ext>
            </a:extLst>
          </p:cNvPr>
          <p:cNvSpPr>
            <a:spLocks noGrp="1"/>
          </p:cNvSpPr>
          <p:nvPr>
            <p:ph idx="1"/>
          </p:nvPr>
        </p:nvSpPr>
        <p:spPr>
          <a:xfrm>
            <a:off x="1" y="1825625"/>
            <a:ext cx="12296774" cy="4870450"/>
          </a:xfrm>
        </p:spPr>
        <p:txBody>
          <a:bodyPr>
            <a:normAutofit fontScale="25000" lnSpcReduction="20000"/>
          </a:bodyPr>
          <a:lstStyle/>
          <a:p>
            <a:pPr marL="342900" marR="0" lvl="0" indent="-342900">
              <a:spcBef>
                <a:spcPts val="0"/>
              </a:spcBef>
              <a:spcAft>
                <a:spcPts val="0"/>
              </a:spcAft>
              <a:buFont typeface="+mj-lt"/>
              <a:buAutoNum type="arabicPeriod"/>
            </a:pPr>
            <a:r>
              <a:rPr lang="en-US" sz="8800" b="1" dirty="0">
                <a:effectLst/>
                <a:latin typeface="Times New Roman" panose="02020603050405020304" pitchFamily="18" charset="0"/>
                <a:ea typeface="Times New Roman" panose="02020603050405020304" pitchFamily="18" charset="0"/>
                <a:cs typeface="Times New Roman" panose="02020603050405020304" pitchFamily="18" charset="0"/>
              </a:rPr>
              <a:t>Employer tax credit</a:t>
            </a:r>
            <a:r>
              <a:rPr lang="en-US" sz="8800" dirty="0">
                <a:effectLst/>
                <a:latin typeface="Times New Roman" panose="02020603050405020304" pitchFamily="18" charset="0"/>
                <a:ea typeface="Times New Roman" panose="02020603050405020304" pitchFamily="18" charset="0"/>
                <a:cs typeface="Times New Roman" panose="02020603050405020304" pitchFamily="18" charset="0"/>
              </a:rPr>
              <a:t> is for employers who support their employees’ childcare needs by offering financial assistance for childcare expenses (this can be direct payment to the childcare facility on behalf of the employee or a reimbursement of qualifying childcare expenses to the employee) or establishing and/or operating childcare facilities for their employees with children </a:t>
            </a:r>
            <a:r>
              <a:rPr lang="en-US" sz="8800" u="sng" dirty="0">
                <a:effectLst/>
                <a:latin typeface="Times New Roman" panose="02020603050405020304" pitchFamily="18" charset="0"/>
                <a:ea typeface="Times New Roman" panose="02020603050405020304" pitchFamily="18" charset="0"/>
                <a:cs typeface="Times New Roman" panose="02020603050405020304" pitchFamily="18" charset="0"/>
              </a:rPr>
              <a:t>five years old or younger</a:t>
            </a:r>
            <a:r>
              <a:rPr lang="en-US" sz="8800" dirty="0">
                <a:effectLst/>
                <a:latin typeface="Times New Roman" panose="02020603050405020304" pitchFamily="18" charset="0"/>
                <a:ea typeface="Times New Roman" panose="02020603050405020304" pitchFamily="18" charset="0"/>
                <a:cs typeface="Times New Roman" panose="02020603050405020304" pitchFamily="18" charset="0"/>
              </a:rPr>
              <a:t>. For employers who operate a childcare facility, the eligible expenses include construction, renovation, expansion, or repair of a childcare facility, or for the maintenance and operation of such facility. The credit is nonrefundable, nontransferable, and cannot be carried forward*. </a:t>
            </a:r>
          </a:p>
          <a:p>
            <a:pPr marL="342900" marR="0" lvl="0" indent="-342900">
              <a:spcBef>
                <a:spcPts val="0"/>
              </a:spcBef>
              <a:spcAft>
                <a:spcPts val="0"/>
              </a:spcAft>
              <a:buFont typeface="+mj-lt"/>
              <a:buAutoNum type="arabicPeriod"/>
            </a:pPr>
            <a:endParaRPr lang="en-US" sz="96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8800" b="1" dirty="0">
                <a:effectLst/>
                <a:latin typeface="Times New Roman" panose="02020603050405020304" pitchFamily="18" charset="0"/>
                <a:ea typeface="Times New Roman" panose="02020603050405020304" pitchFamily="18" charset="0"/>
                <a:cs typeface="Times New Roman" panose="02020603050405020304" pitchFamily="18" charset="0"/>
              </a:rPr>
              <a:t>Facility tax credit</a:t>
            </a:r>
            <a:r>
              <a:rPr lang="en-US" sz="8800" dirty="0">
                <a:effectLst/>
                <a:latin typeface="Times New Roman" panose="02020603050405020304" pitchFamily="18" charset="0"/>
                <a:ea typeface="Times New Roman" panose="02020603050405020304" pitchFamily="18" charset="0"/>
                <a:cs typeface="Times New Roman" panose="02020603050405020304" pitchFamily="18" charset="0"/>
              </a:rPr>
              <a:t> is for childcare providers who own and operate a qualified childcare facility licensed by the Alabama Department of Human Resources and participate in the Quality Rating and Improvement System and Child Care Subsidy Program. The credit is </a:t>
            </a:r>
            <a:r>
              <a:rPr lang="en-US" sz="8800" u="sng" dirty="0">
                <a:effectLst/>
                <a:latin typeface="Times New Roman" panose="02020603050405020304" pitchFamily="18" charset="0"/>
                <a:ea typeface="Times New Roman" panose="02020603050405020304" pitchFamily="18" charset="0"/>
                <a:cs typeface="Times New Roman" panose="02020603050405020304" pitchFamily="18" charset="0"/>
              </a:rPr>
              <a:t>refundable</a:t>
            </a:r>
            <a:r>
              <a:rPr lang="en-US" sz="8800" dirty="0">
                <a:effectLst/>
                <a:latin typeface="Times New Roman" panose="02020603050405020304" pitchFamily="18" charset="0"/>
                <a:ea typeface="Times New Roman" panose="02020603050405020304" pitchFamily="18" charset="0"/>
                <a:cs typeface="Times New Roman" panose="02020603050405020304" pitchFamily="18" charset="0"/>
              </a:rPr>
              <a:t>. The facility credit is based on the average monthly number of eligible children enrolled and the facility’s quality rating under the Alabama Quality STARS program: A f</a:t>
            </a:r>
            <a:r>
              <a:rPr lang="en-US" sz="8800" dirty="0">
                <a:effectLst/>
                <a:latin typeface="Times New Roman" panose="02020603050405020304" pitchFamily="18" charset="0"/>
                <a:ea typeface="Aptos" panose="020B0004020202020204" pitchFamily="34" charset="0"/>
                <a:cs typeface="Times New Roman" panose="02020603050405020304" pitchFamily="18" charset="0"/>
              </a:rPr>
              <a:t>ive-star rating = $2,000 per child.  A four-star rating = $1,750 per child.  A three-star rating = $1,500 per child.  A two-star rating = $1,250 per child.  A one-star rating = $1,000 per child.</a:t>
            </a:r>
          </a:p>
          <a:p>
            <a:pPr marL="0" marR="0">
              <a:spcBef>
                <a:spcPts val="0"/>
              </a:spcBef>
              <a:spcAft>
                <a:spcPts val="0"/>
              </a:spcAft>
            </a:pPr>
            <a:endParaRPr lang="en-US" sz="96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96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8800" i="1" dirty="0">
                <a:effectLst/>
                <a:latin typeface="Times New Roman" panose="02020603050405020304" pitchFamily="18" charset="0"/>
                <a:ea typeface="Aptos" panose="020B0004020202020204" pitchFamily="34" charset="0"/>
                <a:cs typeface="Times New Roman" panose="02020603050405020304" pitchFamily="18" charset="0"/>
              </a:rPr>
              <a:t>In cases where a childcare provider (#2 above) also meets the criteria for an employer credit(#1), they shall receive a </a:t>
            </a:r>
            <a:r>
              <a:rPr lang="en-US" sz="8800" i="1" u="sng" dirty="0">
                <a:effectLst/>
                <a:latin typeface="Times New Roman" panose="02020603050405020304" pitchFamily="18" charset="0"/>
                <a:ea typeface="Aptos" panose="020B0004020202020204" pitchFamily="34" charset="0"/>
                <a:cs typeface="Times New Roman" panose="02020603050405020304" pitchFamily="18" charset="0"/>
              </a:rPr>
              <a:t>refund</a:t>
            </a:r>
            <a:r>
              <a:rPr lang="en-US" sz="8800" i="1" dirty="0">
                <a:effectLst/>
                <a:latin typeface="Times New Roman" panose="02020603050405020304" pitchFamily="18" charset="0"/>
                <a:ea typeface="Aptos" panose="020B0004020202020204" pitchFamily="34" charset="0"/>
                <a:cs typeface="Times New Roman" panose="02020603050405020304" pitchFamily="18" charset="0"/>
              </a:rPr>
              <a:t> on their state income tax return if the credit exceeds their tax liability. </a:t>
            </a: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35913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68ED0-527B-44B7-8BEA-F0A0A05855B2}"/>
              </a:ext>
            </a:extLst>
          </p:cNvPr>
          <p:cNvSpPr>
            <a:spLocks noGrp="1"/>
          </p:cNvSpPr>
          <p:nvPr>
            <p:ph type="title"/>
          </p:nvPr>
        </p:nvSpPr>
        <p:spPr>
          <a:xfrm>
            <a:off x="285750" y="0"/>
            <a:ext cx="11502838" cy="1690689"/>
          </a:xfrm>
        </p:spPr>
        <p:txBody>
          <a:bodyPr>
            <a:noAutofit/>
          </a:bodyPr>
          <a:lstStyle/>
          <a:p>
            <a:pPr algn="ctr"/>
            <a:r>
              <a:rPr lang="en-US" b="1" dirty="0">
                <a:latin typeface="Times New Roman" panose="02020603050405020304" pitchFamily="18" charset="0"/>
                <a:cs typeface="Times New Roman" panose="02020603050405020304" pitchFamily="18" charset="0"/>
              </a:rPr>
              <a:t>Act 2024-303 (HB 358)</a:t>
            </a:r>
            <a:br>
              <a:rPr lang="en-US" b="1" dirty="0">
                <a:latin typeface="Times New Roman" panose="02020603050405020304" pitchFamily="18" charset="0"/>
                <a:cs typeface="Times New Roman" panose="02020603050405020304" pitchFamily="18" charset="0"/>
              </a:rPr>
            </a:br>
            <a:r>
              <a:rPr lang="en-US" i="0" u="none" strike="noStrike" dirty="0">
                <a:solidFill>
                  <a:srgbClr val="000000"/>
                </a:solidFill>
                <a:effectLst/>
                <a:latin typeface="Times New Roman" panose="02020603050405020304" pitchFamily="18" charset="0"/>
                <a:cs typeface="Times New Roman" panose="02020603050405020304" pitchFamily="18" charset="0"/>
              </a:rPr>
              <a:t>Employer and Facility Childcare Tax Credits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3D741E1-BB5C-4D5A-80C7-BFA0C7870090}"/>
              </a:ext>
            </a:extLst>
          </p:cNvPr>
          <p:cNvSpPr>
            <a:spLocks noGrp="1"/>
          </p:cNvSpPr>
          <p:nvPr>
            <p:ph idx="1"/>
          </p:nvPr>
        </p:nvSpPr>
        <p:spPr>
          <a:xfrm>
            <a:off x="133350" y="1333500"/>
            <a:ext cx="11502838" cy="5159375"/>
          </a:xfrm>
        </p:spPr>
        <p:txBody>
          <a:bodyPr>
            <a:normAutofit lnSpcReduction="10000"/>
          </a:bodyPr>
          <a:lstStyle/>
          <a:p>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p>
            <a:pPr algn="l"/>
            <a:r>
              <a:rPr lang="en-US" sz="2400" b="0" i="0" u="none" strike="noStrike" baseline="0" dirty="0">
                <a:solidFill>
                  <a:srgbClr val="000000"/>
                </a:solidFill>
                <a:latin typeface="Times New Roman" panose="02020603050405020304" pitchFamily="18" charset="0"/>
                <a:cs typeface="Times New Roman" panose="02020603050405020304" pitchFamily="18" charset="0"/>
              </a:rPr>
              <a:t>25% of the credits awarded shall be to both small employers and childcare facilities located in rural targeted areas. A rural area is described in </a:t>
            </a:r>
            <a:r>
              <a:rPr lang="en-US" sz="2400" dirty="0">
                <a:solidFill>
                  <a:srgbClr val="000000"/>
                </a:solidFill>
                <a:latin typeface="Times New Roman" panose="02020603050405020304" pitchFamily="18" charset="0"/>
                <a:cs typeface="Times New Roman" panose="02020603050405020304" pitchFamily="18" charset="0"/>
              </a:rPr>
              <a:t>Alabama code </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Section 40-18-376.1(a)(2).</a:t>
            </a:r>
            <a:endParaRPr lang="en-US" sz="2100" b="0" i="0" u="none" strike="noStrike" baseline="0" dirty="0">
              <a:latin typeface="Times New Roman" panose="02020603050405020304" pitchFamily="18" charset="0"/>
              <a:cs typeface="Times New Roman" panose="02020603050405020304" pitchFamily="18" charset="0"/>
            </a:endParaRPr>
          </a:p>
          <a:p>
            <a:pPr algn="l"/>
            <a:r>
              <a:rPr lang="en-US" sz="2400" b="0" i="0" u="none" strike="noStrike" baseline="0" dirty="0">
                <a:latin typeface="Times New Roman" panose="02020603050405020304" pitchFamily="18" charset="0"/>
                <a:cs typeface="Times New Roman" panose="02020603050405020304" pitchFamily="18" charset="0"/>
              </a:rPr>
              <a:t>The annual cap for the total employer provided childcare tax credit is $15 million </a:t>
            </a:r>
            <a:r>
              <a:rPr lang="en-US" sz="2400" dirty="0">
                <a:latin typeface="Times New Roman" panose="02020603050405020304" pitchFamily="18" charset="0"/>
                <a:cs typeface="Times New Roman" panose="02020603050405020304" pitchFamily="18" charset="0"/>
              </a:rPr>
              <a:t>which</a:t>
            </a:r>
            <a:r>
              <a:rPr lang="en-US" sz="2400" b="0" i="0" u="none" strike="noStrike" baseline="0" dirty="0">
                <a:latin typeface="Times New Roman" panose="02020603050405020304" pitchFamily="18" charset="0"/>
                <a:cs typeface="Times New Roman" panose="02020603050405020304" pitchFamily="18" charset="0"/>
              </a:rPr>
              <a:t> shall be increased by $2.5 million dollars each year for the years 2026 </a:t>
            </a:r>
            <a:r>
              <a:rPr lang="en-US" sz="2400" dirty="0">
                <a:latin typeface="Times New Roman" panose="02020603050405020304" pitchFamily="18" charset="0"/>
                <a:cs typeface="Times New Roman" panose="02020603050405020304" pitchFamily="18" charset="0"/>
              </a:rPr>
              <a:t>an</a:t>
            </a:r>
            <a:r>
              <a:rPr lang="en-US" sz="2400" b="0" i="0" u="none" strike="noStrike" baseline="0" dirty="0">
                <a:latin typeface="Times New Roman" panose="02020603050405020304" pitchFamily="18" charset="0"/>
                <a:cs typeface="Times New Roman" panose="02020603050405020304" pitchFamily="18" charset="0"/>
              </a:rPr>
              <a:t>d 2027. The maximum tax credit for a qualifying employer is $600,000.  </a:t>
            </a:r>
          </a:p>
          <a:p>
            <a:r>
              <a:rPr lang="en-US" sz="2400" b="0" i="0" u="none" strike="noStrike" baseline="0" dirty="0">
                <a:latin typeface="Times New Roman" panose="02020603050405020304" pitchFamily="18" charset="0"/>
                <a:cs typeface="Times New Roman" panose="02020603050405020304" pitchFamily="18" charset="0"/>
              </a:rPr>
              <a:t>The annual cap for the total childcare facility tax credit is $5 million. The maximum tax credit for a qualifying childcare facility tax credit is $25,000. </a:t>
            </a:r>
          </a:p>
          <a:p>
            <a:r>
              <a:rPr lang="en-US" sz="2400" dirty="0">
                <a:latin typeface="Times New Roman" panose="02020603050405020304" pitchFamily="18" charset="0"/>
                <a:cs typeface="Times New Roman" panose="02020603050405020304" pitchFamily="18" charset="0"/>
              </a:rPr>
              <a:t>The employer provided childcare tax credit shall equal 75 percent of eligible expenses as defined in the act. In the case of a small employer with fewer than 25 employees the amount of the credit shall equal 100 percent of eligible expenses. </a:t>
            </a:r>
          </a:p>
          <a:p>
            <a:r>
              <a:rPr lang="en-US" sz="2400" b="0" i="0" u="none" strike="noStrike" baseline="0" dirty="0">
                <a:solidFill>
                  <a:srgbClr val="000000"/>
                </a:solidFill>
                <a:latin typeface="Times New Roman" panose="02020603050405020304" pitchFamily="18" charset="0"/>
                <a:cs typeface="Times New Roman" panose="02020603050405020304" pitchFamily="18" charset="0"/>
              </a:rPr>
              <a:t>Employees earning more than $80K per annum are not employees for the purposes of this act. (excludes overtime &amp; bonuses)</a:t>
            </a:r>
          </a:p>
          <a:p>
            <a:endParaRPr lang="en-US" sz="2100" b="0" i="0" u="none" strike="noStrike" baseline="0" dirty="0">
              <a:latin typeface="Times New Roman" panose="02020603050405020304" pitchFamily="18" charset="0"/>
              <a:cs typeface="Times New Roman" panose="02020603050405020304" pitchFamily="18" charset="0"/>
            </a:endParaRPr>
          </a:p>
          <a:p>
            <a:pPr algn="l"/>
            <a:endParaRPr lang="en-US" sz="2100" b="0" i="0" u="none" strike="noStrike" baseline="0" dirty="0">
              <a:latin typeface="Times New Roman" panose="02020603050405020304" pitchFamily="18" charset="0"/>
              <a:cs typeface="Times New Roman" panose="02020603050405020304" pitchFamily="18" charset="0"/>
            </a:endParaRPr>
          </a:p>
          <a:p>
            <a:pPr algn="l"/>
            <a:endParaRPr lang="en-US" sz="2400" b="0" i="0" u="none" strike="noStrike" baseline="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208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89F26-9CF3-AED7-FE10-AC660DF4FC56}"/>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Act 2024-303 (HB 358)</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Employer and Facility Childcare Tax Credits</a:t>
            </a:r>
            <a:endParaRPr lang="en-US" dirty="0"/>
          </a:p>
        </p:txBody>
      </p:sp>
      <p:sp>
        <p:nvSpPr>
          <p:cNvPr id="3" name="Content Placeholder 2">
            <a:extLst>
              <a:ext uri="{FF2B5EF4-FFF2-40B4-BE49-F238E27FC236}">
                <a16:creationId xmlns:a16="http://schemas.microsoft.com/office/drawing/2014/main" id="{D947F323-8AC7-5E15-2F9B-5A321B41735F}"/>
              </a:ext>
            </a:extLst>
          </p:cNvPr>
          <p:cNvSpPr>
            <a:spLocks noGrp="1"/>
          </p:cNvSpPr>
          <p:nvPr>
            <p:ph idx="1"/>
          </p:nvPr>
        </p:nvSpPr>
        <p:spPr>
          <a:xfrm>
            <a:off x="142875" y="2190749"/>
            <a:ext cx="11677650" cy="3986213"/>
          </a:xfrm>
        </p:spPr>
        <p:txBody>
          <a:bodyPr wrap="none" anchor="ctr">
            <a:normAutofit fontScale="92500" lnSpcReduction="20000"/>
          </a:bodyPr>
          <a:lstStyle/>
          <a:p>
            <a:pPr marL="0" indent="0">
              <a:spcBef>
                <a:spcPts val="0"/>
              </a:spcBef>
              <a:buNone/>
            </a:pPr>
            <a:endParaRPr lang="en-US" sz="2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buNone/>
            </a:pPr>
            <a:r>
              <a:rPr lang="en-US" sz="2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ALDOR is charged with the following before awarding an </a:t>
            </a:r>
            <a:r>
              <a:rPr lang="en-US" sz="2600" b="1" u="sng"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employer tax credit</a:t>
            </a:r>
            <a:r>
              <a:rPr lang="en-US" sz="2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spcBef>
                <a:spcPts val="0"/>
              </a:spcBef>
              <a:buNone/>
            </a:pPr>
            <a:endParaRPr lang="en-US" sz="2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buNone/>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Provide a standardized certificate to be signed by the employer certifying all expenses incurred</a:t>
            </a:r>
          </a:p>
          <a:p>
            <a:pPr marL="0" indent="0">
              <a:spcBef>
                <a:spcPts val="0"/>
              </a:spcBef>
              <a:buNone/>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were eligible expenses as defined in the Act.</a:t>
            </a:r>
            <a:b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Require &amp; verify documentation to substantiate the credit amount &amp; the eligibility of the expenses</a:t>
            </a:r>
          </a:p>
          <a:p>
            <a:pPr marL="0" indent="0">
              <a:spcBef>
                <a:spcPts val="0"/>
              </a:spcBef>
              <a:buNone/>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claimed.</a:t>
            </a:r>
            <a:b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Require the identity and pro-rata share of ownership for pass-through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2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ALDOR is charged with the following before awarding a </a:t>
            </a:r>
            <a:r>
              <a:rPr lang="en-US" sz="2600" b="1" u="sng"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facility childcare tax credit</a:t>
            </a:r>
            <a:r>
              <a:rPr lang="en-US" sz="2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spcBef>
                <a:spcPts val="0"/>
              </a:spcBef>
              <a:buNone/>
              <a:tabLst>
                <a:tab pos="457200" algn="l"/>
              </a:tabLst>
            </a:pPr>
            <a:r>
              <a:rPr lang="en-US" sz="2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Provide a standardized certificate to be signed by the childcare facility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certifying each childcare</a:t>
            </a:r>
          </a:p>
          <a:p>
            <a:pPr marL="0" indent="0">
              <a:spcBef>
                <a:spcPts val="0"/>
              </a:spcBef>
              <a:buNone/>
              <a:tabLst>
                <a:tab pos="457200" algn="l"/>
              </a:tabLs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provider’s ownership of the applicable childcare facilities, the quality rating of each facility, and the</a:t>
            </a:r>
          </a:p>
          <a:p>
            <a:pPr marL="0" indent="0">
              <a:spcBef>
                <a:spcPts val="0"/>
              </a:spcBef>
              <a:buNone/>
              <a:tabLst>
                <a:tab pos="457200" algn="l"/>
              </a:tabLs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average number of eligible children attending each facility monthly.</a:t>
            </a:r>
            <a:b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Require &amp; verify documentation supporting the amount of facility tax credit applied for.</a:t>
            </a:r>
            <a:endPar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buNone/>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Require identity and pro-rata share of ownership for pass-throughs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520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0979-8CB6-0E82-4BBB-B0AA7AA8B5EF}"/>
              </a:ext>
            </a:extLst>
          </p:cNvPr>
          <p:cNvSpPr>
            <a:spLocks noGrp="1"/>
          </p:cNvSpPr>
          <p:nvPr>
            <p:ph type="title"/>
          </p:nvPr>
        </p:nvSpPr>
        <p:spPr>
          <a:xfrm>
            <a:off x="142875" y="114301"/>
            <a:ext cx="11496675" cy="1576388"/>
          </a:xfrm>
        </p:spPr>
        <p:txBody>
          <a:bodyPr>
            <a:noAutofit/>
          </a:bodyPr>
          <a:lstStyle/>
          <a:p>
            <a:pPr algn="ctr"/>
            <a:r>
              <a:rPr lang="en-US" b="1" dirty="0">
                <a:latin typeface="Times New Roman" panose="02020603050405020304" pitchFamily="18" charset="0"/>
                <a:cs typeface="Times New Roman" panose="02020603050405020304" pitchFamily="18" charset="0"/>
              </a:rPr>
              <a:t>Act 2024-303 (HB 358)</a:t>
            </a:r>
            <a:br>
              <a:rPr lang="en-US" b="1" dirty="0">
                <a:latin typeface="Times New Roman" panose="02020603050405020304" pitchFamily="18" charset="0"/>
                <a:cs typeface="Times New Roman" panose="02020603050405020304" pitchFamily="18" charset="0"/>
              </a:rPr>
            </a:br>
            <a:r>
              <a:rPr lang="en-US" i="0" u="none" strike="noStrike" dirty="0">
                <a:solidFill>
                  <a:srgbClr val="000000"/>
                </a:solidFill>
                <a:effectLst/>
                <a:latin typeface="Times New Roman" panose="02020603050405020304" pitchFamily="18" charset="0"/>
                <a:cs typeface="Times New Roman" panose="02020603050405020304" pitchFamily="18" charset="0"/>
              </a:rPr>
              <a:t>Employer and Facility Childcare Tax Credits</a:t>
            </a:r>
            <a:endParaRPr lang="en-US" dirty="0"/>
          </a:p>
        </p:txBody>
      </p:sp>
      <p:sp>
        <p:nvSpPr>
          <p:cNvPr id="3" name="Content Placeholder 2">
            <a:extLst>
              <a:ext uri="{FF2B5EF4-FFF2-40B4-BE49-F238E27FC236}">
                <a16:creationId xmlns:a16="http://schemas.microsoft.com/office/drawing/2014/main" id="{D5AEE37F-3305-8938-E4E6-C26B83CF6820}"/>
              </a:ext>
            </a:extLst>
          </p:cNvPr>
          <p:cNvSpPr>
            <a:spLocks noGrp="1"/>
          </p:cNvSpPr>
          <p:nvPr>
            <p:ph idx="1"/>
          </p:nvPr>
        </p:nvSpPr>
        <p:spPr>
          <a:xfrm>
            <a:off x="142875" y="1825625"/>
            <a:ext cx="11210925" cy="4351338"/>
          </a:xfrm>
        </p:spPr>
        <p:txBody>
          <a:bodyPr/>
          <a:lstStyle/>
          <a:p>
            <a:pPr marL="0" indent="0">
              <a:buNone/>
            </a:pPr>
            <a:r>
              <a:rPr lang="en-US" b="1" dirty="0">
                <a:latin typeface="+mn-lt"/>
              </a:rPr>
              <a:t>New Rules for use in administering Act 2024-303:</a:t>
            </a:r>
          </a:p>
          <a:p>
            <a:pPr marL="0" indent="0">
              <a:buNone/>
            </a:pPr>
            <a:r>
              <a:rPr lang="en-US" sz="2400" b="1" dirty="0">
                <a:latin typeface="+mn-lt"/>
              </a:rPr>
              <a:t>810-3-135-.05</a:t>
            </a:r>
          </a:p>
          <a:p>
            <a:r>
              <a:rPr lang="en-US" sz="2400" i="0" u="none" strike="noStrike" baseline="0" dirty="0">
                <a:latin typeface="+mn-lt"/>
              </a:rPr>
              <a:t>Employer Tax Credit – General Guidelines</a:t>
            </a:r>
            <a:endParaRPr lang="en-US" sz="2400" dirty="0">
              <a:latin typeface="+mn-lt"/>
            </a:endParaRPr>
          </a:p>
          <a:p>
            <a:pPr marL="0" indent="0">
              <a:buNone/>
            </a:pPr>
            <a:endParaRPr lang="en-US" sz="2400" b="1" dirty="0">
              <a:latin typeface="+mn-lt"/>
            </a:endParaRPr>
          </a:p>
          <a:p>
            <a:pPr marL="0" indent="0">
              <a:buNone/>
            </a:pPr>
            <a:r>
              <a:rPr lang="en-US" sz="2400" b="1" dirty="0">
                <a:latin typeface="+mn-lt"/>
              </a:rPr>
              <a:t>810-3-135-.06 </a:t>
            </a:r>
          </a:p>
          <a:p>
            <a:r>
              <a:rPr lang="en-US" sz="2400" i="0" u="none" strike="noStrike" baseline="0" dirty="0">
                <a:latin typeface="+mn-lt"/>
              </a:rPr>
              <a:t>Facility Tax Credit – General Guidelines</a:t>
            </a:r>
          </a:p>
          <a:p>
            <a:endParaRPr lang="en-US" dirty="0"/>
          </a:p>
        </p:txBody>
      </p:sp>
    </p:spTree>
    <p:extLst>
      <p:ext uri="{BB962C8B-B14F-4D97-AF65-F5344CB8AC3E}">
        <p14:creationId xmlns:p14="http://schemas.microsoft.com/office/powerpoint/2010/main" val="4036456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5AC4-64FE-402F-9D30-57B1921F7A4E}"/>
              </a:ext>
            </a:extLst>
          </p:cNvPr>
          <p:cNvSpPr>
            <a:spLocks noGrp="1"/>
          </p:cNvSpPr>
          <p:nvPr>
            <p:ph type="title"/>
          </p:nvPr>
        </p:nvSpPr>
        <p:spPr/>
        <p:txBody>
          <a:bodyPr/>
          <a:lstStyle/>
          <a:p>
            <a:pPr algn="ctr">
              <a:tabLst>
                <a:tab pos="57150" algn="l"/>
              </a:tabLst>
            </a:pPr>
            <a:r>
              <a:rPr lang="en-US" b="1" dirty="0">
                <a:latin typeface="Times New Roman" panose="02020603050405020304" pitchFamily="18" charset="0"/>
                <a:cs typeface="Times New Roman" panose="02020603050405020304" pitchFamily="18" charset="0"/>
              </a:rPr>
              <a:t>Act 2024-437 (HB 407)</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Overtime Exemption</a:t>
            </a:r>
            <a:endParaRPr lang="en-US" dirty="0"/>
          </a:p>
        </p:txBody>
      </p:sp>
      <p:sp>
        <p:nvSpPr>
          <p:cNvPr id="3" name="Content Placeholder 2">
            <a:extLst>
              <a:ext uri="{FF2B5EF4-FFF2-40B4-BE49-F238E27FC236}">
                <a16:creationId xmlns:a16="http://schemas.microsoft.com/office/drawing/2014/main" id="{0ABE72F6-8E9E-4DB1-9DC8-3B362BC622D6}"/>
              </a:ext>
            </a:extLst>
          </p:cNvPr>
          <p:cNvSpPr>
            <a:spLocks noGrp="1"/>
          </p:cNvSpPr>
          <p:nvPr>
            <p:ph idx="1"/>
          </p:nvPr>
        </p:nvSpPr>
        <p:spPr>
          <a:xfrm>
            <a:off x="421341" y="1825624"/>
            <a:ext cx="11143130" cy="4754469"/>
          </a:xfrm>
        </p:spPr>
        <p:txBody>
          <a:bodyPr>
            <a:normAutofit/>
          </a:bodyPr>
          <a:lstStyle/>
          <a:p>
            <a:pPr marL="342900" marR="0" lvl="0" indent="-342900">
              <a:lnSpc>
                <a:spcPct val="107000"/>
              </a:lnSpc>
              <a:spcBef>
                <a:spcPts val="1200"/>
              </a:spcBef>
              <a:spcAft>
                <a:spcPts val="0"/>
              </a:spcAft>
              <a:buFont typeface="Symbol" panose="05050102010706020507" pitchFamily="18" charset="2"/>
              <a:buChar char=""/>
            </a:pP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Act 2024 - 437 Amends code section 40-18-14 to reflect that the amounts exempt from gross income for overtime wages will now be computed in accordance with the U.S. Fair Labor Standards Act.  </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0"/>
              </a:spcAft>
              <a:buFont typeface="Symbol" panose="05050102010706020507" pitchFamily="18" charset="2"/>
              <a:buChar char=""/>
            </a:pP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The effective date of this change was October 01, 2024. </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0"/>
              </a:spcAft>
              <a:buFont typeface="Symbol" panose="05050102010706020507" pitchFamily="18" charset="2"/>
              <a:buChar char=""/>
            </a:pP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The ALDOR will report to LSA the data collected no later than 30 days after the due date of the information.</a:t>
            </a:r>
          </a:p>
          <a:p>
            <a:pPr marL="342900" marR="0" lvl="0" indent="-342900">
              <a:lnSpc>
                <a:spcPct val="107000"/>
              </a:lnSpc>
              <a:spcBef>
                <a:spcPts val="1200"/>
              </a:spcBef>
              <a:spcAft>
                <a:spcPts val="0"/>
              </a:spcAft>
              <a:buFont typeface="Symbol" panose="05050102010706020507" pitchFamily="18" charset="2"/>
              <a:buChar char=""/>
            </a:pPr>
            <a:r>
              <a:rPr lang="en-US" sz="2200" kern="0" dirty="0">
                <a:latin typeface="Times New Roman" panose="02020603050405020304" pitchFamily="18" charset="0"/>
                <a:ea typeface="Calibri" panose="020F0502020204030204" pitchFamily="34" charset="0"/>
                <a:cs typeface="Times New Roman" panose="02020603050405020304" pitchFamily="18" charset="0"/>
              </a:rPr>
              <a:t>The Department’s website has been updated with a section on the overtime exemption which includes FAQ’s and filing specifications. </a:t>
            </a:r>
          </a:p>
          <a:p>
            <a:pPr marL="342900" marR="0" lvl="0" indent="-342900">
              <a:lnSpc>
                <a:spcPct val="107000"/>
              </a:lnSpc>
              <a:spcBef>
                <a:spcPts val="1200"/>
              </a:spcBef>
              <a:spcAft>
                <a:spcPts val="0"/>
              </a:spcAft>
              <a:buFont typeface="Symbol" panose="05050102010706020507" pitchFamily="18" charset="2"/>
              <a:buChar char=""/>
            </a:pPr>
            <a:r>
              <a:rPr lang="en-US" sz="2200" kern="0" dirty="0">
                <a:latin typeface="Times New Roman" panose="02020603050405020304" pitchFamily="18" charset="0"/>
                <a:ea typeface="Calibri" panose="020F0502020204030204" pitchFamily="34" charset="0"/>
                <a:cs typeface="Times New Roman" panose="02020603050405020304" pitchFamily="18" charset="0"/>
              </a:rPr>
              <a:t>Website overtime exemption link: </a:t>
            </a:r>
            <a:r>
              <a:rPr lang="en-US" sz="22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https://www.revenue.alabama.gov/individual-corporate/overtime-exemption/</a:t>
            </a:r>
            <a:endParaRPr lang="en-US" sz="22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latin typeface="+mn-lt"/>
            </a:endParaRPr>
          </a:p>
        </p:txBody>
      </p:sp>
    </p:spTree>
    <p:extLst>
      <p:ext uri="{BB962C8B-B14F-4D97-AF65-F5344CB8AC3E}">
        <p14:creationId xmlns:p14="http://schemas.microsoft.com/office/powerpoint/2010/main" val="3457865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11812-DCD3-439A-973B-69061DA1D7ED}"/>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2024-441(HB 441)</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New Market Credit Program</a:t>
            </a:r>
            <a:endParaRPr lang="en-US" dirty="0"/>
          </a:p>
        </p:txBody>
      </p:sp>
      <p:sp>
        <p:nvSpPr>
          <p:cNvPr id="3" name="Content Placeholder 2">
            <a:extLst>
              <a:ext uri="{FF2B5EF4-FFF2-40B4-BE49-F238E27FC236}">
                <a16:creationId xmlns:a16="http://schemas.microsoft.com/office/drawing/2014/main" id="{90954408-70D6-417D-AFBD-9C846F28E042}"/>
              </a:ext>
            </a:extLst>
          </p:cNvPr>
          <p:cNvSpPr>
            <a:spLocks noGrp="1"/>
          </p:cNvSpPr>
          <p:nvPr>
            <p:ph idx="1"/>
          </p:nvPr>
        </p:nvSpPr>
        <p:spPr>
          <a:xfrm>
            <a:off x="152401" y="2196445"/>
            <a:ext cx="11421034" cy="4661554"/>
          </a:xfrm>
        </p:spPr>
        <p:txBody>
          <a:bodyPr>
            <a:normAutofit/>
          </a:bodyPr>
          <a:lstStyle/>
          <a:p>
            <a:r>
              <a:rPr lang="en-US" sz="2000" b="0" i="0" u="none" strike="noStrike" dirty="0">
                <a:solidFill>
                  <a:srgbClr val="000000"/>
                </a:solidFill>
                <a:effectLst/>
                <a:latin typeface="Times New Roman" panose="02020603050405020304" pitchFamily="18" charset="0"/>
                <a:cs typeface="Times New Roman" panose="02020603050405020304" pitchFamily="18" charset="0"/>
              </a:rPr>
              <a:t>Act 2024-441 is an informational only bill which does not affect the operations of the </a:t>
            </a:r>
            <a:r>
              <a:rPr lang="en-US" sz="2000" dirty="0">
                <a:solidFill>
                  <a:srgbClr val="000000"/>
                </a:solidFill>
                <a:latin typeface="Times New Roman" panose="02020603050405020304" pitchFamily="18" charset="0"/>
                <a:cs typeface="Times New Roman" panose="02020603050405020304" pitchFamily="18" charset="0"/>
              </a:rPr>
              <a:t>Revenue Department</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p>
            <a:r>
              <a:rPr lang="en-US" sz="2100" b="0" i="0" u="none" strike="noStrike" baseline="0" dirty="0">
                <a:solidFill>
                  <a:srgbClr val="000000"/>
                </a:solidFill>
                <a:latin typeface="Times New Roman" panose="02020603050405020304" pitchFamily="18" charset="0"/>
                <a:cs typeface="Times New Roman" panose="02020603050405020304" pitchFamily="18" charset="0"/>
              </a:rPr>
              <a:t>Act 2024-441 amends the Growing Alabama Act, the Innovating Alabama Act, the Alabama Jobs Act, and Innovate Alabama to allow communities currently eligible for incentives to continue to receive incentives after the federal map of census tracts changes on September 01, 2024.</a:t>
            </a:r>
          </a:p>
          <a:p>
            <a:r>
              <a:rPr lang="en-US" sz="2100" dirty="0">
                <a:solidFill>
                  <a:srgbClr val="000000"/>
                </a:solidFill>
                <a:latin typeface="Times New Roman" panose="02020603050405020304" pitchFamily="18" charset="0"/>
                <a:cs typeface="Times New Roman" panose="02020603050405020304" pitchFamily="18" charset="0"/>
              </a:rPr>
              <a:t>Communities that </a:t>
            </a:r>
            <a:r>
              <a:rPr lang="en-US" sz="2100" b="0" i="0" u="none" strike="noStrike" baseline="0" dirty="0">
                <a:latin typeface="Times New Roman" panose="02020603050405020304" pitchFamily="18" charset="0"/>
                <a:cs typeface="Times New Roman" panose="02020603050405020304" pitchFamily="18" charset="0"/>
              </a:rPr>
              <a:t>were eligible for the federal New Markets Tax Credit program under 26 U.S.C. §45 as of January 01, 2015 shall continue to be identified as such despite the census tract map changes. </a:t>
            </a:r>
            <a:endParaRPr lang="en-US" sz="2100" b="0" i="0" u="none" strike="noStrike" baseline="0" dirty="0">
              <a:solidFill>
                <a:srgbClr val="000000"/>
              </a:solidFill>
              <a:latin typeface="Times New Roman" panose="02020603050405020304" pitchFamily="18" charset="0"/>
              <a:cs typeface="Times New Roman" panose="02020603050405020304" pitchFamily="18" charset="0"/>
            </a:endParaRPr>
          </a:p>
          <a:p>
            <a:r>
              <a:rPr lang="en-US" sz="2100" b="0" i="0" u="none" strike="noStrike" baseline="0" dirty="0">
                <a:solidFill>
                  <a:srgbClr val="000000"/>
                </a:solidFill>
                <a:latin typeface="Times New Roman" panose="02020603050405020304" pitchFamily="18" charset="0"/>
                <a:cs typeface="Times New Roman" panose="02020603050405020304" pitchFamily="18" charset="0"/>
              </a:rPr>
              <a:t>Some communities would otherwise lose eligibility under the old census tracts and this amendment will grandfather them in. </a:t>
            </a:r>
          </a:p>
        </p:txBody>
      </p:sp>
    </p:spTree>
    <p:extLst>
      <p:ext uri="{BB962C8B-B14F-4D97-AF65-F5344CB8AC3E}">
        <p14:creationId xmlns:p14="http://schemas.microsoft.com/office/powerpoint/2010/main" val="234122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1157A-07AC-3003-10B2-7485ECF5FF93}"/>
              </a:ext>
            </a:extLst>
          </p:cNvPr>
          <p:cNvSpPr>
            <a:spLocks noGrp="1"/>
          </p:cNvSpPr>
          <p:nvPr>
            <p:ph type="title"/>
          </p:nvPr>
        </p:nvSpPr>
        <p:spPr/>
        <p:txBody>
          <a:bodyPr>
            <a:normAutofit/>
          </a:bodyPr>
          <a:lstStyle/>
          <a:p>
            <a:pPr algn="ctr"/>
            <a:r>
              <a:rPr lang="en-US" b="1" dirty="0">
                <a:latin typeface="Times New Roman" panose="02020603050405020304" pitchFamily="18" charset="0"/>
                <a:cs typeface="Times New Roman" panose="02020603050405020304" pitchFamily="18" charset="0"/>
              </a:rPr>
              <a:t>Act 2024-170 (</a:t>
            </a:r>
            <a:r>
              <a:rPr lang="en-US" dirty="0">
                <a:latin typeface="Times New Roman" panose="02020603050405020304" pitchFamily="18" charset="0"/>
                <a:cs typeface="Times New Roman" panose="02020603050405020304" pitchFamily="18" charset="0"/>
              </a:rPr>
              <a:t>S</a:t>
            </a:r>
            <a:r>
              <a:rPr lang="en-US" b="1" dirty="0">
                <a:latin typeface="Times New Roman" panose="02020603050405020304" pitchFamily="18" charset="0"/>
                <a:cs typeface="Times New Roman" panose="02020603050405020304" pitchFamily="18" charset="0"/>
              </a:rPr>
              <a:t>B 209)</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Military </a:t>
            </a:r>
            <a:r>
              <a:rPr lang="en-US" dirty="0">
                <a:latin typeface="Times New Roman" panose="02020603050405020304" pitchFamily="18" charset="0"/>
                <a:cs typeface="Times New Roman" panose="02020603050405020304" pitchFamily="18" charset="0"/>
              </a:rPr>
              <a:t>Income Exemption</a:t>
            </a:r>
            <a:endParaRPr lang="en-US" dirty="0"/>
          </a:p>
        </p:txBody>
      </p:sp>
      <p:sp>
        <p:nvSpPr>
          <p:cNvPr id="3" name="Content Placeholder 2">
            <a:extLst>
              <a:ext uri="{FF2B5EF4-FFF2-40B4-BE49-F238E27FC236}">
                <a16:creationId xmlns:a16="http://schemas.microsoft.com/office/drawing/2014/main" id="{274C00D4-12B5-DE09-AB6F-4DC62877CDE6}"/>
              </a:ext>
            </a:extLst>
          </p:cNvPr>
          <p:cNvSpPr>
            <a:spLocks noGrp="1"/>
          </p:cNvSpPr>
          <p:nvPr>
            <p:ph idx="1"/>
          </p:nvPr>
        </p:nvSpPr>
        <p:spPr>
          <a:xfrm>
            <a:off x="561975" y="1825625"/>
            <a:ext cx="10791825" cy="4351338"/>
          </a:xfrm>
        </p:spPr>
        <p:txBody>
          <a:bodyPr>
            <a:normAutofit lnSpcReduction="10000"/>
          </a:bodyPr>
          <a:lstStyle/>
          <a:p>
            <a:pPr marL="342900" marR="0" lvl="0" indent="-342900">
              <a:lnSpc>
                <a:spcPct val="110000"/>
              </a:lnSpc>
              <a:spcBef>
                <a:spcPts val="0"/>
              </a:spcBef>
              <a:spcAft>
                <a:spcPts val="60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Act 202</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4</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170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amends code section 40-18-13 to expand the exemption for compensation of members of the National Guard and Reserve. The current combat pay exemption is expanded to include:						</a:t>
            </a:r>
          </a:p>
          <a:p>
            <a:pPr marL="457200" marR="0" lvl="0">
              <a:lnSpc>
                <a:spcPct val="110000"/>
              </a:lnSpc>
              <a:spcBef>
                <a:spcPts val="0"/>
              </a:spcBef>
              <a:spcAft>
                <a:spcPts val="600"/>
              </a:spcAft>
              <a:buFont typeface="Wingdings" panose="05000000000000000000" pitchFamily="2" charset="2"/>
              <a:buChar char="Ø"/>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     income when deployed to locations outside of the United States </a:t>
            </a:r>
          </a:p>
          <a:p>
            <a:pPr marL="514350" marR="0" lvl="0" indent="-285750">
              <a:lnSpc>
                <a:spcPct val="107000"/>
              </a:lnSpc>
              <a:spcBef>
                <a:spcPts val="0"/>
              </a:spcBef>
              <a:spcAft>
                <a:spcPts val="0"/>
              </a:spcAft>
              <a:buFont typeface="Wingdings" panose="05000000000000000000" pitchFamily="2" charset="2"/>
              <a:buChar char="Ø"/>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    or when activated by the Governor of Alabama or the President of the United     </a:t>
            </a:r>
          </a:p>
          <a:p>
            <a:pPr marL="0" marR="0" lvl="0" indent="0">
              <a:lnSpc>
                <a:spcPct val="107000"/>
              </a:lnSpc>
              <a:spcBef>
                <a:spcPts val="0"/>
              </a:spcBef>
              <a:spcAft>
                <a:spcPts val="0"/>
              </a:spcAft>
              <a:buNone/>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           States in response to emergencies within or outside of the United States. </a:t>
            </a:r>
          </a:p>
          <a:p>
            <a:pPr marL="0" marR="0" lvl="0" indent="0">
              <a:lnSpc>
                <a:spcPct val="107000"/>
              </a:lnSpc>
              <a:spcBef>
                <a:spcPts val="0"/>
              </a:spcBef>
              <a:spcAft>
                <a:spcPts val="0"/>
              </a:spcAft>
              <a:buNone/>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Effective January 01, 2025. </a:t>
            </a:r>
          </a:p>
          <a:p>
            <a:pPr marL="0" marR="0" lvl="0" indent="0">
              <a:lnSpc>
                <a:spcPct val="107000"/>
              </a:lnSpc>
              <a:spcBef>
                <a:spcPts val="0"/>
              </a:spcBef>
              <a:spcAft>
                <a:spcPts val="0"/>
              </a:spcAft>
              <a:buNone/>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br>
              <a:rPr lang="en-US" sz="2400" b="0" i="0" u="none" strike="noStrike" dirty="0">
                <a:solidFill>
                  <a:srgbClr val="000000"/>
                </a:solidFill>
                <a:effectLst/>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6000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27EE3-CB77-E2CE-4F5B-E83650C4D1E6}"/>
              </a:ext>
            </a:extLst>
          </p:cNvPr>
          <p:cNvSpPr>
            <a:spLocks noGrp="1"/>
          </p:cNvSpPr>
          <p:nvPr>
            <p:ph type="title"/>
          </p:nvPr>
        </p:nvSpPr>
        <p:spPr/>
        <p:txBody>
          <a:bodyPr>
            <a:normAutofit fontScale="90000"/>
          </a:bodyPr>
          <a:lstStyle/>
          <a:p>
            <a:pPr algn="ctr"/>
            <a:r>
              <a:rPr lang="en-US" b="1" dirty="0">
                <a:latin typeface="Times New Roman" panose="02020603050405020304" pitchFamily="18" charset="0"/>
                <a:cs typeface="Times New Roman" panose="02020603050405020304" pitchFamily="18" charset="0"/>
              </a:rPr>
              <a:t>Act 2024-451 (</a:t>
            </a:r>
            <a:r>
              <a:rPr lang="en-US" dirty="0">
                <a:latin typeface="Times New Roman" panose="02020603050405020304" pitchFamily="18" charset="0"/>
                <a:cs typeface="Times New Roman" panose="02020603050405020304" pitchFamily="18" charset="0"/>
              </a:rPr>
              <a:t>S</a:t>
            </a:r>
            <a:r>
              <a:rPr lang="en-US" b="1" dirty="0">
                <a:latin typeface="Times New Roman" panose="02020603050405020304" pitchFamily="18" charset="0"/>
                <a:cs typeface="Times New Roman" panose="02020603050405020304" pitchFamily="18" charset="0"/>
              </a:rPr>
              <a:t>B 219)</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Times New Roman" panose="02020603050405020304" pitchFamily="18" charset="0"/>
                <a:cs typeface="Times New Roman" panose="02020603050405020304" pitchFamily="18" charset="0"/>
              </a:rPr>
              <a:t>Agriculture Exhibition Center Corporation</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5F9AE1C-58EF-21ED-E705-F56288ECD020}"/>
              </a:ext>
            </a:extLst>
          </p:cNvPr>
          <p:cNvSpPr>
            <a:spLocks noGrp="1"/>
          </p:cNvSpPr>
          <p:nvPr>
            <p:ph idx="1"/>
          </p:nvPr>
        </p:nvSpPr>
        <p:spPr>
          <a:xfrm>
            <a:off x="509047" y="1825625"/>
            <a:ext cx="10844753" cy="4351338"/>
          </a:xfrm>
        </p:spPr>
        <p:txBody>
          <a:bodyPr>
            <a:noAutofit/>
          </a:bodyPr>
          <a:lstStyle/>
          <a:p>
            <a:pPr marL="342900" marR="0" lvl="0" indent="-342900">
              <a:lnSpc>
                <a:spcPct val="107000"/>
              </a:lnSpc>
              <a:spcBef>
                <a:spcPts val="0"/>
              </a:spcBef>
              <a:spcAft>
                <a:spcPts val="0"/>
              </a:spcAft>
              <a:buFont typeface="Symbol" panose="05050102010706020507" pitchFamily="18" charset="2"/>
              <a:buChar char=""/>
            </a:pPr>
            <a:r>
              <a:rPr lang="en-US" sz="2100" b="0" i="0" u="none" strike="noStrike" baseline="0" dirty="0">
                <a:solidFill>
                  <a:srgbClr val="000000"/>
                </a:solidFill>
                <a:latin typeface="Times New Roman" panose="02020603050405020304" pitchFamily="18" charset="0"/>
                <a:cs typeface="Times New Roman" panose="02020603050405020304" pitchFamily="18" charset="0"/>
              </a:rPr>
              <a:t>Act 2024-451 proposes  the creation of the Agriculture Exhibition Center Corporation (an economic development organization under the Growing Alabama Act) for the operation of the Alabama Farm Center. </a:t>
            </a:r>
          </a:p>
          <a:p>
            <a:pPr marL="0" marR="0" lvl="0" indent="0">
              <a:lnSpc>
                <a:spcPct val="107000"/>
              </a:lnSpc>
              <a:spcBef>
                <a:spcPts val="0"/>
              </a:spcBef>
              <a:spcAft>
                <a:spcPts val="0"/>
              </a:spcAft>
              <a:buNone/>
            </a:pPr>
            <a:endParaRPr lang="en-US" sz="21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100" b="0" i="0" u="none" strike="noStrike" baseline="0" dirty="0">
                <a:solidFill>
                  <a:srgbClr val="000000"/>
                </a:solidFill>
                <a:latin typeface="Times New Roman" panose="02020603050405020304" pitchFamily="18" charset="0"/>
                <a:cs typeface="Times New Roman" panose="02020603050405020304" pitchFamily="18" charset="0"/>
              </a:rPr>
              <a:t>The Agriculture Exhibition Center Corporation shall be considered a governmental entity and as such is exempt from the payment of certain state, county, and municipal noneducational taxes.</a:t>
            </a:r>
          </a:p>
          <a:p>
            <a:pPr marL="342900" marR="0" lvl="0" indent="-342900">
              <a:lnSpc>
                <a:spcPct val="107000"/>
              </a:lnSpc>
              <a:spcBef>
                <a:spcPts val="0"/>
              </a:spcBef>
              <a:spcAft>
                <a:spcPts val="0"/>
              </a:spcAft>
              <a:buFont typeface="Symbol" panose="05050102010706020507" pitchFamily="18" charset="2"/>
              <a:buChar char=""/>
            </a:pPr>
            <a:endParaRPr lang="en-US" sz="2100" dirty="0">
              <a:solidFill>
                <a:srgbClr val="000000"/>
              </a:solidFill>
              <a:latin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100" b="0" i="0" u="none" strike="noStrike" baseline="0" dirty="0">
                <a:solidFill>
                  <a:srgbClr val="000000"/>
                </a:solidFill>
                <a:latin typeface="Times New Roman" panose="02020603050405020304" pitchFamily="18" charset="0"/>
                <a:cs typeface="Times New Roman" panose="02020603050405020304" pitchFamily="18" charset="0"/>
              </a:rPr>
              <a:t>The act clarifies the broad tax exemption does not include educational taxes.  </a:t>
            </a:r>
            <a:r>
              <a:rPr lang="en-US" sz="21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7027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355C5-058E-2DE6-BF46-DEA21AE2C57B}"/>
              </a:ext>
            </a:extLst>
          </p:cNvPr>
          <p:cNvSpPr>
            <a:spLocks noGrp="1"/>
          </p:cNvSpPr>
          <p:nvPr>
            <p:ph type="title"/>
          </p:nvPr>
        </p:nvSpPr>
        <p:spPr/>
        <p:txBody>
          <a:bodyPr>
            <a:normAutofit/>
          </a:bodyPr>
          <a:lstStyle/>
          <a:p>
            <a:pPr algn="ctr"/>
            <a:r>
              <a:rPr lang="en-US" b="1" dirty="0">
                <a:latin typeface="Times New Roman" panose="02020603050405020304" pitchFamily="18" charset="0"/>
                <a:cs typeface="Times New Roman" panose="02020603050405020304" pitchFamily="18" charset="0"/>
              </a:rPr>
              <a:t>Act 2024-406 (</a:t>
            </a:r>
            <a:r>
              <a:rPr lang="en-US" dirty="0">
                <a:latin typeface="Times New Roman" panose="02020603050405020304" pitchFamily="18" charset="0"/>
                <a:cs typeface="Times New Roman" panose="02020603050405020304" pitchFamily="18" charset="0"/>
              </a:rPr>
              <a:t>S</a:t>
            </a:r>
            <a:r>
              <a:rPr lang="en-US" b="1" dirty="0">
                <a:latin typeface="Times New Roman" panose="02020603050405020304" pitchFamily="18" charset="0"/>
                <a:cs typeface="Times New Roman" panose="02020603050405020304" pitchFamily="18" charset="0"/>
              </a:rPr>
              <a:t>B 286)</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Times New Roman" panose="02020603050405020304" pitchFamily="18" charset="0"/>
                <a:cs typeface="Times New Roman" panose="02020603050405020304" pitchFamily="18" charset="0"/>
              </a:rPr>
              <a:t>Alabama Film Office</a:t>
            </a:r>
            <a:endParaRPr lang="en-US" dirty="0"/>
          </a:p>
        </p:txBody>
      </p:sp>
      <p:sp>
        <p:nvSpPr>
          <p:cNvPr id="3" name="Content Placeholder 2">
            <a:extLst>
              <a:ext uri="{FF2B5EF4-FFF2-40B4-BE49-F238E27FC236}">
                <a16:creationId xmlns:a16="http://schemas.microsoft.com/office/drawing/2014/main" id="{BE5ED93B-DF7D-02CB-581F-7ED6C08B4251}"/>
              </a:ext>
            </a:extLst>
          </p:cNvPr>
          <p:cNvSpPr>
            <a:spLocks noGrp="1"/>
          </p:cNvSpPr>
          <p:nvPr>
            <p:ph idx="1"/>
          </p:nvPr>
        </p:nvSpPr>
        <p:spPr>
          <a:xfrm>
            <a:off x="566737" y="2066925"/>
            <a:ext cx="11058525" cy="4581524"/>
          </a:xfrm>
        </p:spPr>
        <p:txBody>
          <a:bodyPr>
            <a:normAutofit/>
          </a:bodyPr>
          <a:lstStyle/>
          <a:p>
            <a:r>
              <a:rPr lang="en-US" sz="2000" b="0" i="0" u="none" strike="noStrike" dirty="0">
                <a:solidFill>
                  <a:srgbClr val="000000"/>
                </a:solidFill>
                <a:effectLst/>
                <a:latin typeface="Times New Roman" panose="02020603050405020304" pitchFamily="18" charset="0"/>
                <a:cs typeface="Times New Roman" panose="02020603050405020304" pitchFamily="18" charset="0"/>
              </a:rPr>
              <a:t>Act 2024-406 is as an informational only bill.</a:t>
            </a:r>
          </a:p>
          <a:p>
            <a:r>
              <a:rPr lang="en-US" sz="2100" dirty="0">
                <a:latin typeface="Times New Roman" panose="02020603050405020304" pitchFamily="18" charset="0"/>
                <a:cs typeface="Times New Roman" panose="02020603050405020304" pitchFamily="18" charset="0"/>
              </a:rPr>
              <a:t>Act 2024-406 amends code sections 41-7A-1, 41-7A-42, and 41-7A-43.</a:t>
            </a:r>
          </a:p>
          <a:p>
            <a:r>
              <a:rPr lang="en-US" sz="2100" dirty="0">
                <a:latin typeface="Times New Roman" panose="02020603050405020304" pitchFamily="18" charset="0"/>
                <a:cs typeface="Times New Roman" panose="02020603050405020304" pitchFamily="18" charset="0"/>
              </a:rPr>
              <a:t>The management powers of the Alabama Film Office shall now be managed by a director appointed by the secretary of the department rather than the governor. </a:t>
            </a:r>
          </a:p>
          <a:p>
            <a:r>
              <a:rPr lang="en-US" sz="2100" dirty="0">
                <a:latin typeface="Times New Roman" panose="02020603050405020304" pitchFamily="18" charset="0"/>
                <a:cs typeface="Times New Roman" panose="02020603050405020304" pitchFamily="18" charset="0"/>
              </a:rPr>
              <a:t>The department has been changed to reflect “Commerce” rather than “Revenue”. </a:t>
            </a:r>
          </a:p>
        </p:txBody>
      </p:sp>
    </p:spTree>
    <p:extLst>
      <p:ext uri="{BB962C8B-B14F-4D97-AF65-F5344CB8AC3E}">
        <p14:creationId xmlns:p14="http://schemas.microsoft.com/office/powerpoint/2010/main" val="3771764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A01AF-CC16-552D-D207-BF255F07E9CE}"/>
              </a:ext>
            </a:extLst>
          </p:cNvPr>
          <p:cNvSpPr>
            <a:spLocks noGrp="1"/>
          </p:cNvSpPr>
          <p:nvPr>
            <p:ph type="title"/>
          </p:nvPr>
        </p:nvSpPr>
        <p:spPr>
          <a:xfrm>
            <a:off x="333375" y="1"/>
            <a:ext cx="11020425" cy="1690688"/>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Act 2024-340 (SB 231)</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Times New Roman" panose="02020603050405020304" pitchFamily="18" charset="0"/>
                <a:cs typeface="Times New Roman" panose="02020603050405020304" pitchFamily="18" charset="0"/>
              </a:rPr>
              <a:t>Economic Incentives and Labor Organizations</a:t>
            </a:r>
            <a:endParaRPr lang="en-US" dirty="0"/>
          </a:p>
        </p:txBody>
      </p:sp>
      <p:sp>
        <p:nvSpPr>
          <p:cNvPr id="3" name="Content Placeholder 2">
            <a:extLst>
              <a:ext uri="{FF2B5EF4-FFF2-40B4-BE49-F238E27FC236}">
                <a16:creationId xmlns:a16="http://schemas.microsoft.com/office/drawing/2014/main" id="{317593EE-4453-247A-D526-31F53821A5BF}"/>
              </a:ext>
            </a:extLst>
          </p:cNvPr>
          <p:cNvSpPr>
            <a:spLocks noGrp="1"/>
          </p:cNvSpPr>
          <p:nvPr>
            <p:ph idx="1"/>
          </p:nvPr>
        </p:nvSpPr>
        <p:spPr>
          <a:xfrm>
            <a:off x="266699" y="2179865"/>
            <a:ext cx="11658601" cy="4547506"/>
          </a:xfrm>
        </p:spPr>
        <p:txBody>
          <a:bodyPr>
            <a:normAutofit fontScale="85000" lnSpcReduction="20000"/>
          </a:bodyPr>
          <a:lstStyle/>
          <a:p>
            <a:pPr defTabSz="0">
              <a:lnSpc>
                <a:spcPct val="107000"/>
              </a:lnSpc>
              <a:spcBef>
                <a:spcPts val="0"/>
              </a:spcBef>
            </a:pPr>
            <a:r>
              <a:rPr lang="en-US" sz="2300" b="0" i="0" u="none" strike="noStrike" baseline="0" dirty="0">
                <a:solidFill>
                  <a:srgbClr val="000000"/>
                </a:solidFill>
                <a:latin typeface="Times New Roman" panose="02020603050405020304" pitchFamily="18" charset="0"/>
                <a:cs typeface="Times New Roman" panose="02020603050405020304" pitchFamily="18" charset="0"/>
              </a:rPr>
              <a:t>Act 2024-340 institutes legislation to prevent any employer from receiving economic incentives or requires them to repay economic incentives for certain labor violations outlined in the bill.  </a:t>
            </a:r>
          </a:p>
          <a:p>
            <a:pPr defTabSz="0">
              <a:lnSpc>
                <a:spcPct val="107000"/>
              </a:lnSpc>
              <a:spcBef>
                <a:spcPts val="0"/>
              </a:spcBef>
            </a:pPr>
            <a:endParaRPr lang="en-US" sz="2300" b="0" i="0" u="none" strike="noStrike" baseline="0" dirty="0">
              <a:solidFill>
                <a:srgbClr val="000000"/>
              </a:solidFill>
              <a:latin typeface="Times New Roman" panose="02020603050405020304" pitchFamily="18" charset="0"/>
              <a:cs typeface="Times New Roman" panose="02020603050405020304" pitchFamily="18" charset="0"/>
            </a:endParaRPr>
          </a:p>
          <a:p>
            <a:pPr defTabSz="0">
              <a:lnSpc>
                <a:spcPct val="107000"/>
              </a:lnSpc>
              <a:spcBef>
                <a:spcPts val="0"/>
              </a:spcBef>
            </a:pPr>
            <a:r>
              <a:rPr lang="en-US" sz="2300" b="0" i="0" u="none" strike="noStrike" baseline="0" dirty="0">
                <a:solidFill>
                  <a:srgbClr val="000000"/>
                </a:solidFill>
                <a:latin typeface="Times New Roman" panose="02020603050405020304" pitchFamily="18" charset="0"/>
                <a:cs typeface="Times New Roman" panose="02020603050405020304" pitchFamily="18" charset="0"/>
              </a:rPr>
              <a:t>Requires enforcement by ADOR.  </a:t>
            </a:r>
          </a:p>
          <a:p>
            <a:pPr marL="0" indent="0" defTabSz="0">
              <a:lnSpc>
                <a:spcPct val="107000"/>
              </a:lnSpc>
              <a:spcBef>
                <a:spcPts val="0"/>
              </a:spcBef>
              <a:buNone/>
            </a:pPr>
            <a:endParaRPr lang="en-US" sz="2300" b="0" i="0" u="none" strike="noStrike" baseline="0" dirty="0">
              <a:solidFill>
                <a:srgbClr val="000000"/>
              </a:solidFill>
              <a:latin typeface="Times New Roman" panose="02020603050405020304" pitchFamily="18" charset="0"/>
              <a:cs typeface="Times New Roman" panose="02020603050405020304" pitchFamily="18" charset="0"/>
            </a:endParaRPr>
          </a:p>
          <a:p>
            <a:pPr defTabSz="0">
              <a:lnSpc>
                <a:spcPct val="107000"/>
              </a:lnSpc>
              <a:spcBef>
                <a:spcPts val="0"/>
              </a:spcBef>
            </a:pPr>
            <a:r>
              <a:rPr lang="en-US" sz="2300" dirty="0">
                <a:latin typeface="Times New Roman" panose="02020603050405020304" pitchFamily="18" charset="0"/>
                <a:cs typeface="Times New Roman" panose="02020603050405020304" pitchFamily="18" charset="0"/>
              </a:rPr>
              <a:t>Effective January 01, 2025 and does not apply to economic incentives executed prior to this date. </a:t>
            </a:r>
          </a:p>
          <a:p>
            <a:pPr marL="0" indent="0" defTabSz="0">
              <a:lnSpc>
                <a:spcPct val="107000"/>
              </a:lnSpc>
              <a:spcBef>
                <a:spcPts val="0"/>
              </a:spcBef>
              <a:buNone/>
            </a:pPr>
            <a:endParaRPr lang="en-US" sz="2300" dirty="0">
              <a:latin typeface="Times New Roman" panose="02020603050405020304" pitchFamily="18" charset="0"/>
              <a:cs typeface="Times New Roman" panose="02020603050405020304" pitchFamily="18" charset="0"/>
            </a:endParaRPr>
          </a:p>
          <a:p>
            <a:pPr defTabSz="0">
              <a:lnSpc>
                <a:spcPct val="107000"/>
              </a:lnSpc>
              <a:spcBef>
                <a:spcPts val="0"/>
              </a:spcBef>
            </a:pPr>
            <a:r>
              <a:rPr lang="en-US" sz="2100" dirty="0">
                <a:solidFill>
                  <a:srgbClr val="000000"/>
                </a:solidFill>
                <a:latin typeface="Times New Roman" panose="02020603050405020304" pitchFamily="18" charset="0"/>
                <a:cs typeface="Times New Roman" panose="02020603050405020304" pitchFamily="18" charset="0"/>
              </a:rPr>
              <a:t>An </a:t>
            </a:r>
            <a:r>
              <a:rPr lang="en-US" sz="2100" b="0" i="0" u="none" strike="noStrike" baseline="0" dirty="0">
                <a:latin typeface="Times New Roman" panose="02020603050405020304" pitchFamily="18" charset="0"/>
                <a:cs typeface="Times New Roman" panose="02020603050405020304" pitchFamily="18" charset="0"/>
              </a:rPr>
              <a:t>employer that engages in any activity prohibited by this legislation which has received an economic development incentive for any project shall be required to repay all economic development incentives received over the life of the project.</a:t>
            </a:r>
          </a:p>
          <a:p>
            <a:pPr defTabSz="0">
              <a:lnSpc>
                <a:spcPct val="107000"/>
              </a:lnSpc>
              <a:spcBef>
                <a:spcPts val="0"/>
              </a:spcBef>
            </a:pPr>
            <a:endParaRPr lang="en-US" sz="2100" b="0" i="0" u="none" strike="noStrike" baseline="0" dirty="0">
              <a:latin typeface="Times New Roman" panose="02020603050405020304" pitchFamily="18" charset="0"/>
              <a:cs typeface="Times New Roman" panose="02020603050405020304" pitchFamily="18" charset="0"/>
            </a:endParaRPr>
          </a:p>
          <a:p>
            <a:pPr defTabSz="0">
              <a:lnSpc>
                <a:spcPct val="120000"/>
              </a:lnSpc>
              <a:spcBef>
                <a:spcPts val="0"/>
              </a:spcBef>
            </a:pPr>
            <a:r>
              <a:rPr lang="en-US" sz="2100" dirty="0">
                <a:latin typeface="Times New Roman" panose="02020603050405020304" pitchFamily="18" charset="0"/>
                <a:cs typeface="Times New Roman" panose="02020603050405020304" pitchFamily="18" charset="0"/>
              </a:rPr>
              <a:t>Labor violations that will prevent an employer from receiving economic incentives or require recapture of economic benefits by the State of Alabama include:</a:t>
            </a:r>
          </a:p>
          <a:p>
            <a:pPr marL="0" indent="0" defTabSz="0">
              <a:lnSpc>
                <a:spcPct val="120000"/>
              </a:lnSpc>
              <a:spcBef>
                <a:spcPts val="0"/>
              </a:spcBef>
              <a:buNone/>
            </a:pPr>
            <a:r>
              <a:rPr lang="en-US" sz="2100" dirty="0">
                <a:latin typeface="Times New Roman" panose="02020603050405020304" pitchFamily="18" charset="0"/>
                <a:cs typeface="Times New Roman" panose="02020603050405020304" pitchFamily="18" charset="0"/>
              </a:rPr>
              <a:t>           - disclosing an employee’s personal contact information to a third party without the employee’s consent</a:t>
            </a:r>
          </a:p>
          <a:p>
            <a:pPr marL="0" indent="0" defTabSz="0">
              <a:lnSpc>
                <a:spcPct val="107000"/>
              </a:lnSpc>
              <a:spcBef>
                <a:spcPts val="0"/>
              </a:spcBef>
              <a:buNone/>
            </a:pPr>
            <a:r>
              <a:rPr lang="en-US" sz="2100" b="0" i="0" u="none" strike="noStrike" baseline="0" dirty="0">
                <a:latin typeface="Times New Roman" panose="02020603050405020304" pitchFamily="18" charset="0"/>
                <a:cs typeface="Times New Roman" panose="02020603050405020304" pitchFamily="18" charset="0"/>
              </a:rPr>
              <a:t>           - allowing a voluntary union membership based on authorization cards rather than a required secret ballot. </a:t>
            </a:r>
          </a:p>
          <a:p>
            <a:pPr marL="0" indent="0" defTabSz="0">
              <a:lnSpc>
                <a:spcPct val="107000"/>
              </a:lnSpc>
              <a:spcBef>
                <a:spcPts val="0"/>
              </a:spcBef>
              <a:buNone/>
            </a:pPr>
            <a:r>
              <a:rPr lang="en-US" sz="2100" b="0" i="0" u="none" strike="noStrike" baseline="0" dirty="0">
                <a:latin typeface="Times New Roman" panose="02020603050405020304" pitchFamily="18" charset="0"/>
                <a:cs typeface="Times New Roman" panose="02020603050405020304" pitchFamily="18" charset="0"/>
              </a:rPr>
              <a:t>           - requiring a subcontractor to engage in any of the above two activities.</a:t>
            </a:r>
          </a:p>
          <a:p>
            <a:pPr marL="0" indent="0" algn="l">
              <a:buNone/>
            </a:pPr>
            <a:r>
              <a:rPr lang="en-US" sz="1800" dirty="0">
                <a:latin typeface="Courier New" panose="02070309020205020404" pitchFamily="49" charset="0"/>
                <a:cs typeface="Times New Roman" panose="02020603050405020304" pitchFamily="18" charset="0"/>
              </a:rPr>
              <a:t> </a:t>
            </a:r>
            <a:endParaRPr lang="en-US"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8019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D2FAA-CCB5-4A40-A331-DF6828A89263}"/>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What’s New in I.D. Theft Prevention</a:t>
            </a:r>
            <a:endParaRPr lang="en-US" dirty="0"/>
          </a:p>
        </p:txBody>
      </p:sp>
      <p:sp>
        <p:nvSpPr>
          <p:cNvPr id="8" name="Content Placeholder 7">
            <a:extLst>
              <a:ext uri="{FF2B5EF4-FFF2-40B4-BE49-F238E27FC236}">
                <a16:creationId xmlns:a16="http://schemas.microsoft.com/office/drawing/2014/main" id="{73003FB0-A212-4C88-BAAA-741B1BCE208C}"/>
              </a:ext>
            </a:extLst>
          </p:cNvPr>
          <p:cNvSpPr>
            <a:spLocks noGrp="1"/>
          </p:cNvSpPr>
          <p:nvPr>
            <p:ph idx="1"/>
          </p:nvPr>
        </p:nvSpPr>
        <p:spPr>
          <a:xfrm>
            <a:off x="838200" y="1825624"/>
            <a:ext cx="10515600" cy="4486275"/>
          </a:xfrm>
        </p:spPr>
        <p:txBody>
          <a:bodyPr/>
          <a:lstStyle/>
          <a:p>
            <a:r>
              <a:rPr lang="en-US" dirty="0">
                <a:latin typeface="Times New Roman" panose="02020603050405020304" pitchFamily="18" charset="0"/>
                <a:cs typeface="Times New Roman" panose="02020603050405020304" pitchFamily="18" charset="0"/>
              </a:rPr>
              <a:t>Alabama will continue with the ID Confirmation Quiz letter mailed to taxpayers as done in previous years. </a:t>
            </a:r>
          </a:p>
          <a:p>
            <a:r>
              <a:rPr lang="en-US" b="0" i="0" dirty="0">
                <a:solidFill>
                  <a:srgbClr val="212121"/>
                </a:solidFill>
                <a:effectLst/>
                <a:latin typeface="Times New Roman" panose="02020603050405020304" pitchFamily="18" charset="0"/>
                <a:cs typeface="Times New Roman" panose="02020603050405020304" pitchFamily="18" charset="0"/>
              </a:rPr>
              <a:t>If you have received a call asking if this is real, please direct them to the ID Confirmation Quiz on our website.</a:t>
            </a:r>
          </a:p>
          <a:p>
            <a:r>
              <a:rPr lang="en-US" b="0" i="0" u="sng" dirty="0">
                <a:solidFill>
                  <a:srgbClr val="212121"/>
                </a:solidFill>
                <a:effectLst/>
                <a:latin typeface="Times New Roman" panose="02020603050405020304" pitchFamily="18" charset="0"/>
                <a:cs typeface="Times New Roman" panose="02020603050405020304" pitchFamily="18" charset="0"/>
              </a:rPr>
              <a:t>Revenue.alabama.gov</a:t>
            </a:r>
          </a:p>
          <a:p>
            <a:pPr marL="0" indent="0">
              <a:buNone/>
            </a:pPr>
            <a:r>
              <a:rPr lang="en-US" sz="1600" b="0" i="0" dirty="0">
                <a:solidFill>
                  <a:srgbClr val="212121"/>
                </a:solidFill>
                <a:effectLst/>
                <a:latin typeface="Times New Roman" panose="02020603050405020304" pitchFamily="18" charset="0"/>
                <a:cs typeface="Times New Roman" panose="02020603050405020304" pitchFamily="18" charset="0"/>
              </a:rPr>
              <a:t>Type ID confirmation quiz in the search line then</a:t>
            </a:r>
          </a:p>
          <a:p>
            <a:pPr marL="0" indent="0">
              <a:buNone/>
            </a:pPr>
            <a:r>
              <a:rPr lang="en-US" sz="1600" b="0" i="0" dirty="0">
                <a:solidFill>
                  <a:srgbClr val="212121"/>
                </a:solidFill>
                <a:effectLst/>
                <a:latin typeface="Times New Roman" panose="02020603050405020304" pitchFamily="18" charset="0"/>
                <a:cs typeface="Times New Roman" panose="02020603050405020304" pitchFamily="18" charset="0"/>
              </a:rPr>
              <a:t> select Alabama Taxpayer Identity Protection Program</a:t>
            </a:r>
          </a:p>
          <a:p>
            <a:pPr marL="0" indent="0">
              <a:buNone/>
            </a:pPr>
            <a:endParaRPr lang="en-US" dirty="0">
              <a:solidFill>
                <a:srgbClr val="212121"/>
              </a:solidFill>
              <a:latin typeface="Times New Roman" panose="02020603050405020304" pitchFamily="18" charset="0"/>
              <a:cs typeface="Times New Roman" panose="02020603050405020304" pitchFamily="18" charset="0"/>
            </a:endParaRPr>
          </a:p>
          <a:p>
            <a:pPr marL="0" indent="0">
              <a:buNone/>
            </a:pPr>
            <a:endParaRPr lang="en-US" dirty="0">
              <a:solidFill>
                <a:srgbClr val="212121"/>
              </a:solidFill>
              <a:latin typeface="Times New Roman" panose="02020603050405020304" pitchFamily="18" charset="0"/>
              <a:cs typeface="Times New Roman" panose="02020603050405020304" pitchFamily="18" charset="0"/>
            </a:endParaRPr>
          </a:p>
          <a:p>
            <a:pPr marL="0" indent="0">
              <a:buNone/>
            </a:pPr>
            <a:endParaRPr lang="en-US" dirty="0">
              <a:solidFill>
                <a:srgbClr val="212121"/>
              </a:solidFill>
              <a:latin typeface="Times New Roman" panose="02020603050405020304" pitchFamily="18" charset="0"/>
              <a:cs typeface="Times New Roman" panose="02020603050405020304" pitchFamily="18" charset="0"/>
            </a:endParaRPr>
          </a:p>
          <a:p>
            <a:pPr marL="0" indent="0">
              <a:buNone/>
            </a:pPr>
            <a:endParaRPr lang="en-US" b="0" i="0" u="sng" dirty="0">
              <a:solidFill>
                <a:srgbClr val="212121"/>
              </a:solidFill>
              <a:effectLst/>
              <a:latin typeface="Times New Roman" panose="02020603050405020304" pitchFamily="18" charset="0"/>
              <a:cs typeface="Times New Roman" panose="02020603050405020304" pitchFamily="18" charset="0"/>
            </a:endParaRPr>
          </a:p>
          <a:p>
            <a:pPr marL="0" indent="0">
              <a:buNone/>
            </a:pPr>
            <a:endParaRPr lang="en-US" u="sng"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2311433E-0130-3441-6F66-3EF7B8136C75}"/>
              </a:ext>
            </a:extLst>
          </p:cNvPr>
          <p:cNvPicPr>
            <a:picLocks noChangeAspect="1"/>
          </p:cNvPicPr>
          <p:nvPr/>
        </p:nvPicPr>
        <p:blipFill>
          <a:blip r:embed="rId2"/>
          <a:stretch>
            <a:fillRect/>
          </a:stretch>
        </p:blipFill>
        <p:spPr>
          <a:xfrm>
            <a:off x="5453743" y="3689756"/>
            <a:ext cx="5726802" cy="2622144"/>
          </a:xfrm>
          <a:prstGeom prst="rect">
            <a:avLst/>
          </a:prstGeom>
        </p:spPr>
      </p:pic>
    </p:spTree>
    <p:extLst>
      <p:ext uri="{BB962C8B-B14F-4D97-AF65-F5344CB8AC3E}">
        <p14:creationId xmlns:p14="http://schemas.microsoft.com/office/powerpoint/2010/main" val="588576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2EA3-052B-D3C9-9BCA-026A5868BD09}"/>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2024-447 (</a:t>
            </a:r>
            <a:r>
              <a:rPr lang="en-US" dirty="0">
                <a:latin typeface="Times New Roman" panose="02020603050405020304" pitchFamily="18" charset="0"/>
                <a:cs typeface="Times New Roman" panose="02020603050405020304" pitchFamily="18" charset="0"/>
              </a:rPr>
              <a:t>S</a:t>
            </a:r>
            <a:r>
              <a:rPr lang="en-US" b="1" dirty="0">
                <a:latin typeface="Times New Roman" panose="02020603050405020304" pitchFamily="18" charset="0"/>
                <a:cs typeface="Times New Roman" panose="02020603050405020304" pitchFamily="18" charset="0"/>
              </a:rPr>
              <a:t>B 297)</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Times New Roman" panose="02020603050405020304" pitchFamily="18" charset="0"/>
                <a:cs typeface="Times New Roman" panose="02020603050405020304" pitchFamily="18" charset="0"/>
              </a:rPr>
              <a:t>Sound Money Tax Neutrality Act</a:t>
            </a:r>
            <a:endParaRPr lang="en-US" dirty="0"/>
          </a:p>
        </p:txBody>
      </p:sp>
      <p:sp>
        <p:nvSpPr>
          <p:cNvPr id="3" name="Content Placeholder 2">
            <a:extLst>
              <a:ext uri="{FF2B5EF4-FFF2-40B4-BE49-F238E27FC236}">
                <a16:creationId xmlns:a16="http://schemas.microsoft.com/office/drawing/2014/main" id="{A3848CDC-3587-CEE3-A74C-BB78F00561BF}"/>
              </a:ext>
            </a:extLst>
          </p:cNvPr>
          <p:cNvSpPr>
            <a:spLocks noGrp="1"/>
          </p:cNvSpPr>
          <p:nvPr>
            <p:ph idx="1"/>
          </p:nvPr>
        </p:nvSpPr>
        <p:spPr>
          <a:xfrm>
            <a:off x="424206" y="1825625"/>
            <a:ext cx="10929594" cy="4351338"/>
          </a:xfrm>
        </p:spPr>
        <p:txBody>
          <a:bodyPr>
            <a:normAutofit/>
          </a:bodyPr>
          <a:lstStyle/>
          <a:p>
            <a:pPr algn="l"/>
            <a:r>
              <a:rPr lang="en-US" sz="2100" kern="0" dirty="0">
                <a:effectLst/>
                <a:latin typeface="Times New Roman" panose="02020603050405020304" pitchFamily="18" charset="0"/>
                <a:ea typeface="Times New Roman" panose="02020603050405020304" pitchFamily="18" charset="0"/>
                <a:cs typeface="Times New Roman" panose="02020603050405020304" pitchFamily="18" charset="0"/>
              </a:rPr>
              <a:t>Act 2024-447 amends code section 40-18-14 to </a:t>
            </a:r>
            <a:r>
              <a:rPr lang="en-US" sz="2100" b="0" i="0" u="none" strike="noStrike" baseline="0" dirty="0">
                <a:latin typeface="Times New Roman" panose="02020603050405020304" pitchFamily="18" charset="0"/>
                <a:cs typeface="Times New Roman" panose="02020603050405020304" pitchFamily="18" charset="0"/>
              </a:rPr>
              <a:t>exclude any net capital gains derived from the exchange of precious metal bullion from state income taxes.</a:t>
            </a:r>
          </a:p>
          <a:p>
            <a:pPr algn="l"/>
            <a:r>
              <a:rPr lang="en-US" sz="2100" kern="100" dirty="0">
                <a:effectLst/>
                <a:latin typeface="Times New Roman" panose="02020603050405020304" pitchFamily="18" charset="0"/>
                <a:ea typeface="Calibri" panose="020F0502020204030204" pitchFamily="34" charset="0"/>
                <a:cs typeface="Times New Roman" panose="02020603050405020304" pitchFamily="18" charset="0"/>
              </a:rPr>
              <a:t>Prec</a:t>
            </a:r>
            <a:r>
              <a:rPr lang="en-US" sz="2100" kern="100" dirty="0">
                <a:latin typeface="Times New Roman" panose="02020603050405020304" pitchFamily="18" charset="0"/>
                <a:ea typeface="Calibri" panose="020F0502020204030204" pitchFamily="34" charset="0"/>
                <a:cs typeface="Times New Roman" panose="02020603050405020304" pitchFamily="18" charset="0"/>
              </a:rPr>
              <a:t>ious metal bullion is described as coins, bars, or rounds containing primarily refined gold, silver, platinum, or palladium that is marked and valued primarily by its weight, purity, and content. </a:t>
            </a:r>
          </a:p>
          <a:p>
            <a:pPr algn="l"/>
            <a:r>
              <a:rPr lang="en-US" sz="2100" kern="100" dirty="0">
                <a:effectLst/>
                <a:latin typeface="Times New Roman" panose="02020603050405020304" pitchFamily="18" charset="0"/>
                <a:ea typeface="Calibri" panose="020F0502020204030204" pitchFamily="34" charset="0"/>
                <a:cs typeface="Times New Roman" panose="02020603050405020304" pitchFamily="18" charset="0"/>
              </a:rPr>
              <a:t>Effective beginning with the 2025 tax year. </a:t>
            </a:r>
          </a:p>
          <a:p>
            <a:pPr marL="0" marR="0" indent="0">
              <a:lnSpc>
                <a:spcPct val="107000"/>
              </a:lnSpc>
              <a:spcBef>
                <a:spcPts val="0"/>
              </a:spcBef>
              <a:spcAft>
                <a:spcPts val="0"/>
              </a:spcAft>
              <a:buNone/>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40264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7A338C-3BDD-43A9-92AB-389C1EAE421B}"/>
              </a:ext>
            </a:extLst>
          </p:cNvPr>
          <p:cNvSpPr txBox="1"/>
          <p:nvPr/>
        </p:nvSpPr>
        <p:spPr>
          <a:xfrm>
            <a:off x="188259" y="528918"/>
            <a:ext cx="11627223" cy="4832092"/>
          </a:xfrm>
          <a:prstGeom prst="rect">
            <a:avLst/>
          </a:prstGeom>
          <a:noFill/>
        </p:spPr>
        <p:txBody>
          <a:bodyPr wrap="square">
            <a:spAutoFit/>
          </a:bodyPr>
          <a:lstStyle/>
          <a:p>
            <a:pPr algn="ctr"/>
            <a:r>
              <a:rPr lang="en-US" sz="4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Beginning with the 2019 tax returns, certain tax credits are now required to be pre-approved through My Alabama Taxes (MAT) at </a:t>
            </a:r>
            <a:r>
              <a:rPr lang="en-US" sz="4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hlinkClick r:id="rId2"/>
              </a:rPr>
              <a:t>www.myalabamataxes.alabama.gov</a:t>
            </a:r>
            <a:r>
              <a:rPr lang="en-US" sz="4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 </a:t>
            </a:r>
          </a:p>
          <a:p>
            <a:pPr algn="ctr"/>
            <a:r>
              <a:rPr lang="en-US" sz="4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Please see the instructions in the tax guide or the instructions for a particular schedule or form being used for more information.  </a:t>
            </a:r>
            <a:endParaRPr lang="en-US" sz="4400" b="1" dirty="0"/>
          </a:p>
        </p:txBody>
      </p:sp>
    </p:spTree>
    <p:extLst>
      <p:ext uri="{BB962C8B-B14F-4D97-AF65-F5344CB8AC3E}">
        <p14:creationId xmlns:p14="http://schemas.microsoft.com/office/powerpoint/2010/main" val="411613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48A356-4BEB-473E-980C-192B012D2A0E}"/>
              </a:ext>
            </a:extLst>
          </p:cNvPr>
          <p:cNvSpPr txBox="1"/>
          <p:nvPr/>
        </p:nvSpPr>
        <p:spPr>
          <a:xfrm>
            <a:off x="403412" y="1022901"/>
            <a:ext cx="10927976" cy="4154984"/>
          </a:xfrm>
          <a:prstGeom prst="rect">
            <a:avLst/>
          </a:prstGeom>
          <a:noFill/>
        </p:spPr>
        <p:txBody>
          <a:bodyPr wrap="square">
            <a:spAutoFit/>
          </a:bodyPr>
          <a:lstStyle/>
          <a:p>
            <a:pPr algn="ctr"/>
            <a:r>
              <a:rPr lang="en-US" sz="4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For more information on Income Tax Credits, Abatements, and other Incentives available please visit the Office of Economic Development located on the Department’s website at </a:t>
            </a:r>
          </a:p>
          <a:p>
            <a:pPr algn="ctr"/>
            <a:r>
              <a:rPr lang="en-US" sz="4400" b="1" dirty="0">
                <a:latin typeface="Times New Roman" panose="02020603050405020304" pitchFamily="18" charset="0"/>
                <a:cs typeface="Times New Roman" panose="02020603050405020304" pitchFamily="18" charset="0"/>
                <a:hlinkClick r:id="rId2"/>
              </a:rPr>
              <a:t>https://revenue.alabama.gov/tax-incentives/</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696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DEE6B-D55C-4EDF-A901-064ACDEF96F6}"/>
              </a:ext>
            </a:extLst>
          </p:cNvPr>
          <p:cNvSpPr>
            <a:spLocks noGrp="1"/>
          </p:cNvSpPr>
          <p:nvPr>
            <p:ph type="title"/>
          </p:nvPr>
        </p:nvSpPr>
        <p:spPr/>
        <p:txBody>
          <a:bodyPr/>
          <a:lstStyle/>
          <a:p>
            <a:pPr algn="ctr"/>
            <a:r>
              <a:rPr lang="en-US" altLang="en-US" sz="4400" b="1" dirty="0">
                <a:latin typeface="Times New Roman" panose="02020603050405020304" pitchFamily="18" charset="0"/>
                <a:cs typeface="Times New Roman" panose="02020603050405020304" pitchFamily="18" charset="0"/>
              </a:rPr>
              <a:t>Electronic Filing Information</a:t>
            </a:r>
            <a:endParaRPr lang="en-US" dirty="0"/>
          </a:p>
        </p:txBody>
      </p:sp>
      <p:pic>
        <p:nvPicPr>
          <p:cNvPr id="4" name="Picture 6">
            <a:extLst>
              <a:ext uri="{FF2B5EF4-FFF2-40B4-BE49-F238E27FC236}">
                <a16:creationId xmlns:a16="http://schemas.microsoft.com/office/drawing/2014/main" id="{6EF4209E-774F-4BE2-B751-428BCCA3DA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19835" y="1927412"/>
            <a:ext cx="813995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508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D8680-2889-4BD8-90A5-13C05B8DB9C5}"/>
              </a:ext>
            </a:extLst>
          </p:cNvPr>
          <p:cNvSpPr>
            <a:spLocks noGrp="1"/>
          </p:cNvSpPr>
          <p:nvPr>
            <p:ph type="title"/>
          </p:nvPr>
        </p:nvSpPr>
        <p:spPr/>
        <p:txBody>
          <a:bodyPr>
            <a:normAutofit/>
          </a:bodyPr>
          <a:lstStyle/>
          <a:p>
            <a:pPr algn="ctr"/>
            <a:r>
              <a:rPr lang="en-US" altLang="en-US" sz="4800" b="1" dirty="0">
                <a:latin typeface="Times New Roman" panose="02020603050405020304" pitchFamily="18" charset="0"/>
                <a:cs typeface="Times New Roman" panose="02020603050405020304" pitchFamily="18" charset="0"/>
              </a:rPr>
              <a:t>My Alabama Taxes</a:t>
            </a:r>
            <a:endParaRPr lang="en-US" sz="4800" dirty="0"/>
          </a:p>
        </p:txBody>
      </p:sp>
      <p:pic>
        <p:nvPicPr>
          <p:cNvPr id="4" name="Content Placeholder 4">
            <a:extLst>
              <a:ext uri="{FF2B5EF4-FFF2-40B4-BE49-F238E27FC236}">
                <a16:creationId xmlns:a16="http://schemas.microsoft.com/office/drawing/2014/main" id="{003ED332-E714-4D7E-A50E-5A5EB68FF7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950" y="2184073"/>
            <a:ext cx="4356100" cy="3670300"/>
          </a:xfrm>
        </p:spPr>
      </p:pic>
      <p:sp>
        <p:nvSpPr>
          <p:cNvPr id="7" name="TextBox 6">
            <a:extLst>
              <a:ext uri="{FF2B5EF4-FFF2-40B4-BE49-F238E27FC236}">
                <a16:creationId xmlns:a16="http://schemas.microsoft.com/office/drawing/2014/main" id="{ED39E16D-7AF9-4ECF-8ACA-17536E79A9DE}"/>
              </a:ext>
            </a:extLst>
          </p:cNvPr>
          <p:cNvSpPr txBox="1"/>
          <p:nvPr/>
        </p:nvSpPr>
        <p:spPr>
          <a:xfrm>
            <a:off x="4392706" y="2026025"/>
            <a:ext cx="7135907" cy="3970318"/>
          </a:xfrm>
          <a:prstGeom prst="rect">
            <a:avLst/>
          </a:prstGeom>
          <a:noFill/>
        </p:spPr>
        <p:txBody>
          <a:bodyPr wrap="square">
            <a:spAutoFit/>
          </a:bodyPr>
          <a:lstStyle/>
          <a:p>
            <a:pPr marL="285750" indent="-28575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ADOR continues to offer a FREE electronic filing option to individual Alabama taxpayers filing a state tax return.</a:t>
            </a:r>
          </a:p>
          <a:p>
            <a:pPr marL="285750" indent="-28575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No income limitations or other qualifications must be met to take advantage of this free online filing system.</a:t>
            </a:r>
          </a:p>
          <a:p>
            <a:pPr marL="285750" indent="-28575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Go to </a:t>
            </a:r>
            <a:r>
              <a:rPr lang="en-US" altLang="en-US" sz="2400" b="1" dirty="0">
                <a:latin typeface="Times New Roman" panose="02020603050405020304" pitchFamily="18" charset="0"/>
                <a:cs typeface="Times New Roman" panose="02020603050405020304" pitchFamily="18" charset="0"/>
                <a:hlinkClick r:id="rId4"/>
              </a:rPr>
              <a:t>www.myalabamataxes.alabama.gov</a:t>
            </a:r>
            <a:r>
              <a:rPr lang="en-US" altLang="en-US" sz="2400" b="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to sign up and efile. </a:t>
            </a:r>
          </a:p>
          <a:p>
            <a:pPr marL="342900" indent="-342900">
              <a:buFont typeface="Arial" panose="020B0604020202020204" pitchFamily="34" charset="0"/>
              <a:buChar char="•"/>
            </a:pPr>
            <a:r>
              <a:rPr lang="en-US" altLang="en-US" sz="2800" b="1" dirty="0">
                <a:latin typeface="Times New Roman" panose="02020603050405020304" pitchFamily="18" charset="0"/>
                <a:cs typeface="Times New Roman" panose="02020603050405020304" pitchFamily="18" charset="0"/>
              </a:rPr>
              <a:t>No registration required for the new simplified short form 40EZ beginning with the 2018 filing season.</a:t>
            </a:r>
          </a:p>
        </p:txBody>
      </p:sp>
    </p:spTree>
    <p:extLst>
      <p:ext uri="{BB962C8B-B14F-4D97-AF65-F5344CB8AC3E}">
        <p14:creationId xmlns:p14="http://schemas.microsoft.com/office/powerpoint/2010/main" val="1287453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A1298-552E-4E36-98B1-52CA74E3EEB6}"/>
              </a:ext>
            </a:extLst>
          </p:cNvPr>
          <p:cNvSpPr>
            <a:spLocks noGrp="1"/>
          </p:cNvSpPr>
          <p:nvPr>
            <p:ph type="title"/>
          </p:nvPr>
        </p:nvSpPr>
        <p:spPr/>
        <p:txBody>
          <a:bodyPr/>
          <a:lstStyle/>
          <a:p>
            <a:pPr algn="ctr"/>
            <a:r>
              <a:rPr lang="en-US" altLang="en-US" sz="4400" b="1" dirty="0">
                <a:solidFill>
                  <a:schemeClr val="tx1"/>
                </a:solidFill>
                <a:latin typeface="Times New Roman" panose="02020603050405020304" pitchFamily="18" charset="0"/>
                <a:cs typeface="Times New Roman" panose="02020603050405020304" pitchFamily="18" charset="0"/>
              </a:rPr>
              <a:t>Electronically Filed Returns</a:t>
            </a:r>
            <a:endParaRPr lang="en-US" dirty="0"/>
          </a:p>
        </p:txBody>
      </p:sp>
      <p:pic>
        <p:nvPicPr>
          <p:cNvPr id="4" name="Content Placeholder 4">
            <a:extLst>
              <a:ext uri="{FF2B5EF4-FFF2-40B4-BE49-F238E27FC236}">
                <a16:creationId xmlns:a16="http://schemas.microsoft.com/office/drawing/2014/main" id="{78BBE056-E36B-4E8D-89D4-8917F729AC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567748"/>
            <a:ext cx="5522976" cy="3118104"/>
          </a:xfrm>
        </p:spPr>
      </p:pic>
      <p:sp>
        <p:nvSpPr>
          <p:cNvPr id="7" name="TextBox 6">
            <a:extLst>
              <a:ext uri="{FF2B5EF4-FFF2-40B4-BE49-F238E27FC236}">
                <a16:creationId xmlns:a16="http://schemas.microsoft.com/office/drawing/2014/main" id="{D284633E-D5A0-42CB-A3BB-8A598F615C93}"/>
              </a:ext>
            </a:extLst>
          </p:cNvPr>
          <p:cNvSpPr txBox="1"/>
          <p:nvPr/>
        </p:nvSpPr>
        <p:spPr>
          <a:xfrm>
            <a:off x="6095999" y="2187389"/>
            <a:ext cx="5257801" cy="2590453"/>
          </a:xfrm>
          <a:prstGeom prst="rect">
            <a:avLst/>
          </a:prstGeom>
          <a:noFill/>
        </p:spPr>
        <p:txBody>
          <a:bodyPr wrap="square">
            <a:spAutoFit/>
          </a:bodyPr>
          <a:lstStyle/>
          <a:p>
            <a:pPr marL="0" indent="0" algn="ctr">
              <a:spcBef>
                <a:spcPts val="580"/>
              </a:spcBef>
              <a:spcAft>
                <a:spcPts val="0"/>
              </a:spcAft>
              <a:buNone/>
              <a:defRPr/>
            </a:pPr>
            <a:r>
              <a:rPr lang="en-US" sz="2400" b="1" dirty="0">
                <a:latin typeface="Times New Roman" panose="02020603050405020304" pitchFamily="18" charset="0"/>
                <a:cs typeface="Times New Roman" panose="02020603050405020304" pitchFamily="18" charset="0"/>
              </a:rPr>
              <a:t>Tax Year 2023 Individual Income Tax Returns</a:t>
            </a:r>
          </a:p>
          <a:p>
            <a:pPr marL="0" indent="0" algn="ctr">
              <a:spcBef>
                <a:spcPts val="580"/>
              </a:spcBef>
              <a:spcAft>
                <a:spcPts val="0"/>
              </a:spcAft>
              <a:buNone/>
              <a:defRPr/>
            </a:pPr>
            <a:r>
              <a:rPr lang="en-US" sz="2400" b="1" dirty="0">
                <a:latin typeface="Times New Roman" panose="02020603050405020304" pitchFamily="18" charset="0"/>
                <a:cs typeface="Times New Roman" panose="02020603050405020304" pitchFamily="18" charset="0"/>
              </a:rPr>
              <a:t>E-filed as of December 31</a:t>
            </a:r>
            <a:r>
              <a:rPr lang="en-US" sz="2400" b="1">
                <a:latin typeface="Times New Roman" panose="02020603050405020304" pitchFamily="18" charset="0"/>
                <a:cs typeface="Times New Roman" panose="02020603050405020304" pitchFamily="18" charset="0"/>
              </a:rPr>
              <a:t>, 2024</a:t>
            </a:r>
            <a:endParaRPr lang="en-US" sz="2400" b="1" dirty="0">
              <a:latin typeface="Times New Roman" panose="02020603050405020304" pitchFamily="18" charset="0"/>
              <a:cs typeface="Times New Roman" panose="02020603050405020304" pitchFamily="18" charset="0"/>
            </a:endParaRPr>
          </a:p>
          <a:p>
            <a:pPr marL="303213" lvl="1" indent="0">
              <a:spcBef>
                <a:spcPts val="370"/>
              </a:spcBef>
              <a:spcAft>
                <a:spcPts val="0"/>
              </a:spcAft>
              <a:buNone/>
              <a:defRPr/>
            </a:pPr>
            <a:endParaRPr lang="en-US" dirty="0">
              <a:solidFill>
                <a:srgbClr val="FF0000"/>
              </a:solidFill>
              <a:highlight>
                <a:srgbClr val="00FFFF"/>
              </a:highlight>
              <a:latin typeface="Times New Roman" panose="02020603050405020304" pitchFamily="18" charset="0"/>
              <a:cs typeface="Times New Roman" panose="02020603050405020304" pitchFamily="18" charset="0"/>
            </a:endParaRPr>
          </a:p>
          <a:p>
            <a:pPr marL="646113" lvl="1" indent="-342900">
              <a:spcBef>
                <a:spcPts val="370"/>
              </a:spcBef>
              <a:spcAft>
                <a:spcPts val="0"/>
              </a:spcAft>
              <a:buFont typeface="Wingdings" panose="05000000000000000000" pitchFamily="2" charset="2"/>
              <a:buChar char="Ø"/>
              <a:defRPr/>
            </a:pPr>
            <a:r>
              <a:rPr lang="en-US" dirty="0">
                <a:solidFill>
                  <a:schemeClr val="tx1"/>
                </a:solidFill>
                <a:latin typeface="Times New Roman" panose="02020603050405020304" pitchFamily="18" charset="0"/>
                <a:cs typeface="Times New Roman" panose="02020603050405020304" pitchFamily="18" charset="0"/>
              </a:rPr>
              <a:t>1,969,371 returns have been filed electronically</a:t>
            </a:r>
          </a:p>
          <a:p>
            <a:pPr marL="303213" lvl="1" indent="0">
              <a:spcBef>
                <a:spcPts val="370"/>
              </a:spcBef>
              <a:spcAft>
                <a:spcPts val="0"/>
              </a:spcAft>
              <a:buNone/>
              <a:defRPr/>
            </a:pPr>
            <a:endParaRPr lang="en-US" dirty="0">
              <a:solidFill>
                <a:schemeClr val="tx1"/>
              </a:solidFill>
              <a:latin typeface="Times New Roman" panose="02020603050405020304" pitchFamily="18" charset="0"/>
              <a:cs typeface="Times New Roman" panose="02020603050405020304" pitchFamily="18" charset="0"/>
            </a:endParaRPr>
          </a:p>
          <a:p>
            <a:pPr marL="605790" lvl="1" indent="-342900">
              <a:spcBef>
                <a:spcPts val="370"/>
              </a:spcBef>
              <a:spcAft>
                <a:spcPts val="0"/>
              </a:spcAft>
              <a:buFont typeface="Wingdings" panose="05000000000000000000" pitchFamily="2" charset="2"/>
              <a:buChar char="Ø"/>
              <a:defRPr/>
            </a:pPr>
            <a:r>
              <a:rPr lang="en-US" dirty="0">
                <a:latin typeface="Times New Roman" panose="02020603050405020304" pitchFamily="18" charset="0"/>
                <a:cs typeface="Times New Roman" panose="02020603050405020304" pitchFamily="18" charset="0"/>
              </a:rPr>
              <a:t>64 </a:t>
            </a:r>
            <a:r>
              <a:rPr lang="en-US" dirty="0">
                <a:solidFill>
                  <a:schemeClr val="tx1"/>
                </a:solidFill>
                <a:latin typeface="Times New Roman" panose="02020603050405020304" pitchFamily="18" charset="0"/>
                <a:cs typeface="Times New Roman" panose="02020603050405020304" pitchFamily="18" charset="0"/>
              </a:rPr>
              <a:t>% of returns filed have been refund returns</a:t>
            </a:r>
          </a:p>
        </p:txBody>
      </p:sp>
    </p:spTree>
    <p:extLst>
      <p:ext uri="{BB962C8B-B14F-4D97-AF65-F5344CB8AC3E}">
        <p14:creationId xmlns:p14="http://schemas.microsoft.com/office/powerpoint/2010/main" val="1470578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B5F65DA-3406-4854-8CDF-0ED4E7BA45C0}"/>
              </a:ext>
            </a:extLst>
          </p:cNvPr>
          <p:cNvGraphicFramePr>
            <a:graphicFrameLocks noGrp="1"/>
          </p:cNvGraphicFramePr>
          <p:nvPr>
            <p:extLst>
              <p:ext uri="{D42A27DB-BD31-4B8C-83A1-F6EECF244321}">
                <p14:modId xmlns:p14="http://schemas.microsoft.com/office/powerpoint/2010/main" val="1670524269"/>
              </p:ext>
            </p:extLst>
          </p:nvPr>
        </p:nvGraphicFramePr>
        <p:xfrm>
          <a:off x="833718" y="1825625"/>
          <a:ext cx="10601849" cy="3951830"/>
        </p:xfrm>
        <a:graphic>
          <a:graphicData uri="http://schemas.openxmlformats.org/drawingml/2006/table">
            <a:tbl>
              <a:tblPr firstRow="1" bandRow="1">
                <a:tableStyleId>{5C22544A-7EE6-4342-B048-85BDC9FD1C3A}</a:tableStyleId>
              </a:tblPr>
              <a:tblGrid>
                <a:gridCol w="3316941">
                  <a:extLst>
                    <a:ext uri="{9D8B030D-6E8A-4147-A177-3AD203B41FA5}">
                      <a16:colId xmlns:a16="http://schemas.microsoft.com/office/drawing/2014/main" val="452453172"/>
                    </a:ext>
                  </a:extLst>
                </a:gridCol>
                <a:gridCol w="2680447">
                  <a:extLst>
                    <a:ext uri="{9D8B030D-6E8A-4147-A177-3AD203B41FA5}">
                      <a16:colId xmlns:a16="http://schemas.microsoft.com/office/drawing/2014/main" val="1688654100"/>
                    </a:ext>
                  </a:extLst>
                </a:gridCol>
                <a:gridCol w="4604461">
                  <a:extLst>
                    <a:ext uri="{9D8B030D-6E8A-4147-A177-3AD203B41FA5}">
                      <a16:colId xmlns:a16="http://schemas.microsoft.com/office/drawing/2014/main" val="3985398724"/>
                    </a:ext>
                  </a:extLst>
                </a:gridCol>
              </a:tblGrid>
              <a:tr h="408810">
                <a:tc>
                  <a:txBody>
                    <a:bodyPr/>
                    <a:lstStyle/>
                    <a:p>
                      <a:r>
                        <a:rPr lang="en-US" dirty="0"/>
                        <a:t>Form Type</a:t>
                      </a:r>
                    </a:p>
                  </a:txBody>
                  <a:tcPr marL="163039" marR="163039">
                    <a:solidFill>
                      <a:srgbClr val="FFC000"/>
                    </a:solidFill>
                  </a:tcPr>
                </a:tc>
                <a:tc>
                  <a:txBody>
                    <a:bodyPr/>
                    <a:lstStyle/>
                    <a:p>
                      <a:r>
                        <a:rPr lang="en-US" dirty="0"/>
                        <a:t>Total Returns Received*</a:t>
                      </a:r>
                    </a:p>
                  </a:txBody>
                  <a:tcPr marL="163039" marR="163039">
                    <a:solidFill>
                      <a:srgbClr val="FFC000"/>
                    </a:solidFill>
                  </a:tcPr>
                </a:tc>
                <a:tc>
                  <a:txBody>
                    <a:bodyPr/>
                    <a:lstStyle/>
                    <a:p>
                      <a:r>
                        <a:rPr lang="en-US" dirty="0"/>
                        <a:t>% e-filed</a:t>
                      </a:r>
                    </a:p>
                  </a:txBody>
                  <a:tcPr marL="163039" marR="163039">
                    <a:solidFill>
                      <a:srgbClr val="FFC000"/>
                    </a:solidFill>
                  </a:tcPr>
                </a:tc>
                <a:extLst>
                  <a:ext uri="{0D108BD9-81ED-4DB2-BD59-A6C34878D82A}">
                    <a16:rowId xmlns:a16="http://schemas.microsoft.com/office/drawing/2014/main" val="2374792573"/>
                  </a:ext>
                </a:extLst>
              </a:tr>
              <a:tr h="408810">
                <a:tc>
                  <a:txBody>
                    <a:bodyPr/>
                    <a:lstStyle/>
                    <a:p>
                      <a:r>
                        <a:rPr lang="en-US" dirty="0"/>
                        <a:t>20C-Corporate</a:t>
                      </a:r>
                    </a:p>
                  </a:txBody>
                  <a:tcPr marL="163039" marR="163039">
                    <a:solidFill>
                      <a:srgbClr val="FFC000"/>
                    </a:solidFill>
                  </a:tcPr>
                </a:tc>
                <a:tc>
                  <a:txBody>
                    <a:bodyPr/>
                    <a:lstStyle/>
                    <a:p>
                      <a:r>
                        <a:rPr lang="en-US" dirty="0"/>
                        <a:t>34,923</a:t>
                      </a:r>
                    </a:p>
                  </a:txBody>
                  <a:tcPr marL="163039" marR="163039">
                    <a:solidFill>
                      <a:srgbClr val="FFC000"/>
                    </a:solidFill>
                  </a:tcPr>
                </a:tc>
                <a:tc>
                  <a:txBody>
                    <a:bodyPr/>
                    <a:lstStyle/>
                    <a:p>
                      <a:r>
                        <a:rPr lang="en-US" dirty="0"/>
                        <a:t>75%</a:t>
                      </a:r>
                    </a:p>
                  </a:txBody>
                  <a:tcPr marL="163039" marR="163039">
                    <a:solidFill>
                      <a:srgbClr val="FFC000"/>
                    </a:solidFill>
                  </a:tcPr>
                </a:tc>
                <a:extLst>
                  <a:ext uri="{0D108BD9-81ED-4DB2-BD59-A6C34878D82A}">
                    <a16:rowId xmlns:a16="http://schemas.microsoft.com/office/drawing/2014/main" val="2515827873"/>
                  </a:ext>
                </a:extLst>
              </a:tr>
              <a:tr h="408810">
                <a:tc>
                  <a:txBody>
                    <a:bodyPr/>
                    <a:lstStyle/>
                    <a:p>
                      <a:r>
                        <a:rPr lang="en-US" dirty="0"/>
                        <a:t>20CC-Consolidated Corporate</a:t>
                      </a:r>
                    </a:p>
                  </a:txBody>
                  <a:tcPr marL="163039" marR="163039">
                    <a:solidFill>
                      <a:srgbClr val="FFC000"/>
                    </a:solidFill>
                  </a:tcPr>
                </a:tc>
                <a:tc>
                  <a:txBody>
                    <a:bodyPr/>
                    <a:lstStyle/>
                    <a:p>
                      <a:r>
                        <a:rPr lang="en-US" dirty="0"/>
                        <a:t>145</a:t>
                      </a:r>
                    </a:p>
                  </a:txBody>
                  <a:tcPr marL="163039" marR="163039">
                    <a:solidFill>
                      <a:srgbClr val="FFC000"/>
                    </a:solidFill>
                  </a:tcPr>
                </a:tc>
                <a:tc>
                  <a:txBody>
                    <a:bodyPr/>
                    <a:lstStyle/>
                    <a:p>
                      <a:pPr>
                        <a:tabLst>
                          <a:tab pos="1487488" algn="l"/>
                        </a:tabLst>
                      </a:pPr>
                      <a:r>
                        <a:rPr lang="en-US" dirty="0"/>
                        <a:t>68%</a:t>
                      </a:r>
                    </a:p>
                  </a:txBody>
                  <a:tcPr marL="163039" marR="163039">
                    <a:solidFill>
                      <a:srgbClr val="FFC000"/>
                    </a:solidFill>
                  </a:tcPr>
                </a:tc>
                <a:extLst>
                  <a:ext uri="{0D108BD9-81ED-4DB2-BD59-A6C34878D82A}">
                    <a16:rowId xmlns:a16="http://schemas.microsoft.com/office/drawing/2014/main" val="1541990189"/>
                  </a:ext>
                </a:extLst>
              </a:tr>
              <a:tr h="408810">
                <a:tc>
                  <a:txBody>
                    <a:bodyPr/>
                    <a:lstStyle/>
                    <a:p>
                      <a:r>
                        <a:rPr lang="en-US" dirty="0"/>
                        <a:t>BPT, CPT, PPT Privilege Tax</a:t>
                      </a:r>
                    </a:p>
                  </a:txBody>
                  <a:tcPr marL="163039" marR="163039">
                    <a:solidFill>
                      <a:srgbClr val="FFC000"/>
                    </a:solidFill>
                  </a:tcPr>
                </a:tc>
                <a:tc>
                  <a:txBody>
                    <a:bodyPr/>
                    <a:lstStyle/>
                    <a:p>
                      <a:r>
                        <a:rPr lang="en-US" dirty="0"/>
                        <a:t>114,445</a:t>
                      </a:r>
                    </a:p>
                  </a:txBody>
                  <a:tcPr marL="163039" marR="163039">
                    <a:solidFill>
                      <a:srgbClr val="FFC000"/>
                    </a:solidFill>
                  </a:tcPr>
                </a:tc>
                <a:tc>
                  <a:txBody>
                    <a:bodyPr/>
                    <a:lstStyle/>
                    <a:p>
                      <a:r>
                        <a:rPr lang="en-US" dirty="0"/>
                        <a:t>49%</a:t>
                      </a:r>
                    </a:p>
                  </a:txBody>
                  <a:tcPr marL="163039" marR="163039">
                    <a:solidFill>
                      <a:srgbClr val="FFC000"/>
                    </a:solidFill>
                  </a:tcPr>
                </a:tc>
                <a:extLst>
                  <a:ext uri="{0D108BD9-81ED-4DB2-BD59-A6C34878D82A}">
                    <a16:rowId xmlns:a16="http://schemas.microsoft.com/office/drawing/2014/main" val="2905514918"/>
                  </a:ext>
                </a:extLst>
              </a:tr>
              <a:tr h="408810">
                <a:tc>
                  <a:txBody>
                    <a:bodyPr/>
                    <a:lstStyle/>
                    <a:p>
                      <a:r>
                        <a:rPr lang="en-US" dirty="0"/>
                        <a:t>EPT-Electing Pass Through</a:t>
                      </a:r>
                    </a:p>
                  </a:txBody>
                  <a:tcPr marL="163039" marR="163039">
                    <a:solidFill>
                      <a:srgbClr val="FFC000"/>
                    </a:solidFill>
                  </a:tcPr>
                </a:tc>
                <a:tc>
                  <a:txBody>
                    <a:bodyPr/>
                    <a:lstStyle/>
                    <a:p>
                      <a:r>
                        <a:rPr lang="en-US" dirty="0"/>
                        <a:t>9,631</a:t>
                      </a:r>
                    </a:p>
                  </a:txBody>
                  <a:tcPr marL="163039" marR="163039">
                    <a:solidFill>
                      <a:srgbClr val="FFC000"/>
                    </a:solidFill>
                  </a:tcPr>
                </a:tc>
                <a:tc>
                  <a:txBody>
                    <a:bodyPr/>
                    <a:lstStyle/>
                    <a:p>
                      <a:r>
                        <a:rPr lang="en-US" dirty="0"/>
                        <a:t>94%</a:t>
                      </a:r>
                    </a:p>
                  </a:txBody>
                  <a:tcPr marL="163039" marR="163039">
                    <a:solidFill>
                      <a:srgbClr val="FFC000"/>
                    </a:solidFill>
                  </a:tcPr>
                </a:tc>
                <a:extLst>
                  <a:ext uri="{0D108BD9-81ED-4DB2-BD59-A6C34878D82A}">
                    <a16:rowId xmlns:a16="http://schemas.microsoft.com/office/drawing/2014/main" val="1625072000"/>
                  </a:ext>
                </a:extLst>
              </a:tr>
              <a:tr h="408810">
                <a:tc>
                  <a:txBody>
                    <a:bodyPr/>
                    <a:lstStyle/>
                    <a:p>
                      <a:r>
                        <a:rPr lang="en-US" dirty="0"/>
                        <a:t>20S-Sub Chapter S Corporation</a:t>
                      </a:r>
                    </a:p>
                  </a:txBody>
                  <a:tcPr marL="163039" marR="163039">
                    <a:solidFill>
                      <a:srgbClr val="FFC000"/>
                    </a:solidFill>
                  </a:tcPr>
                </a:tc>
                <a:tc>
                  <a:txBody>
                    <a:bodyPr/>
                    <a:lstStyle/>
                    <a:p>
                      <a:r>
                        <a:rPr lang="en-US" dirty="0"/>
                        <a:t>73,357</a:t>
                      </a:r>
                    </a:p>
                  </a:txBody>
                  <a:tcPr marL="163039" marR="163039">
                    <a:solidFill>
                      <a:srgbClr val="FFC000"/>
                    </a:solidFill>
                  </a:tcPr>
                </a:tc>
                <a:tc>
                  <a:txBody>
                    <a:bodyPr/>
                    <a:lstStyle/>
                    <a:p>
                      <a:r>
                        <a:rPr lang="en-US" dirty="0"/>
                        <a:t>98%</a:t>
                      </a:r>
                    </a:p>
                  </a:txBody>
                  <a:tcPr marL="163039" marR="163039">
                    <a:solidFill>
                      <a:srgbClr val="FFC000"/>
                    </a:solidFill>
                  </a:tcPr>
                </a:tc>
                <a:extLst>
                  <a:ext uri="{0D108BD9-81ED-4DB2-BD59-A6C34878D82A}">
                    <a16:rowId xmlns:a16="http://schemas.microsoft.com/office/drawing/2014/main" val="1614035674"/>
                  </a:ext>
                </a:extLst>
              </a:tr>
              <a:tr h="408810">
                <a:tc>
                  <a:txBody>
                    <a:bodyPr/>
                    <a:lstStyle/>
                    <a:p>
                      <a:r>
                        <a:rPr lang="en-US" dirty="0"/>
                        <a:t>65-Partnership</a:t>
                      </a:r>
                    </a:p>
                  </a:txBody>
                  <a:tcPr marL="163039" marR="163039">
                    <a:solidFill>
                      <a:srgbClr val="FFC000"/>
                    </a:solidFill>
                  </a:tcPr>
                </a:tc>
                <a:tc>
                  <a:txBody>
                    <a:bodyPr/>
                    <a:lstStyle/>
                    <a:p>
                      <a:r>
                        <a:rPr lang="en-US" dirty="0"/>
                        <a:t>75,923</a:t>
                      </a:r>
                    </a:p>
                  </a:txBody>
                  <a:tcPr marL="163039" marR="163039">
                    <a:solidFill>
                      <a:srgbClr val="FFC000"/>
                    </a:solidFill>
                  </a:tcPr>
                </a:tc>
                <a:tc>
                  <a:txBody>
                    <a:bodyPr/>
                    <a:lstStyle/>
                    <a:p>
                      <a:r>
                        <a:rPr lang="en-US" dirty="0"/>
                        <a:t>96%</a:t>
                      </a:r>
                    </a:p>
                  </a:txBody>
                  <a:tcPr marL="163039" marR="163039">
                    <a:solidFill>
                      <a:srgbClr val="FFC000"/>
                    </a:solidFill>
                  </a:tcPr>
                </a:tc>
                <a:extLst>
                  <a:ext uri="{0D108BD9-81ED-4DB2-BD59-A6C34878D82A}">
                    <a16:rowId xmlns:a16="http://schemas.microsoft.com/office/drawing/2014/main" val="2410444692"/>
                  </a:ext>
                </a:extLst>
              </a:tr>
              <a:tr h="681350">
                <a:tc>
                  <a:txBody>
                    <a:bodyPr/>
                    <a:lstStyle/>
                    <a:p>
                      <a:r>
                        <a:rPr lang="en-US" dirty="0"/>
                        <a:t>PTEC-</a:t>
                      </a:r>
                      <a:r>
                        <a:rPr lang="en-US" sz="1600" dirty="0"/>
                        <a:t>Pass Through Entity Composite</a:t>
                      </a:r>
                    </a:p>
                  </a:txBody>
                  <a:tcPr marL="163039" marR="163039">
                    <a:solidFill>
                      <a:srgbClr val="FFC000"/>
                    </a:solidFill>
                  </a:tcPr>
                </a:tc>
                <a:tc>
                  <a:txBody>
                    <a:bodyPr/>
                    <a:lstStyle/>
                    <a:p>
                      <a:r>
                        <a:rPr lang="en-US" dirty="0"/>
                        <a:t>20,878</a:t>
                      </a:r>
                    </a:p>
                  </a:txBody>
                  <a:tcPr marL="163039" marR="163039">
                    <a:solidFill>
                      <a:srgbClr val="FFC000"/>
                    </a:solidFill>
                  </a:tcPr>
                </a:tc>
                <a:tc>
                  <a:txBody>
                    <a:bodyPr/>
                    <a:lstStyle/>
                    <a:p>
                      <a:r>
                        <a:rPr lang="en-US" dirty="0"/>
                        <a:t>94%</a:t>
                      </a:r>
                    </a:p>
                  </a:txBody>
                  <a:tcPr marL="163039" marR="163039">
                    <a:solidFill>
                      <a:srgbClr val="FFC000"/>
                    </a:solidFill>
                  </a:tcPr>
                </a:tc>
                <a:extLst>
                  <a:ext uri="{0D108BD9-81ED-4DB2-BD59-A6C34878D82A}">
                    <a16:rowId xmlns:a16="http://schemas.microsoft.com/office/drawing/2014/main" val="2171709114"/>
                  </a:ext>
                </a:extLst>
              </a:tr>
              <a:tr h="408810">
                <a:tc>
                  <a:txBody>
                    <a:bodyPr/>
                    <a:lstStyle/>
                    <a:p>
                      <a:r>
                        <a:rPr lang="en-US" dirty="0"/>
                        <a:t>41-Estates and Trust</a:t>
                      </a:r>
                    </a:p>
                  </a:txBody>
                  <a:tcPr marL="163039" marR="163039">
                    <a:solidFill>
                      <a:srgbClr val="FFC000"/>
                    </a:solidFill>
                  </a:tcPr>
                </a:tc>
                <a:tc>
                  <a:txBody>
                    <a:bodyPr/>
                    <a:lstStyle/>
                    <a:p>
                      <a:r>
                        <a:rPr lang="en-US" dirty="0"/>
                        <a:t>26,685</a:t>
                      </a:r>
                    </a:p>
                  </a:txBody>
                  <a:tcPr marL="163039" marR="163039">
                    <a:solidFill>
                      <a:srgbClr val="FFC000"/>
                    </a:solidFill>
                  </a:tcPr>
                </a:tc>
                <a:tc>
                  <a:txBody>
                    <a:bodyPr/>
                    <a:lstStyle/>
                    <a:p>
                      <a:r>
                        <a:rPr lang="en-US" dirty="0"/>
                        <a:t>97%</a:t>
                      </a:r>
                    </a:p>
                  </a:txBody>
                  <a:tcPr marL="163039" marR="163039">
                    <a:solidFill>
                      <a:srgbClr val="FFC000"/>
                    </a:solidFill>
                  </a:tcPr>
                </a:tc>
                <a:extLst>
                  <a:ext uri="{0D108BD9-81ED-4DB2-BD59-A6C34878D82A}">
                    <a16:rowId xmlns:a16="http://schemas.microsoft.com/office/drawing/2014/main" val="25102224"/>
                  </a:ext>
                </a:extLst>
              </a:tr>
            </a:tbl>
          </a:graphicData>
        </a:graphic>
      </p:graphicFrame>
      <p:pic>
        <p:nvPicPr>
          <p:cNvPr id="13" name="Picture 12">
            <a:extLst>
              <a:ext uri="{FF2B5EF4-FFF2-40B4-BE49-F238E27FC236}">
                <a16:creationId xmlns:a16="http://schemas.microsoft.com/office/drawing/2014/main" id="{0E08B05E-616E-47E8-AE77-3D56254B775B}"/>
              </a:ext>
            </a:extLst>
          </p:cNvPr>
          <p:cNvPicPr>
            <a:picLocks noChangeAspect="1"/>
          </p:cNvPicPr>
          <p:nvPr/>
        </p:nvPicPr>
        <p:blipFill>
          <a:blip r:embed="rId3"/>
          <a:stretch>
            <a:fillRect/>
          </a:stretch>
        </p:blipFill>
        <p:spPr>
          <a:xfrm>
            <a:off x="2157642" y="-62753"/>
            <a:ext cx="7876715" cy="1147482"/>
          </a:xfrm>
          <a:prstGeom prst="rect">
            <a:avLst/>
          </a:prstGeom>
        </p:spPr>
      </p:pic>
      <p:sp>
        <p:nvSpPr>
          <p:cNvPr id="15" name="TextBox 14">
            <a:extLst>
              <a:ext uri="{FF2B5EF4-FFF2-40B4-BE49-F238E27FC236}">
                <a16:creationId xmlns:a16="http://schemas.microsoft.com/office/drawing/2014/main" id="{B956BC2A-570B-43B0-9EE2-5E670027EACC}"/>
              </a:ext>
            </a:extLst>
          </p:cNvPr>
          <p:cNvSpPr txBox="1"/>
          <p:nvPr/>
        </p:nvSpPr>
        <p:spPr>
          <a:xfrm>
            <a:off x="2008093" y="905435"/>
            <a:ext cx="8026263" cy="461665"/>
          </a:xfrm>
          <a:prstGeom prst="rect">
            <a:avLst/>
          </a:prstGeom>
          <a:noFill/>
        </p:spPr>
        <p:txBody>
          <a:bodyPr wrap="square">
            <a:spAutoFit/>
          </a:bodyPr>
          <a:lstStyle/>
          <a:p>
            <a:pPr algn="ctr"/>
            <a:r>
              <a:rPr lang="en-US" altLang="en-US" sz="2400" b="1" dirty="0">
                <a:latin typeface="Times New Roman" panose="02020603050405020304" pitchFamily="18" charset="0"/>
                <a:cs typeface="Times New Roman" panose="02020603050405020304" pitchFamily="18" charset="0"/>
              </a:rPr>
              <a:t>*Information from January 1, 2024 – December 30, 2024</a:t>
            </a:r>
            <a:endParaRPr lang="en-US" sz="2400" dirty="0"/>
          </a:p>
        </p:txBody>
      </p:sp>
    </p:spTree>
    <p:extLst>
      <p:ext uri="{BB962C8B-B14F-4D97-AF65-F5344CB8AC3E}">
        <p14:creationId xmlns:p14="http://schemas.microsoft.com/office/powerpoint/2010/main" val="2442050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4801-FFC1-4E24-AE23-CBACB0E4EC9F}"/>
              </a:ext>
            </a:extLst>
          </p:cNvPr>
          <p:cNvSpPr>
            <a:spLocks noGrp="1"/>
          </p:cNvSpPr>
          <p:nvPr>
            <p:ph type="title"/>
          </p:nvPr>
        </p:nvSpPr>
        <p:spPr/>
        <p:txBody>
          <a:bodyPr/>
          <a:lstStyle/>
          <a:p>
            <a:pPr algn="ctr"/>
            <a:r>
              <a:rPr lang="en-US" altLang="en-US" sz="4400" b="1" dirty="0">
                <a:solidFill>
                  <a:schemeClr val="tx1"/>
                </a:solidFill>
                <a:latin typeface="Times New Roman" panose="02020603050405020304" pitchFamily="18" charset="0"/>
                <a:cs typeface="Times New Roman" panose="02020603050405020304" pitchFamily="18" charset="0"/>
              </a:rPr>
              <a:t>Modernized Electronic Filing (</a:t>
            </a:r>
            <a:r>
              <a:rPr lang="en-US" altLang="en-US" sz="4400" b="1" dirty="0" err="1">
                <a:solidFill>
                  <a:schemeClr val="tx1"/>
                </a:solidFill>
                <a:latin typeface="Times New Roman" panose="02020603050405020304" pitchFamily="18" charset="0"/>
                <a:cs typeface="Times New Roman" panose="02020603050405020304" pitchFamily="18" charset="0"/>
              </a:rPr>
              <a:t>MeF</a:t>
            </a:r>
            <a:r>
              <a:rPr lang="en-US" altLang="en-US" sz="4400" b="1" dirty="0">
                <a:solidFill>
                  <a:schemeClr val="tx1"/>
                </a:solidFill>
                <a:latin typeface="Times New Roman" panose="02020603050405020304" pitchFamily="18" charset="0"/>
                <a:cs typeface="Times New Roman" panose="02020603050405020304" pitchFamily="18" charset="0"/>
              </a:rPr>
              <a:t>) Contacts</a:t>
            </a:r>
            <a:endParaRPr lang="en-US" dirty="0"/>
          </a:p>
        </p:txBody>
      </p:sp>
      <p:sp>
        <p:nvSpPr>
          <p:cNvPr id="3" name="Content Placeholder 2">
            <a:extLst>
              <a:ext uri="{FF2B5EF4-FFF2-40B4-BE49-F238E27FC236}">
                <a16:creationId xmlns:a16="http://schemas.microsoft.com/office/drawing/2014/main" id="{C42213C6-C9F0-477E-903A-43CCA7CE690E}"/>
              </a:ext>
            </a:extLst>
          </p:cNvPr>
          <p:cNvSpPr>
            <a:spLocks noGrp="1"/>
          </p:cNvSpPr>
          <p:nvPr>
            <p:ph idx="1"/>
          </p:nvPr>
        </p:nvSpPr>
        <p:spPr>
          <a:xfrm>
            <a:off x="914400" y="2026023"/>
            <a:ext cx="10439400" cy="4183623"/>
          </a:xfrm>
        </p:spPr>
        <p:txBody>
          <a:bodyPr>
            <a:normAutofit fontScale="70000" lnSpcReduction="20000"/>
          </a:bodyPr>
          <a:lstStyle/>
          <a:p>
            <a:pPr marL="0" indent="0" algn="ctr">
              <a:buNone/>
            </a:pPr>
            <a:r>
              <a:rPr lang="en-US" altLang="en-US" sz="2800" b="1" dirty="0">
                <a:latin typeface="Times New Roman" panose="02020603050405020304" pitchFamily="18" charset="0"/>
                <a:cs typeface="Times New Roman" panose="02020603050405020304" pitchFamily="18" charset="0"/>
              </a:rPr>
              <a:t>Tavares Mathews – Individual </a:t>
            </a:r>
            <a:r>
              <a:rPr lang="en-US" altLang="en-US" sz="2800" b="1" dirty="0" err="1">
                <a:latin typeface="Times New Roman" panose="02020603050405020304" pitchFamily="18" charset="0"/>
                <a:cs typeface="Times New Roman" panose="02020603050405020304" pitchFamily="18" charset="0"/>
              </a:rPr>
              <a:t>MeF</a:t>
            </a:r>
            <a:r>
              <a:rPr lang="en-US" altLang="en-US" sz="2800" b="1" dirty="0">
                <a:latin typeface="Times New Roman" panose="02020603050405020304" pitchFamily="18" charset="0"/>
                <a:cs typeface="Times New Roman" panose="02020603050405020304" pitchFamily="18" charset="0"/>
              </a:rPr>
              <a:t>  (40 and 40NR)</a:t>
            </a:r>
            <a:br>
              <a:rPr lang="en-US" altLang="en-US" sz="2800" b="1" dirty="0">
                <a:latin typeface="Times New Roman" panose="02020603050405020304" pitchFamily="18" charset="0"/>
                <a:cs typeface="Times New Roman" panose="02020603050405020304" pitchFamily="18" charset="0"/>
              </a:rPr>
            </a:br>
            <a:r>
              <a:rPr lang="en-US" altLang="en-US" sz="2800" b="1" dirty="0" err="1">
                <a:latin typeface="Times New Roman" panose="02020603050405020304" pitchFamily="18" charset="0"/>
                <a:cs typeface="Times New Roman" panose="02020603050405020304" pitchFamily="18" charset="0"/>
                <a:hlinkClick r:id="rId3"/>
              </a:rPr>
              <a:t>tavares.mathews@revenue.alabama.go</a:t>
            </a:r>
            <a:endParaRPr lang="en-US" altLang="en-US" sz="2800" b="1" dirty="0">
              <a:latin typeface="Times New Roman" panose="02020603050405020304" pitchFamily="18" charset="0"/>
              <a:cs typeface="Times New Roman" panose="02020603050405020304" pitchFamily="18" charset="0"/>
            </a:endParaRPr>
          </a:p>
          <a:p>
            <a:pPr marL="0" indent="0" algn="ctr">
              <a:buNone/>
            </a:pPr>
            <a:r>
              <a:rPr lang="en-US" altLang="en-US" sz="2800" b="1" dirty="0">
                <a:latin typeface="Times New Roman" panose="02020603050405020304" pitchFamily="18" charset="0"/>
                <a:cs typeface="Times New Roman" panose="02020603050405020304" pitchFamily="18" charset="0"/>
              </a:rPr>
              <a:t>334-353-9497</a:t>
            </a:r>
          </a:p>
          <a:p>
            <a:pPr marL="0" indent="0" algn="ctr">
              <a:buNone/>
            </a:pPr>
            <a:br>
              <a:rPr lang="en-US" altLang="en-US" sz="2800" b="1" dirty="0">
                <a:latin typeface="Times New Roman" panose="02020603050405020304" pitchFamily="18" charset="0"/>
                <a:cs typeface="Times New Roman" panose="02020603050405020304" pitchFamily="18" charset="0"/>
              </a:rPr>
            </a:br>
            <a:r>
              <a:rPr lang="en-US" altLang="en-US" sz="2800" b="1" dirty="0">
                <a:solidFill>
                  <a:schemeClr val="tx1"/>
                </a:solidFill>
                <a:latin typeface="Times New Roman" panose="02020603050405020304" pitchFamily="18" charset="0"/>
                <a:cs typeface="Times New Roman" panose="02020603050405020304" pitchFamily="18" charset="0"/>
              </a:rPr>
              <a:t>Demetria</a:t>
            </a:r>
            <a:r>
              <a:rPr lang="en-US" altLang="en-US" sz="2800" b="1" dirty="0">
                <a:latin typeface="Times New Roman" panose="02020603050405020304" pitchFamily="18" charset="0"/>
                <a:cs typeface="Times New Roman" panose="02020603050405020304" pitchFamily="18" charset="0"/>
              </a:rPr>
              <a:t> Gordon – Business </a:t>
            </a:r>
            <a:r>
              <a:rPr lang="en-US" altLang="en-US" sz="2800" b="1" dirty="0" err="1">
                <a:latin typeface="Times New Roman" panose="02020603050405020304" pitchFamily="18" charset="0"/>
                <a:cs typeface="Times New Roman" panose="02020603050405020304" pitchFamily="18" charset="0"/>
              </a:rPr>
              <a:t>MeF</a:t>
            </a:r>
            <a:r>
              <a:rPr lang="en-US" altLang="en-US" sz="2800" b="1" dirty="0">
                <a:latin typeface="Times New Roman" panose="02020603050405020304" pitchFamily="18" charset="0"/>
                <a:cs typeface="Times New Roman" panose="02020603050405020304" pitchFamily="18" charset="0"/>
              </a:rPr>
              <a:t>  (20C, 20CC , CPT and PPT)</a:t>
            </a:r>
            <a:br>
              <a:rPr lang="en-US" altLang="en-US" sz="2800" b="1" dirty="0">
                <a:latin typeface="Times New Roman" panose="02020603050405020304" pitchFamily="18" charset="0"/>
                <a:cs typeface="Times New Roman" panose="02020603050405020304" pitchFamily="18" charset="0"/>
              </a:rPr>
            </a:br>
            <a:r>
              <a:rPr lang="en-US" altLang="en-US" sz="2800" b="1" u="sng" dirty="0">
                <a:solidFill>
                  <a:schemeClr val="accent1"/>
                </a:solidFill>
                <a:latin typeface="Times New Roman" panose="02020603050405020304" pitchFamily="18" charset="0"/>
                <a:cs typeface="Times New Roman" panose="02020603050405020304" pitchFamily="18" charset="0"/>
              </a:rPr>
              <a:t>de</a:t>
            </a:r>
            <a:r>
              <a:rPr lang="en-US" altLang="en-US" sz="2800" b="1" dirty="0">
                <a:solidFill>
                  <a:schemeClr val="accent1"/>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metria.gordon@revenue.alabama.gov</a:t>
            </a:r>
            <a:endParaRPr lang="en-US" altLang="en-US" sz="2800" b="1" dirty="0">
              <a:solidFill>
                <a:schemeClr val="accent1"/>
              </a:solidFill>
              <a:latin typeface="Times New Roman" panose="02020603050405020304" pitchFamily="18" charset="0"/>
              <a:cs typeface="Times New Roman" panose="02020603050405020304" pitchFamily="18" charset="0"/>
            </a:endParaRPr>
          </a:p>
          <a:p>
            <a:pPr marL="0" indent="0" algn="ctr">
              <a:buNone/>
            </a:pPr>
            <a:r>
              <a:rPr lang="en-US" altLang="en-US" sz="2800" b="1" dirty="0">
                <a:latin typeface="Times New Roman" panose="02020603050405020304" pitchFamily="18" charset="0"/>
                <a:cs typeface="Times New Roman" panose="02020603050405020304" pitchFamily="18" charset="0"/>
              </a:rPr>
              <a:t>334-353-9129</a:t>
            </a:r>
            <a:br>
              <a:rPr lang="en-US" altLang="en-US" sz="2800" b="1" dirty="0">
                <a:latin typeface="Times New Roman" panose="02020603050405020304" pitchFamily="18" charset="0"/>
                <a:cs typeface="Times New Roman" panose="02020603050405020304" pitchFamily="18" charset="0"/>
              </a:rPr>
            </a:br>
            <a:br>
              <a:rPr lang="en-US" altLang="en-US" sz="2800" b="1" dirty="0">
                <a:latin typeface="Times New Roman" panose="02020603050405020304" pitchFamily="18" charset="0"/>
                <a:cs typeface="Times New Roman" panose="02020603050405020304" pitchFamily="18" charset="0"/>
              </a:rPr>
            </a:br>
            <a:r>
              <a:rPr lang="en-US" altLang="en-US" sz="2800" b="1" dirty="0">
                <a:latin typeface="Times New Roman" panose="02020603050405020304" pitchFamily="18" charset="0"/>
                <a:cs typeface="Times New Roman" panose="02020603050405020304" pitchFamily="18" charset="0"/>
              </a:rPr>
              <a:t>Tymecca Pearson– Business </a:t>
            </a:r>
            <a:r>
              <a:rPr lang="en-US" altLang="en-US" sz="2800" b="1" dirty="0" err="1">
                <a:latin typeface="Times New Roman" panose="02020603050405020304" pitchFamily="18" charset="0"/>
                <a:cs typeface="Times New Roman" panose="02020603050405020304" pitchFamily="18" charset="0"/>
              </a:rPr>
              <a:t>MeF</a:t>
            </a:r>
            <a:r>
              <a:rPr lang="en-US" altLang="en-US" sz="2800" b="1" dirty="0">
                <a:latin typeface="Times New Roman" panose="02020603050405020304" pitchFamily="18" charset="0"/>
                <a:cs typeface="Times New Roman" panose="02020603050405020304" pitchFamily="18" charset="0"/>
              </a:rPr>
              <a:t>  (20S, 65, PTEC and 41 )</a:t>
            </a:r>
            <a:br>
              <a:rPr lang="en-US" altLang="en-US" sz="2800" b="1" dirty="0">
                <a:highlight>
                  <a:srgbClr val="FFFF00"/>
                </a:highlight>
                <a:latin typeface="Times New Roman" panose="02020603050405020304" pitchFamily="18" charset="0"/>
                <a:cs typeface="Times New Roman" panose="02020603050405020304" pitchFamily="18" charset="0"/>
              </a:rPr>
            </a:br>
            <a:r>
              <a:rPr lang="en-US" altLang="en-US" sz="2800" b="1" dirty="0">
                <a:latin typeface="Times New Roman" panose="02020603050405020304" pitchFamily="18" charset="0"/>
                <a:cs typeface="Times New Roman" panose="02020603050405020304" pitchFamily="18" charset="0"/>
                <a:hlinkClick r:id="rId5"/>
              </a:rPr>
              <a:t>tymecca.pearson@revenue.alabama.gov</a:t>
            </a:r>
            <a:endParaRPr lang="en-US" altLang="en-US" sz="2800" b="1" dirty="0">
              <a:latin typeface="Times New Roman" panose="02020603050405020304" pitchFamily="18" charset="0"/>
              <a:cs typeface="Times New Roman" panose="02020603050405020304" pitchFamily="18" charset="0"/>
            </a:endParaRPr>
          </a:p>
          <a:p>
            <a:pPr marL="0" indent="0" algn="ctr">
              <a:buNone/>
            </a:pPr>
            <a:r>
              <a:rPr lang="en-US" altLang="en-US" sz="2800" b="1" dirty="0">
                <a:latin typeface="Times New Roman" panose="02020603050405020304" pitchFamily="18" charset="0"/>
                <a:cs typeface="Times New Roman" panose="02020603050405020304" pitchFamily="18" charset="0"/>
              </a:rPr>
              <a:t>334-353-0685</a:t>
            </a:r>
            <a:br>
              <a:rPr lang="en-US" altLang="en-US" sz="2800" b="1" dirty="0">
                <a:latin typeface="Times New Roman" panose="02020603050405020304" pitchFamily="18" charset="0"/>
                <a:cs typeface="Times New Roman" panose="02020603050405020304" pitchFamily="18" charset="0"/>
              </a:rPr>
            </a:br>
            <a:br>
              <a:rPr lang="en-US" altLang="en-US" sz="2800" b="1" dirty="0">
                <a:latin typeface="Times New Roman" panose="02020603050405020304" pitchFamily="18" charset="0"/>
                <a:cs typeface="Times New Roman" panose="02020603050405020304" pitchFamily="18" charset="0"/>
              </a:rPr>
            </a:br>
            <a:r>
              <a:rPr lang="en-US" altLang="en-US" sz="2800" b="1" dirty="0">
                <a:latin typeface="Times New Roman" panose="02020603050405020304" pitchFamily="18" charset="0"/>
                <a:cs typeface="Times New Roman" panose="02020603050405020304" pitchFamily="18" charset="0"/>
              </a:rPr>
              <a:t>Veronica Jennings – </a:t>
            </a:r>
            <a:r>
              <a:rPr lang="en-US" altLang="en-US" sz="2800" b="1" dirty="0" err="1">
                <a:latin typeface="Times New Roman" panose="02020603050405020304" pitchFamily="18" charset="0"/>
                <a:cs typeface="Times New Roman" panose="02020603050405020304" pitchFamily="18" charset="0"/>
              </a:rPr>
              <a:t>Mef</a:t>
            </a:r>
            <a:r>
              <a:rPr lang="en-US" altLang="en-US" sz="2800" b="1" dirty="0">
                <a:latin typeface="Times New Roman" panose="02020603050405020304" pitchFamily="18" charset="0"/>
                <a:cs typeface="Times New Roman" panose="02020603050405020304" pitchFamily="18" charset="0"/>
              </a:rPr>
              <a:t> Development and Web Service, Manager</a:t>
            </a:r>
            <a:br>
              <a:rPr lang="en-US" altLang="en-US" sz="2800" b="1" dirty="0">
                <a:latin typeface="Times New Roman" panose="02020603050405020304" pitchFamily="18" charset="0"/>
                <a:cs typeface="Times New Roman" panose="02020603050405020304" pitchFamily="18" charset="0"/>
              </a:rPr>
            </a:br>
            <a:r>
              <a:rPr lang="en-US" altLang="en-US" sz="2800" b="1" dirty="0">
                <a:latin typeface="Times New Roman" panose="02020603050405020304" pitchFamily="18" charset="0"/>
                <a:cs typeface="Times New Roman" panose="02020603050405020304" pitchFamily="18" charset="0"/>
                <a:hlinkClick r:id="rId6"/>
              </a:rPr>
              <a:t>veronica.jennings@revenue.alabama.gov</a:t>
            </a:r>
            <a:endParaRPr lang="en-US" altLang="en-US" sz="2800" b="1" dirty="0">
              <a:latin typeface="Times New Roman" panose="02020603050405020304" pitchFamily="18" charset="0"/>
              <a:cs typeface="Times New Roman" panose="02020603050405020304" pitchFamily="18" charset="0"/>
            </a:endParaRPr>
          </a:p>
          <a:p>
            <a:pPr marL="0" indent="0" algn="ctr">
              <a:buNone/>
            </a:pPr>
            <a:r>
              <a:rPr lang="en-US" altLang="en-US" sz="2800" b="1" dirty="0">
                <a:latin typeface="Times New Roman" panose="02020603050405020304" pitchFamily="18" charset="0"/>
                <a:cs typeface="Times New Roman" panose="02020603050405020304" pitchFamily="18" charset="0"/>
              </a:rPr>
              <a:t>334-353-9440</a:t>
            </a:r>
          </a:p>
          <a:p>
            <a:endParaRPr lang="en-US" dirty="0"/>
          </a:p>
        </p:txBody>
      </p:sp>
    </p:spTree>
    <p:extLst>
      <p:ext uri="{BB962C8B-B14F-4D97-AF65-F5344CB8AC3E}">
        <p14:creationId xmlns:p14="http://schemas.microsoft.com/office/powerpoint/2010/main" val="200601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663F-426B-4354-9ADB-4448D85DE4B8}"/>
              </a:ext>
            </a:extLst>
          </p:cNvPr>
          <p:cNvSpPr>
            <a:spLocks noGrp="1"/>
          </p:cNvSpPr>
          <p:nvPr>
            <p:ph type="title"/>
          </p:nvPr>
        </p:nvSpPr>
        <p:spPr/>
        <p:txBody>
          <a:bodyPr/>
          <a:lstStyle/>
          <a:p>
            <a:pPr algn="ctr"/>
            <a:r>
              <a:rPr lang="en-US" sz="4400" b="1" u="sng" dirty="0">
                <a:latin typeface="Times New Roman" panose="02020603050405020304" pitchFamily="18" charset="0"/>
                <a:cs typeface="Times New Roman" panose="02020603050405020304" pitchFamily="18" charset="0"/>
              </a:rPr>
              <a:t>Forms</a:t>
            </a:r>
            <a:endParaRPr lang="en-US" dirty="0"/>
          </a:p>
        </p:txBody>
      </p:sp>
      <p:pic>
        <p:nvPicPr>
          <p:cNvPr id="4" name="Content Placeholder 3">
            <a:extLst>
              <a:ext uri="{FF2B5EF4-FFF2-40B4-BE49-F238E27FC236}">
                <a16:creationId xmlns:a16="http://schemas.microsoft.com/office/drawing/2014/main" id="{031A98D5-DF13-4147-8953-C2AFF73033D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9811" y="1972236"/>
            <a:ext cx="8301317" cy="4303058"/>
          </a:xfrm>
          <a:prstGeom prst="rect">
            <a:avLst/>
          </a:prstGeom>
        </p:spPr>
      </p:pic>
    </p:spTree>
    <p:extLst>
      <p:ext uri="{BB962C8B-B14F-4D97-AF65-F5344CB8AC3E}">
        <p14:creationId xmlns:p14="http://schemas.microsoft.com/office/powerpoint/2010/main" val="21650215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9EC7-62C3-418F-ABD8-E00F4811AFE2}"/>
              </a:ext>
            </a:extLst>
          </p:cNvPr>
          <p:cNvSpPr>
            <a:spLocks noGrp="1"/>
          </p:cNvSpPr>
          <p:nvPr>
            <p:ph type="title"/>
          </p:nvPr>
        </p:nvSpPr>
        <p:spPr/>
        <p:txBody>
          <a:bodyPr/>
          <a:lstStyle/>
          <a:p>
            <a:pPr algn="ctr"/>
            <a:r>
              <a:rPr lang="en-US" altLang="en-US" b="1" dirty="0">
                <a:latin typeface="Times New Roman" panose="02020603050405020304" pitchFamily="18" charset="0"/>
                <a:cs typeface="Times New Roman" panose="02020603050405020304" pitchFamily="18" charset="0"/>
              </a:rPr>
              <a:t>Mailed Forms</a:t>
            </a:r>
            <a:endParaRPr lang="en-US" dirty="0"/>
          </a:p>
        </p:txBody>
      </p:sp>
      <p:sp>
        <p:nvSpPr>
          <p:cNvPr id="3" name="Content Placeholder 2">
            <a:extLst>
              <a:ext uri="{FF2B5EF4-FFF2-40B4-BE49-F238E27FC236}">
                <a16:creationId xmlns:a16="http://schemas.microsoft.com/office/drawing/2014/main" id="{0BC5409B-3988-4FEA-AB26-B6952EAB439B}"/>
              </a:ext>
            </a:extLst>
          </p:cNvPr>
          <p:cNvSpPr>
            <a:spLocks noGrp="1"/>
          </p:cNvSpPr>
          <p:nvPr>
            <p:ph idx="1"/>
          </p:nvPr>
        </p:nvSpPr>
        <p:spPr>
          <a:xfrm>
            <a:off x="403411" y="2400441"/>
            <a:ext cx="5979459" cy="4018288"/>
          </a:xfrm>
        </p:spPr>
        <p:txBody>
          <a:bodyPr>
            <a:normAutofit/>
          </a:bodyPr>
          <a:lstStyle/>
          <a:p>
            <a:pPr eaLnBrk="1" hangingPunct="1">
              <a:buFont typeface="Arial" charset="0"/>
              <a:buChar char="•"/>
              <a:defRPr/>
            </a:pPr>
            <a:r>
              <a:rPr lang="en-US" sz="3200" dirty="0">
                <a:latin typeface="Times New Roman" panose="02020603050405020304" pitchFamily="18" charset="0"/>
                <a:cs typeface="Times New Roman" panose="02020603050405020304" pitchFamily="18" charset="0"/>
              </a:rPr>
              <a:t>The Department will provide income tax booklets (40/40NR) to Libraries and TPSC’s this year.</a:t>
            </a:r>
          </a:p>
          <a:p>
            <a:pPr eaLnBrk="1" hangingPunct="1">
              <a:buFont typeface="Arial" charset="0"/>
              <a:buChar char="•"/>
              <a:defRPr/>
            </a:pPr>
            <a:r>
              <a:rPr lang="en-US" sz="3200" dirty="0">
                <a:latin typeface="Times New Roman" panose="02020603050405020304" pitchFamily="18" charset="0"/>
                <a:cs typeface="Times New Roman" panose="02020603050405020304" pitchFamily="18" charset="0"/>
              </a:rPr>
              <a:t>Taxpayers can download and print all tax forms from our website.</a:t>
            </a:r>
          </a:p>
          <a:p>
            <a:pPr eaLnBrk="1" hangingPunct="1">
              <a:buFont typeface="Arial" charset="0"/>
              <a:buChar char="•"/>
              <a:defRPr/>
            </a:pPr>
            <a:r>
              <a:rPr lang="en-US" sz="3200" dirty="0">
                <a:latin typeface="Times New Roman" panose="02020603050405020304" pitchFamily="18" charset="0"/>
                <a:cs typeface="Times New Roman" panose="02020603050405020304" pitchFamily="18" charset="0"/>
              </a:rPr>
              <a:t>Taxpayers can mail order all tax forms from our website.</a:t>
            </a:r>
          </a:p>
        </p:txBody>
      </p:sp>
      <p:pic>
        <p:nvPicPr>
          <p:cNvPr id="4" name="Content Placeholder 2">
            <a:extLst>
              <a:ext uri="{FF2B5EF4-FFF2-40B4-BE49-F238E27FC236}">
                <a16:creationId xmlns:a16="http://schemas.microsoft.com/office/drawing/2014/main" id="{C3EC8621-5313-4A0B-90FC-9406DF382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108" y="1992150"/>
            <a:ext cx="4793382" cy="4018288"/>
          </a:xfrm>
          <a:prstGeom prst="rect">
            <a:avLst/>
          </a:prstGeom>
        </p:spPr>
      </p:pic>
    </p:spTree>
    <p:extLst>
      <p:ext uri="{BB962C8B-B14F-4D97-AF65-F5344CB8AC3E}">
        <p14:creationId xmlns:p14="http://schemas.microsoft.com/office/powerpoint/2010/main" val="3819961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ABE4B-C1C1-4B00-882D-A555BFBFDEC7}"/>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ID Confirmation Quiz</a:t>
            </a:r>
            <a:endParaRPr lang="en-US" dirty="0"/>
          </a:p>
        </p:txBody>
      </p:sp>
      <p:sp>
        <p:nvSpPr>
          <p:cNvPr id="3" name="Content Placeholder 2">
            <a:extLst>
              <a:ext uri="{FF2B5EF4-FFF2-40B4-BE49-F238E27FC236}">
                <a16:creationId xmlns:a16="http://schemas.microsoft.com/office/drawing/2014/main" id="{4735423D-08DD-4AA3-895C-E459D3601A13}"/>
              </a:ext>
            </a:extLst>
          </p:cNvPr>
          <p:cNvSpPr>
            <a:spLocks noGrp="1"/>
          </p:cNvSpPr>
          <p:nvPr>
            <p:ph idx="1"/>
          </p:nvPr>
        </p:nvSpPr>
        <p:spPr>
          <a:xfrm>
            <a:off x="331693" y="1712258"/>
            <a:ext cx="11510683" cy="5235389"/>
          </a:xfrm>
        </p:spPr>
        <p:txBody>
          <a:bodyPr>
            <a:normAutofit/>
          </a:bodyPr>
          <a:lstStyle/>
          <a:p>
            <a:endParaRPr lang="en-US" dirty="0"/>
          </a:p>
          <a:p>
            <a:r>
              <a:rPr lang="en-US" dirty="0"/>
              <a:t>You can watch the video</a:t>
            </a:r>
          </a:p>
          <a:p>
            <a:pPr marL="0" indent="0">
              <a:buNone/>
            </a:pPr>
            <a:r>
              <a:rPr lang="en-US" dirty="0"/>
              <a:t>   or click Take the Quiz</a:t>
            </a:r>
          </a:p>
          <a:p>
            <a:pPr marL="0" indent="0">
              <a:buNone/>
            </a:pPr>
            <a:endParaRPr lang="en-US" dirty="0"/>
          </a:p>
          <a:p>
            <a:pPr marL="0" indent="0" algn="just">
              <a:lnSpc>
                <a:spcPct val="100000"/>
              </a:lnSpc>
              <a:buNone/>
            </a:pPr>
            <a:r>
              <a:rPr lang="en-US" sz="1400" dirty="0"/>
              <a:t>Contact phone number is provided for additional questions	</a:t>
            </a:r>
          </a:p>
        </p:txBody>
      </p:sp>
      <p:pic>
        <p:nvPicPr>
          <p:cNvPr id="7" name="Picture 6">
            <a:extLst>
              <a:ext uri="{FF2B5EF4-FFF2-40B4-BE49-F238E27FC236}">
                <a16:creationId xmlns:a16="http://schemas.microsoft.com/office/drawing/2014/main" id="{CFBE04FF-B071-23E3-ABEB-D4B50AA40F50}"/>
              </a:ext>
            </a:extLst>
          </p:cNvPr>
          <p:cNvPicPr>
            <a:picLocks noChangeAspect="1"/>
          </p:cNvPicPr>
          <p:nvPr/>
        </p:nvPicPr>
        <p:blipFill>
          <a:blip r:embed="rId2"/>
          <a:stretch>
            <a:fillRect/>
          </a:stretch>
        </p:blipFill>
        <p:spPr>
          <a:xfrm>
            <a:off x="5337544" y="1800209"/>
            <a:ext cx="5598294" cy="4634143"/>
          </a:xfrm>
          <a:prstGeom prst="rect">
            <a:avLst/>
          </a:prstGeom>
        </p:spPr>
      </p:pic>
    </p:spTree>
    <p:extLst>
      <p:ext uri="{BB962C8B-B14F-4D97-AF65-F5344CB8AC3E}">
        <p14:creationId xmlns:p14="http://schemas.microsoft.com/office/powerpoint/2010/main" val="2254564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9FDA5-447B-0737-BA9C-64D6A5C88D33}"/>
              </a:ext>
            </a:extLst>
          </p:cNvPr>
          <p:cNvSpPr>
            <a:spLocks noGrp="1"/>
          </p:cNvSpPr>
          <p:nvPr>
            <p:ph type="title"/>
          </p:nvPr>
        </p:nvSpPr>
        <p:spPr>
          <a:xfrm>
            <a:off x="838200" y="365125"/>
            <a:ext cx="10515600" cy="930275"/>
          </a:xfrm>
        </p:spPr>
        <p:txBody>
          <a:bodyPr/>
          <a:lstStyle/>
          <a:p>
            <a:pPr algn="ctr"/>
            <a:r>
              <a:rPr lang="en-US" sz="4400" b="1" dirty="0">
                <a:latin typeface="Times New Roman" panose="02020603050405020304" pitchFamily="18" charset="0"/>
                <a:cs typeface="Times New Roman" panose="02020603050405020304" pitchFamily="18" charset="0"/>
              </a:rPr>
              <a:t>Form Changes for 2024</a:t>
            </a:r>
            <a:endParaRPr lang="en-US" dirty="0"/>
          </a:p>
        </p:txBody>
      </p:sp>
      <p:sp>
        <p:nvSpPr>
          <p:cNvPr id="3" name="Content Placeholder 2">
            <a:extLst>
              <a:ext uri="{FF2B5EF4-FFF2-40B4-BE49-F238E27FC236}">
                <a16:creationId xmlns:a16="http://schemas.microsoft.com/office/drawing/2014/main" id="{6BE8432A-2AD3-B1B9-9C2A-D19FA1F84E8D}"/>
              </a:ext>
            </a:extLst>
          </p:cNvPr>
          <p:cNvSpPr>
            <a:spLocks noGrp="1"/>
          </p:cNvSpPr>
          <p:nvPr>
            <p:ph sz="half" idx="1"/>
          </p:nvPr>
        </p:nvSpPr>
        <p:spPr>
          <a:xfrm>
            <a:off x="70037" y="1290638"/>
            <a:ext cx="6884894" cy="5567362"/>
          </a:xfrm>
        </p:spPr>
        <p:txBody>
          <a:bodyPr>
            <a:noAutofit/>
          </a:bodyPr>
          <a:lstStyle/>
          <a:p>
            <a:pPr marL="0" indent="0" algn="l">
              <a:buNone/>
            </a:pPr>
            <a:r>
              <a:rPr lang="en-US" sz="2000" b="1" i="1" u="none" strike="noStrike" baseline="0" dirty="0">
                <a:solidFill>
                  <a:srgbClr val="000000"/>
                </a:solidFill>
                <a:latin typeface="+mn-lt"/>
              </a:rPr>
              <a:t>Unchanged Forms </a:t>
            </a:r>
            <a:r>
              <a:rPr lang="en-US" sz="2000" b="0" i="0" u="none" strike="noStrike" baseline="0" dirty="0">
                <a:solidFill>
                  <a:srgbClr val="000000"/>
                </a:solidFill>
                <a:latin typeface="+mn-lt"/>
              </a:rPr>
              <a:t>(other than year/date edits)</a:t>
            </a:r>
            <a:r>
              <a:rPr lang="en-US" sz="2000" b="1" i="0" u="none" strike="noStrike" baseline="0" dirty="0">
                <a:solidFill>
                  <a:srgbClr val="000000"/>
                </a:solidFill>
                <a:latin typeface="+mn-lt"/>
              </a:rPr>
              <a:t>:</a:t>
            </a:r>
          </a:p>
          <a:p>
            <a:pPr marL="0" indent="0" algn="l">
              <a:buNone/>
            </a:pPr>
            <a:r>
              <a:rPr lang="en-US" sz="2000" b="1" i="0" u="sng" strike="noStrike" baseline="0" dirty="0">
                <a:solidFill>
                  <a:srgbClr val="000000"/>
                </a:solidFill>
                <a:latin typeface="+mn-lt"/>
              </a:rPr>
              <a:t>Corporate Income Tax</a:t>
            </a:r>
            <a:r>
              <a:rPr lang="en-US" sz="2000" b="1" i="0" u="none" strike="noStrike" baseline="0" dirty="0">
                <a:solidFill>
                  <a:srgbClr val="000000"/>
                </a:solidFill>
                <a:latin typeface="+mn-lt"/>
              </a:rPr>
              <a:t>:</a:t>
            </a:r>
          </a:p>
          <a:p>
            <a:r>
              <a:rPr lang="en-US" sz="2000" b="0" i="0" u="none" strike="noStrike" baseline="0" dirty="0">
                <a:solidFill>
                  <a:srgbClr val="000000"/>
                </a:solidFill>
                <a:latin typeface="+mn-lt"/>
              </a:rPr>
              <a:t>Form </a:t>
            </a:r>
            <a:r>
              <a:rPr lang="en-US" sz="2000" b="0" i="0" u="none" strike="noStrike" baseline="0" dirty="0" err="1">
                <a:solidFill>
                  <a:srgbClr val="000000"/>
                </a:solidFill>
                <a:latin typeface="+mn-lt"/>
              </a:rPr>
              <a:t>20C</a:t>
            </a:r>
            <a:r>
              <a:rPr lang="en-US" sz="2000" b="0" i="0" u="none" strike="noStrike" baseline="0" dirty="0">
                <a:solidFill>
                  <a:srgbClr val="000000"/>
                </a:solidFill>
                <a:latin typeface="+mn-lt"/>
              </a:rPr>
              <a:t>-C</a:t>
            </a:r>
          </a:p>
          <a:p>
            <a:pPr algn="l"/>
            <a:r>
              <a:rPr lang="en-US" sz="2000" b="0" i="0" u="none" strike="noStrike" baseline="0" dirty="0">
                <a:solidFill>
                  <a:srgbClr val="000000"/>
                </a:solidFill>
                <a:latin typeface="+mn-lt"/>
              </a:rPr>
              <a:t>Form </a:t>
            </a:r>
            <a:r>
              <a:rPr lang="en-US" sz="2000" b="0" i="0" u="none" strike="noStrike" baseline="0" dirty="0" err="1">
                <a:solidFill>
                  <a:srgbClr val="000000"/>
                </a:solidFill>
                <a:latin typeface="+mn-lt"/>
              </a:rPr>
              <a:t>20C</a:t>
            </a:r>
            <a:r>
              <a:rPr lang="en-US" sz="2000" b="0" i="0" u="none" strike="noStrike" baseline="0" dirty="0">
                <a:solidFill>
                  <a:srgbClr val="000000"/>
                </a:solidFill>
                <a:latin typeface="+mn-lt"/>
              </a:rPr>
              <a:t>-CRE</a:t>
            </a:r>
          </a:p>
          <a:p>
            <a:pPr algn="l"/>
            <a:r>
              <a:rPr lang="en-US" sz="2000" b="0" i="0" u="none" strike="noStrike" baseline="0" dirty="0">
                <a:solidFill>
                  <a:srgbClr val="000000"/>
                </a:solidFill>
                <a:latin typeface="+mn-lt"/>
              </a:rPr>
              <a:t>Schedule FTI</a:t>
            </a:r>
          </a:p>
          <a:p>
            <a:pPr algn="l"/>
            <a:r>
              <a:rPr lang="en-US" sz="2000" b="0" i="0" u="none" strike="noStrike" baseline="0" dirty="0">
                <a:solidFill>
                  <a:srgbClr val="000000"/>
                </a:solidFill>
                <a:latin typeface="+mn-lt"/>
              </a:rPr>
              <a:t>Schedule B-1</a:t>
            </a:r>
          </a:p>
          <a:p>
            <a:pPr algn="l"/>
            <a:r>
              <a:rPr lang="en-US" sz="2000" b="0" i="0" u="none" strike="noStrike" baseline="0" dirty="0">
                <a:solidFill>
                  <a:srgbClr val="000000"/>
                </a:solidFill>
                <a:latin typeface="+mn-lt"/>
              </a:rPr>
              <a:t>Schedule KRCC-B</a:t>
            </a:r>
          </a:p>
          <a:p>
            <a:pPr algn="l"/>
            <a:r>
              <a:rPr lang="en-US" sz="2000" b="0" i="0" u="none" strike="noStrike" baseline="0" dirty="0">
                <a:solidFill>
                  <a:srgbClr val="000000"/>
                </a:solidFill>
                <a:latin typeface="+mn-lt"/>
              </a:rPr>
              <a:t>Schedule OZ</a:t>
            </a:r>
          </a:p>
          <a:p>
            <a:pPr marL="0" indent="0" algn="l">
              <a:buNone/>
            </a:pPr>
            <a:r>
              <a:rPr lang="en-US" sz="2000" b="1" i="0" u="sng" strike="noStrike" baseline="0" dirty="0">
                <a:solidFill>
                  <a:srgbClr val="000000"/>
                </a:solidFill>
                <a:latin typeface="+mn-lt"/>
              </a:rPr>
              <a:t>Financial Institution Excise Tax</a:t>
            </a:r>
            <a:r>
              <a:rPr lang="en-US" sz="2000" b="1" i="0" u="none" strike="noStrike" baseline="0" dirty="0">
                <a:solidFill>
                  <a:srgbClr val="000000"/>
                </a:solidFill>
                <a:latin typeface="+mn-lt"/>
              </a:rPr>
              <a:t>:</a:t>
            </a:r>
          </a:p>
          <a:p>
            <a:pPr algn="l"/>
            <a:r>
              <a:rPr lang="en-US" sz="2000" b="0" i="0" u="none" strike="noStrike" baseline="0" dirty="0">
                <a:solidFill>
                  <a:srgbClr val="000000"/>
                </a:solidFill>
                <a:latin typeface="+mn-lt"/>
              </a:rPr>
              <a:t>Schedule FTI</a:t>
            </a:r>
          </a:p>
          <a:p>
            <a:pPr algn="l"/>
            <a:r>
              <a:rPr lang="en-US" sz="2000" b="0" i="0" u="none" strike="noStrike" baseline="0" dirty="0">
                <a:solidFill>
                  <a:srgbClr val="000000"/>
                </a:solidFill>
                <a:latin typeface="+mn-lt"/>
              </a:rPr>
              <a:t>Schedule KRCC-B</a:t>
            </a:r>
          </a:p>
          <a:p>
            <a:pPr algn="l"/>
            <a:r>
              <a:rPr lang="en-US" sz="2000" b="0" i="0" u="none" strike="noStrike" baseline="0" dirty="0">
                <a:solidFill>
                  <a:srgbClr val="000000"/>
                </a:solidFill>
                <a:latin typeface="+mn-lt"/>
              </a:rPr>
              <a:t>Schedule B-1</a:t>
            </a:r>
          </a:p>
          <a:p>
            <a:pPr algn="l"/>
            <a:r>
              <a:rPr lang="en-US" sz="2000" b="0" i="0" u="none" strike="noStrike" baseline="0" dirty="0">
                <a:solidFill>
                  <a:srgbClr val="000000"/>
                </a:solidFill>
                <a:latin typeface="+mn-lt"/>
              </a:rPr>
              <a:t>Schedule OZ</a:t>
            </a:r>
          </a:p>
          <a:p>
            <a:pPr algn="l"/>
            <a:r>
              <a:rPr lang="en-US" sz="2000" dirty="0">
                <a:solidFill>
                  <a:srgbClr val="000000"/>
                </a:solidFill>
                <a:latin typeface="+mn-lt"/>
              </a:rPr>
              <a:t>Schedule ET-1 and ET-</a:t>
            </a:r>
            <a:r>
              <a:rPr lang="en-US" sz="2000" dirty="0" err="1">
                <a:solidFill>
                  <a:srgbClr val="000000"/>
                </a:solidFill>
                <a:latin typeface="+mn-lt"/>
              </a:rPr>
              <a:t>1C</a:t>
            </a:r>
            <a:endParaRPr lang="en-US" sz="2000" b="0" i="0" u="none" strike="noStrike" baseline="0" dirty="0">
              <a:solidFill>
                <a:srgbClr val="000000"/>
              </a:solidFill>
              <a:latin typeface="+mn-lt"/>
            </a:endParaRPr>
          </a:p>
          <a:p>
            <a:pPr marL="0" indent="0" algn="l">
              <a:buNone/>
            </a:pPr>
            <a:endParaRPr lang="en-US" sz="1000" dirty="0">
              <a:latin typeface="+mn-lt"/>
            </a:endParaRPr>
          </a:p>
        </p:txBody>
      </p:sp>
      <p:sp>
        <p:nvSpPr>
          <p:cNvPr id="4" name="Content Placeholder 3">
            <a:extLst>
              <a:ext uri="{FF2B5EF4-FFF2-40B4-BE49-F238E27FC236}">
                <a16:creationId xmlns:a16="http://schemas.microsoft.com/office/drawing/2014/main" id="{0644A637-1EFA-C78A-D7F5-D0A401027885}"/>
              </a:ext>
            </a:extLst>
          </p:cNvPr>
          <p:cNvSpPr>
            <a:spLocks noGrp="1"/>
          </p:cNvSpPr>
          <p:nvPr>
            <p:ph sz="half" idx="2"/>
          </p:nvPr>
        </p:nvSpPr>
        <p:spPr>
          <a:xfrm>
            <a:off x="7117976" y="1714500"/>
            <a:ext cx="4235823" cy="4982133"/>
          </a:xfrm>
        </p:spPr>
        <p:txBody>
          <a:bodyPr>
            <a:normAutofit/>
          </a:bodyPr>
          <a:lstStyle/>
          <a:p>
            <a:pPr marL="0" indent="0" algn="l">
              <a:buNone/>
            </a:pPr>
            <a:r>
              <a:rPr lang="en-US" sz="1900" b="1" i="0" u="sng" strike="noStrike" baseline="0" dirty="0">
                <a:solidFill>
                  <a:srgbClr val="000000"/>
                </a:solidFill>
                <a:latin typeface="+mn-lt"/>
              </a:rPr>
              <a:t>Pass-Through and Fiduciary Forms</a:t>
            </a:r>
            <a:r>
              <a:rPr lang="en-US" sz="1900" b="1" i="0" u="none" strike="noStrike" baseline="0" dirty="0">
                <a:solidFill>
                  <a:srgbClr val="000000"/>
                </a:solidFill>
                <a:latin typeface="+mn-lt"/>
              </a:rPr>
              <a:t>:</a:t>
            </a:r>
          </a:p>
          <a:p>
            <a:pPr algn="l"/>
            <a:r>
              <a:rPr lang="en-US" sz="2000" b="0" i="0" u="none" strike="noStrike" baseline="0" dirty="0"/>
              <a:t>NRA</a:t>
            </a:r>
          </a:p>
          <a:p>
            <a:pPr algn="l"/>
            <a:r>
              <a:rPr lang="en-US" sz="2000" b="0" i="0" u="none" strike="noStrike" baseline="0" dirty="0"/>
              <a:t>NMC</a:t>
            </a:r>
          </a:p>
          <a:p>
            <a:pPr algn="l"/>
            <a:r>
              <a:rPr lang="en-US" sz="2000" b="0" i="0" u="none" strike="noStrike" baseline="0" dirty="0"/>
              <a:t>PTE-R/NRA-R</a:t>
            </a:r>
          </a:p>
          <a:p>
            <a:pPr algn="l"/>
            <a:r>
              <a:rPr lang="en-US" sz="2000" b="0" i="0" u="none" strike="noStrike" baseline="0" dirty="0"/>
              <a:t>NRC-Exempt</a:t>
            </a:r>
          </a:p>
          <a:p>
            <a:pPr algn="l"/>
            <a:r>
              <a:rPr lang="en-US" sz="2000" b="0" i="0" u="none" strike="noStrike" baseline="0" dirty="0"/>
              <a:t>QIP-C</a:t>
            </a:r>
          </a:p>
          <a:p>
            <a:pPr algn="l"/>
            <a:r>
              <a:rPr lang="en-US" sz="2000" b="0" i="0" u="none" strike="noStrike" baseline="0" dirty="0"/>
              <a:t>Schedule OZ</a:t>
            </a:r>
          </a:p>
          <a:p>
            <a:pPr algn="l"/>
            <a:r>
              <a:rPr lang="en-US" sz="2000" b="0" i="0" u="none" strike="noStrike" baseline="0" dirty="0"/>
              <a:t>Schedule CP-B</a:t>
            </a:r>
          </a:p>
          <a:p>
            <a:pPr algn="l"/>
            <a:r>
              <a:rPr lang="en-US" sz="2000" b="0" i="0" u="none" strike="noStrike" baseline="0" dirty="0"/>
              <a:t>EST-1</a:t>
            </a:r>
          </a:p>
          <a:p>
            <a:pPr algn="l"/>
            <a:r>
              <a:rPr lang="en-US" sz="2000" b="0" i="0" u="none" strike="noStrike" baseline="0" dirty="0"/>
              <a:t>KRCC-B</a:t>
            </a:r>
          </a:p>
          <a:p>
            <a:pPr algn="l"/>
            <a:r>
              <a:rPr lang="en-US" sz="2000" b="0" i="0" u="none" strike="noStrike" baseline="0" dirty="0"/>
              <a:t>NOL-F85</a:t>
            </a:r>
          </a:p>
          <a:p>
            <a:pPr algn="l"/>
            <a:r>
              <a:rPr lang="en-US" sz="2000" b="0" i="0" u="none" strike="noStrike" baseline="0" dirty="0"/>
              <a:t>NOL-F85A</a:t>
            </a:r>
            <a:endParaRPr lang="en-US" sz="2000" dirty="0"/>
          </a:p>
        </p:txBody>
      </p:sp>
    </p:spTree>
    <p:extLst>
      <p:ext uri="{BB962C8B-B14F-4D97-AF65-F5344CB8AC3E}">
        <p14:creationId xmlns:p14="http://schemas.microsoft.com/office/powerpoint/2010/main" val="950404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53190-9B4E-4293-99C0-A92E04C9F812}"/>
              </a:ext>
            </a:extLst>
          </p:cNvPr>
          <p:cNvSpPr>
            <a:spLocks noGrp="1"/>
          </p:cNvSpPr>
          <p:nvPr>
            <p:ph type="title"/>
          </p:nvPr>
        </p:nvSpPr>
        <p:spPr>
          <a:xfrm>
            <a:off x="838200" y="365126"/>
            <a:ext cx="10515600" cy="1105866"/>
          </a:xfrm>
        </p:spPr>
        <p:txBody>
          <a:bodyPr>
            <a:normAutofit/>
          </a:bodyPr>
          <a:lstStyle/>
          <a:p>
            <a:pPr algn="ctr"/>
            <a:r>
              <a:rPr lang="en-US" sz="4800" b="1" dirty="0">
                <a:latin typeface="Times New Roman" panose="02020603050405020304" pitchFamily="18" charset="0"/>
                <a:cs typeface="Times New Roman" panose="02020603050405020304" pitchFamily="18" charset="0"/>
              </a:rPr>
              <a:t>Form Changes for 2024</a:t>
            </a:r>
            <a:endParaRPr lang="en-US" sz="4800" dirty="0"/>
          </a:p>
        </p:txBody>
      </p:sp>
      <p:sp>
        <p:nvSpPr>
          <p:cNvPr id="3" name="Content Placeholder 2">
            <a:extLst>
              <a:ext uri="{FF2B5EF4-FFF2-40B4-BE49-F238E27FC236}">
                <a16:creationId xmlns:a16="http://schemas.microsoft.com/office/drawing/2014/main" id="{81F64867-9FC5-4CB1-9633-26384D1CB30F}"/>
              </a:ext>
            </a:extLst>
          </p:cNvPr>
          <p:cNvSpPr>
            <a:spLocks noGrp="1"/>
          </p:cNvSpPr>
          <p:nvPr>
            <p:ph idx="1"/>
          </p:nvPr>
        </p:nvSpPr>
        <p:spPr>
          <a:xfrm>
            <a:off x="53788" y="1779103"/>
            <a:ext cx="12030635" cy="5824331"/>
          </a:xfrm>
        </p:spPr>
        <p:txBody>
          <a:bodyPr>
            <a:normAutofit/>
          </a:bodyPr>
          <a:lstStyle/>
          <a:p>
            <a:pPr marL="0" marR="0" indent="0">
              <a:spcBef>
                <a:spcPts val="0"/>
              </a:spcBef>
              <a:spcAft>
                <a:spcPts val="0"/>
              </a:spcAft>
              <a:buNone/>
            </a:pPr>
            <a:r>
              <a:rPr lang="en-US" b="1" dirty="0">
                <a:effectLst/>
                <a:latin typeface="+mn-lt"/>
                <a:ea typeface="Times New Roman" panose="02020603050405020304" pitchFamily="18" charset="0"/>
              </a:rPr>
              <a:t>Individual Income Tax changes:</a:t>
            </a:r>
            <a:endParaRPr lang="en-US" dirty="0">
              <a:effectLst/>
              <a:latin typeface="+mn-lt"/>
              <a:ea typeface="Times New Roman" panose="02020603050405020304" pitchFamily="18" charset="0"/>
            </a:endParaRPr>
          </a:p>
          <a:p>
            <a:pPr algn="l"/>
            <a:r>
              <a:rPr lang="en-US" sz="2400" b="0" i="0" u="none" strike="noStrike" baseline="0" dirty="0">
                <a:latin typeface="Calibri" panose="020F0502020204030204" pitchFamily="34" charset="0"/>
              </a:rPr>
              <a:t>Act 2023-327 New Donation Check-Offs - State Parks Division of the Department of Conservation and Natural Resources; Department of Mental Health – 2023; and Alabama Medicaid Agency.</a:t>
            </a:r>
          </a:p>
          <a:p>
            <a:pPr algn="l"/>
            <a:r>
              <a:rPr lang="en-US" sz="2400" b="0" i="0" u="none" strike="noStrike" baseline="0" dirty="0">
                <a:latin typeface="Calibri" panose="020F0502020204030204" pitchFamily="34" charset="0"/>
              </a:rPr>
              <a:t>Act 2023 – 33 (Innovate Alabama Credit) authorizes a tax credit to corporations/Individuals that make cash contributions to economic development organizations (EDO) approved by Innovate Alabama. (Schedule OC, Section B, Part X) New allowable prior year credit carryforward.</a:t>
            </a:r>
          </a:p>
          <a:p>
            <a:pPr algn="l"/>
            <a:r>
              <a:rPr lang="en-US" sz="2400" b="0" i="0" u="none" strike="noStrike" baseline="0" dirty="0">
                <a:latin typeface="Calibri" panose="020F0502020204030204" pitchFamily="34" charset="0"/>
              </a:rPr>
              <a:t>Act 2023-510 provides that an individual who is a member of a volunteer fire department or a volunteer rescue squad shall be entitled to a state income tax credit as reimbursement to the volunteer first responder for use of their private vehicle when responding to a fire, emergency, or rescue call. (Schedule OC, Section B, Part Y).</a:t>
            </a:r>
            <a:endParaRPr lang="en-US" sz="2400" b="0" i="0" u="none" strike="noStrike" baseline="0" dirty="0">
              <a:highlight>
                <a:srgbClr val="FFFF00"/>
              </a:highlight>
              <a:latin typeface="+mn-lt"/>
            </a:endParaRPr>
          </a:p>
        </p:txBody>
      </p:sp>
    </p:spTree>
    <p:extLst>
      <p:ext uri="{BB962C8B-B14F-4D97-AF65-F5344CB8AC3E}">
        <p14:creationId xmlns:p14="http://schemas.microsoft.com/office/powerpoint/2010/main" val="667691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1169-BB79-B774-37E2-CDBC45127BE7}"/>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2024</a:t>
            </a:r>
            <a:endParaRPr lang="en-US" dirty="0"/>
          </a:p>
        </p:txBody>
      </p:sp>
      <p:sp>
        <p:nvSpPr>
          <p:cNvPr id="3" name="Content Placeholder 2">
            <a:extLst>
              <a:ext uri="{FF2B5EF4-FFF2-40B4-BE49-F238E27FC236}">
                <a16:creationId xmlns:a16="http://schemas.microsoft.com/office/drawing/2014/main" id="{A73C169B-21A7-767C-9E5E-F4B4AFF6A8B2}"/>
              </a:ext>
            </a:extLst>
          </p:cNvPr>
          <p:cNvSpPr>
            <a:spLocks noGrp="1"/>
          </p:cNvSpPr>
          <p:nvPr>
            <p:ph idx="1"/>
          </p:nvPr>
        </p:nvSpPr>
        <p:spPr>
          <a:xfrm>
            <a:off x="89647" y="1909482"/>
            <a:ext cx="12183035" cy="4831977"/>
          </a:xfrm>
        </p:spPr>
        <p:txBody>
          <a:bodyPr>
            <a:normAutofit/>
          </a:bodyPr>
          <a:lstStyle/>
          <a:p>
            <a:pPr marL="0" indent="0">
              <a:buNone/>
            </a:pPr>
            <a:r>
              <a:rPr lang="en-US" b="1" dirty="0">
                <a:effectLst/>
                <a:latin typeface="+mn-lt"/>
                <a:ea typeface="Times New Roman" panose="02020603050405020304" pitchFamily="18" charset="0"/>
              </a:rPr>
              <a:t>Individual Income Tax changes:</a:t>
            </a:r>
            <a:endParaRPr lang="en-US" dirty="0">
              <a:effectLst/>
              <a:latin typeface="+mn-lt"/>
              <a:ea typeface="Times New Roman" panose="02020603050405020304" pitchFamily="18" charset="0"/>
            </a:endParaRPr>
          </a:p>
          <a:p>
            <a:pPr algn="l"/>
            <a:r>
              <a:rPr lang="en-US" sz="2400" b="0" i="0" u="none" strike="noStrike" baseline="0" dirty="0">
                <a:latin typeface="+mn-lt"/>
              </a:rPr>
              <a:t>Act 2023-519 established the Preceptor Tax Incentive Program to provide an income tax credit to individuals in Alabama who provide clinical preceptorships in a rural area (Schedule OC, Section B, Part Z).</a:t>
            </a:r>
          </a:p>
          <a:p>
            <a:pPr marL="0" indent="0" algn="l">
              <a:buNone/>
            </a:pPr>
            <a:r>
              <a:rPr lang="en-US" sz="2400" b="1" i="0" u="none" strike="noStrike" baseline="0">
                <a:latin typeface="+mn-lt"/>
              </a:rPr>
              <a:t>AL8453</a:t>
            </a:r>
            <a:endParaRPr lang="en-US" sz="2400" b="1" i="0" u="none" strike="noStrike" baseline="0" dirty="0">
              <a:latin typeface="+mn-lt"/>
            </a:endParaRPr>
          </a:p>
          <a:p>
            <a:pPr algn="l"/>
            <a:r>
              <a:rPr lang="en-US" sz="2400" b="0" i="0" u="none" strike="noStrike" baseline="0" dirty="0">
                <a:latin typeface="+mn-lt"/>
              </a:rPr>
              <a:t>New Part II- Estimated Payments.</a:t>
            </a:r>
          </a:p>
          <a:p>
            <a:pPr marL="0" indent="0" algn="l">
              <a:buNone/>
            </a:pPr>
            <a:r>
              <a:rPr lang="en-US" sz="2400" b="1" i="0" u="none" strike="noStrike" baseline="0" dirty="0">
                <a:latin typeface="+mn-lt"/>
              </a:rPr>
              <a:t>AL8453OL</a:t>
            </a:r>
          </a:p>
          <a:p>
            <a:pPr algn="l"/>
            <a:r>
              <a:rPr lang="en-US" sz="2400" b="0" i="0" u="none" strike="noStrike" baseline="0" dirty="0">
                <a:latin typeface="+mn-lt"/>
              </a:rPr>
              <a:t>New Part II- Estimated Payments.</a:t>
            </a:r>
            <a:endParaRPr lang="en-US" sz="2400" dirty="0">
              <a:latin typeface="+mn-lt"/>
            </a:endParaRPr>
          </a:p>
          <a:p>
            <a:pPr algn="l"/>
            <a:endParaRPr lang="en-US" sz="2400" dirty="0">
              <a:latin typeface="+mn-lt"/>
            </a:endParaRPr>
          </a:p>
          <a:p>
            <a:pPr algn="l"/>
            <a:endParaRPr lang="en-US" sz="2400" b="0" i="0" u="none" strike="noStrike" baseline="0" dirty="0">
              <a:latin typeface="+mn-lt"/>
            </a:endParaRPr>
          </a:p>
        </p:txBody>
      </p:sp>
    </p:spTree>
    <p:extLst>
      <p:ext uri="{BB962C8B-B14F-4D97-AF65-F5344CB8AC3E}">
        <p14:creationId xmlns:p14="http://schemas.microsoft.com/office/powerpoint/2010/main" val="22342135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68BC-9115-4AA4-0997-5AFDCD31EB74}"/>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2024</a:t>
            </a:r>
            <a:endParaRPr lang="en-US" dirty="0"/>
          </a:p>
        </p:txBody>
      </p:sp>
      <p:sp>
        <p:nvSpPr>
          <p:cNvPr id="3" name="Content Placeholder 2">
            <a:extLst>
              <a:ext uri="{FF2B5EF4-FFF2-40B4-BE49-F238E27FC236}">
                <a16:creationId xmlns:a16="http://schemas.microsoft.com/office/drawing/2014/main" id="{8A802278-7BE5-38C8-BE21-C81DD811AA25}"/>
              </a:ext>
            </a:extLst>
          </p:cNvPr>
          <p:cNvSpPr>
            <a:spLocks noGrp="1"/>
          </p:cNvSpPr>
          <p:nvPr>
            <p:ph idx="1"/>
          </p:nvPr>
        </p:nvSpPr>
        <p:spPr>
          <a:xfrm>
            <a:off x="233081" y="1825624"/>
            <a:ext cx="11618259" cy="5270501"/>
          </a:xfrm>
        </p:spPr>
        <p:txBody>
          <a:bodyPr>
            <a:normAutofit/>
          </a:bodyPr>
          <a:lstStyle/>
          <a:p>
            <a:pPr marL="0" indent="0">
              <a:buNone/>
            </a:pPr>
            <a:r>
              <a:rPr lang="en-US" sz="3300" b="1" dirty="0">
                <a:latin typeface="+mn-lt"/>
              </a:rPr>
              <a:t>Corporate Tax changes:</a:t>
            </a:r>
          </a:p>
          <a:p>
            <a:pPr marL="0" marR="0" indent="0">
              <a:spcBef>
                <a:spcPts val="0"/>
              </a:spcBef>
              <a:spcAft>
                <a:spcPts val="0"/>
              </a:spcAft>
              <a:buNone/>
            </a:pPr>
            <a:r>
              <a:rPr lang="en-US" b="1" i="0" u="none" strike="noStrike" baseline="0" dirty="0">
                <a:latin typeface="Calibri" panose="020F0502020204030204" pitchFamily="34" charset="0"/>
                <a:cs typeface="Calibri" panose="020F0502020204030204" pitchFamily="34" charset="0"/>
              </a:rPr>
              <a:t>Form 20C</a:t>
            </a:r>
          </a:p>
          <a:p>
            <a:pPr algn="l"/>
            <a:r>
              <a:rPr lang="en-US" sz="2400" b="0" i="0" u="none" strike="noStrike" baseline="0" dirty="0">
                <a:latin typeface="Calibri" panose="020F0502020204030204" pitchFamily="34" charset="0"/>
                <a:cs typeface="Calibri" panose="020F0502020204030204" pitchFamily="34" charset="0"/>
              </a:rPr>
              <a:t>Line 12b added to Schedule AB.  Non-Exempt amount of Disallowed IRC 163(j).</a:t>
            </a:r>
            <a:endParaRPr lang="en-US" sz="2400" b="1" dirty="0">
              <a:latin typeface="Calibri" panose="020F0502020204030204" pitchFamily="34" charset="0"/>
              <a:cs typeface="Calibri" panose="020F0502020204030204" pitchFamily="34" charset="0"/>
            </a:endParaRPr>
          </a:p>
          <a:p>
            <a:pPr marL="0" indent="0">
              <a:buNone/>
            </a:pPr>
            <a:r>
              <a:rPr lang="en-US" sz="2400" b="1" dirty="0">
                <a:latin typeface="Calibri" panose="020F0502020204030204" pitchFamily="34" charset="0"/>
                <a:cs typeface="Calibri" panose="020F0502020204030204" pitchFamily="34" charset="0"/>
              </a:rPr>
              <a:t>Schedule BC</a:t>
            </a:r>
          </a:p>
          <a:p>
            <a:pPr algn="l"/>
            <a:r>
              <a:rPr lang="en-US" sz="2400" b="0" i="0" u="none" strike="noStrike" baseline="0" dirty="0">
                <a:latin typeface="Calibri" panose="020F0502020204030204" pitchFamily="34" charset="0"/>
                <a:cs typeface="Calibri" panose="020F0502020204030204" pitchFamily="34" charset="0"/>
              </a:rPr>
              <a:t>Page 5, Section B, Part Q, Lines Q7 &amp; Q8 added new Lines and Credit Carryforward section to Innovate Alabama Tax Credit.</a:t>
            </a:r>
          </a:p>
          <a:p>
            <a:pPr algn="l"/>
            <a:r>
              <a:rPr lang="en-US" sz="2400" b="0" i="0" u="none" strike="noStrike" baseline="0" dirty="0">
                <a:latin typeface="Calibri" panose="020F0502020204030204" pitchFamily="34" charset="0"/>
                <a:cs typeface="Calibri" panose="020F0502020204030204" pitchFamily="34" charset="0"/>
              </a:rPr>
              <a:t>Page 7, Section D-instructions - Updated text information in instructions for the Career-Technical Dual Enrollment Credit, Growing Alabama Credit, and Innovate Alabama Tax Credit in Column 4 of Section B, Part J, line J8, Section B, Part M, line M8 and Section B, Part Q, line Q8 respectively.</a:t>
            </a:r>
          </a:p>
          <a:p>
            <a:pPr marL="0" indent="0" algn="l">
              <a:buNone/>
            </a:pPr>
            <a:r>
              <a:rPr lang="en-US" sz="2400" b="1" dirty="0">
                <a:latin typeface="Calibri" panose="020F0502020204030204" pitchFamily="34" charset="0"/>
                <a:cs typeface="Calibri" panose="020F0502020204030204" pitchFamily="34" charset="0"/>
              </a:rPr>
              <a:t>AL8453-C</a:t>
            </a:r>
          </a:p>
          <a:p>
            <a:pPr algn="l"/>
            <a:r>
              <a:rPr lang="en-US" sz="2400" b="0" i="0" u="none" strike="noStrike" baseline="0" dirty="0">
                <a:latin typeface="+mn-lt"/>
              </a:rPr>
              <a:t>New Part II- Estimated Payments.</a:t>
            </a:r>
            <a:endParaRPr lang="en-US" sz="2400" dirty="0">
              <a:latin typeface="+mn-lt"/>
            </a:endParaRPr>
          </a:p>
          <a:p>
            <a:pPr marL="0" indent="0" algn="l">
              <a:buNone/>
            </a:pPr>
            <a:endParaRPr lang="en-US" sz="2400" b="0" i="0" u="none" strike="noStrike" baseline="0" dirty="0">
              <a:latin typeface="Calibri" panose="020F0502020204030204" pitchFamily="34" charset="0"/>
              <a:cs typeface="Calibri" panose="020F0502020204030204" pitchFamily="34" charset="0"/>
            </a:endParaRPr>
          </a:p>
          <a:p>
            <a:pPr algn="l"/>
            <a:endParaRPr lang="en-US" sz="2400" b="0" i="0" u="none" strike="noStrike" baseline="0"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03368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CB739-6F56-485A-1FB0-8BE712576CBF}"/>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2024</a:t>
            </a:r>
            <a:endParaRPr lang="en-US" dirty="0"/>
          </a:p>
        </p:txBody>
      </p:sp>
      <p:sp>
        <p:nvSpPr>
          <p:cNvPr id="3" name="Content Placeholder 2">
            <a:extLst>
              <a:ext uri="{FF2B5EF4-FFF2-40B4-BE49-F238E27FC236}">
                <a16:creationId xmlns:a16="http://schemas.microsoft.com/office/drawing/2014/main" id="{272AF652-AF02-00E3-6877-536C13D065BA}"/>
              </a:ext>
            </a:extLst>
          </p:cNvPr>
          <p:cNvSpPr>
            <a:spLocks noGrp="1"/>
          </p:cNvSpPr>
          <p:nvPr>
            <p:ph idx="1"/>
          </p:nvPr>
        </p:nvSpPr>
        <p:spPr>
          <a:xfrm>
            <a:off x="98612" y="1690689"/>
            <a:ext cx="11940988" cy="5167312"/>
          </a:xfrm>
        </p:spPr>
        <p:txBody>
          <a:bodyPr>
            <a:normAutofit/>
          </a:bodyPr>
          <a:lstStyle/>
          <a:p>
            <a:pPr marL="0" indent="0" algn="l">
              <a:buNone/>
            </a:pPr>
            <a:r>
              <a:rPr lang="en-US" b="1" i="0" u="none" strike="noStrike" baseline="0" dirty="0">
                <a:latin typeface="+mn-lt"/>
              </a:rPr>
              <a:t>Fiduciary Tax </a:t>
            </a:r>
            <a:r>
              <a:rPr lang="en-US" b="1" dirty="0">
                <a:latin typeface="+mn-lt"/>
              </a:rPr>
              <a:t>c</a:t>
            </a:r>
            <a:r>
              <a:rPr lang="en-US" b="1" i="0" u="none" strike="noStrike" baseline="0" dirty="0">
                <a:latin typeface="+mn-lt"/>
              </a:rPr>
              <a:t>hanges:</a:t>
            </a:r>
          </a:p>
          <a:p>
            <a:pPr marL="0" indent="0" algn="l">
              <a:buNone/>
            </a:pPr>
            <a:r>
              <a:rPr lang="en-US" sz="2400" b="1" i="0" u="none" strike="noStrike" baseline="0" dirty="0">
                <a:latin typeface="+mn-lt"/>
              </a:rPr>
              <a:t>Form 41</a:t>
            </a:r>
          </a:p>
          <a:p>
            <a:pPr algn="l"/>
            <a:r>
              <a:rPr lang="en-US" sz="2400" b="0" i="0" u="none" strike="noStrike" baseline="0" dirty="0">
                <a:latin typeface="Calibri" panose="020F0502020204030204" pitchFamily="34" charset="0"/>
              </a:rPr>
              <a:t>Page 1, Header-Increased field length for both name fields to 75 characters.</a:t>
            </a:r>
          </a:p>
          <a:p>
            <a:pPr algn="l"/>
            <a:r>
              <a:rPr lang="en-US" sz="2400" b="0" i="0" u="none" strike="noStrike" baseline="0" dirty="0">
                <a:latin typeface="Calibri" panose="020F0502020204030204" pitchFamily="34" charset="0"/>
              </a:rPr>
              <a:t>Added New Field “</a:t>
            </a:r>
            <a:r>
              <a:rPr lang="en-US" sz="2400" b="0" i="1" u="none" strike="noStrike" baseline="0" dirty="0">
                <a:latin typeface="Calibri" panose="020F0502020204030204" pitchFamily="34" charset="0"/>
              </a:rPr>
              <a:t>COUNTRY”.</a:t>
            </a:r>
          </a:p>
          <a:p>
            <a:pPr algn="l"/>
            <a:endParaRPr lang="en-US" sz="2400" b="0" i="1" u="none" strike="noStrike" baseline="0" dirty="0">
              <a:latin typeface="Calibri" panose="020F0502020204030204" pitchFamily="34" charset="0"/>
            </a:endParaRPr>
          </a:p>
          <a:p>
            <a:pPr marL="0" indent="0" algn="l">
              <a:buNone/>
            </a:pPr>
            <a:endParaRPr lang="en-US" sz="2400" dirty="0">
              <a:latin typeface="+mn-lt"/>
            </a:endParaRPr>
          </a:p>
        </p:txBody>
      </p:sp>
    </p:spTree>
    <p:extLst>
      <p:ext uri="{BB962C8B-B14F-4D97-AF65-F5344CB8AC3E}">
        <p14:creationId xmlns:p14="http://schemas.microsoft.com/office/powerpoint/2010/main" val="1106475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EBFF-F09A-0BFB-0C65-CADCAEC54C5A}"/>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2024</a:t>
            </a:r>
            <a:endParaRPr lang="en-US" dirty="0"/>
          </a:p>
        </p:txBody>
      </p:sp>
      <p:sp>
        <p:nvSpPr>
          <p:cNvPr id="3" name="Content Placeholder 2">
            <a:extLst>
              <a:ext uri="{FF2B5EF4-FFF2-40B4-BE49-F238E27FC236}">
                <a16:creationId xmlns:a16="http://schemas.microsoft.com/office/drawing/2014/main" id="{D6C4FA62-B148-EACE-835F-8C56B93CF717}"/>
              </a:ext>
            </a:extLst>
          </p:cNvPr>
          <p:cNvSpPr>
            <a:spLocks noGrp="1"/>
          </p:cNvSpPr>
          <p:nvPr>
            <p:ph idx="1"/>
          </p:nvPr>
        </p:nvSpPr>
        <p:spPr>
          <a:xfrm>
            <a:off x="89647" y="1825625"/>
            <a:ext cx="11807492" cy="4915834"/>
          </a:xfrm>
        </p:spPr>
        <p:txBody>
          <a:bodyPr>
            <a:normAutofit/>
          </a:bodyPr>
          <a:lstStyle/>
          <a:p>
            <a:pPr marL="0" indent="0">
              <a:buNone/>
            </a:pPr>
            <a:r>
              <a:rPr lang="en-US" sz="2800" b="1" i="0" u="none" strike="noStrike" baseline="0" dirty="0">
                <a:latin typeface="+mn-lt"/>
              </a:rPr>
              <a:t>Fiduciary Tax changes:</a:t>
            </a:r>
          </a:p>
          <a:p>
            <a:pPr marL="0" indent="0" algn="l">
              <a:buNone/>
            </a:pPr>
            <a:r>
              <a:rPr lang="en-US" sz="2400" b="1" i="0" u="none" strike="noStrike" baseline="0" dirty="0">
                <a:latin typeface="+mn-lt"/>
              </a:rPr>
              <a:t>Schedule FC</a:t>
            </a:r>
          </a:p>
          <a:p>
            <a:pPr algn="l"/>
            <a:r>
              <a:rPr lang="en-US" sz="2400" b="0" i="0" u="none" strike="noStrike" baseline="0" dirty="0">
                <a:latin typeface="+mn-lt"/>
              </a:rPr>
              <a:t>Page 4, Part Q-Innovate Alabama Tax Credit-Added lines 9-10d.</a:t>
            </a:r>
          </a:p>
          <a:p>
            <a:pPr algn="l"/>
            <a:r>
              <a:rPr lang="en-US" sz="2400" b="0" i="0" u="none" strike="noStrike" baseline="0" dirty="0">
                <a:latin typeface="+mn-lt"/>
              </a:rPr>
              <a:t>Page 6, Section E Instructions-Text updated.</a:t>
            </a:r>
          </a:p>
          <a:p>
            <a:pPr algn="l"/>
            <a:endParaRPr lang="en-US" sz="2400" dirty="0">
              <a:latin typeface="+mn-lt"/>
            </a:endParaRPr>
          </a:p>
          <a:p>
            <a:pPr marL="0" indent="0" algn="l">
              <a:buNone/>
            </a:pPr>
            <a:r>
              <a:rPr lang="en-US" sz="2400" b="1" i="0" u="none" strike="noStrike" baseline="0" dirty="0">
                <a:latin typeface="+mn-lt"/>
              </a:rPr>
              <a:t>AL8453-FDT</a:t>
            </a:r>
          </a:p>
          <a:p>
            <a:pPr algn="l"/>
            <a:r>
              <a:rPr lang="en-US" sz="2400" b="0" i="0" u="none" strike="noStrike" baseline="0" dirty="0">
                <a:latin typeface="+mn-lt"/>
              </a:rPr>
              <a:t>New Part II- Estimated Payments.</a:t>
            </a:r>
            <a:endParaRPr lang="en-US" sz="2400" dirty="0">
              <a:latin typeface="+mn-lt"/>
            </a:endParaRPr>
          </a:p>
          <a:p>
            <a:pPr algn="l"/>
            <a:endParaRPr lang="en-US" sz="2400" dirty="0">
              <a:latin typeface="+mn-lt"/>
            </a:endParaRPr>
          </a:p>
        </p:txBody>
      </p:sp>
    </p:spTree>
    <p:extLst>
      <p:ext uri="{BB962C8B-B14F-4D97-AF65-F5344CB8AC3E}">
        <p14:creationId xmlns:p14="http://schemas.microsoft.com/office/powerpoint/2010/main" val="21392648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65DD5-B84E-ACE0-1263-701EAC8CF3ED}"/>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2024</a:t>
            </a:r>
            <a:endParaRPr lang="en-US" dirty="0"/>
          </a:p>
        </p:txBody>
      </p:sp>
      <p:sp>
        <p:nvSpPr>
          <p:cNvPr id="3" name="Content Placeholder 2">
            <a:extLst>
              <a:ext uri="{FF2B5EF4-FFF2-40B4-BE49-F238E27FC236}">
                <a16:creationId xmlns:a16="http://schemas.microsoft.com/office/drawing/2014/main" id="{D2615AAB-CC40-14F4-883A-836788DF1758}"/>
              </a:ext>
            </a:extLst>
          </p:cNvPr>
          <p:cNvSpPr>
            <a:spLocks noGrp="1"/>
          </p:cNvSpPr>
          <p:nvPr>
            <p:ph idx="1"/>
          </p:nvPr>
        </p:nvSpPr>
        <p:spPr>
          <a:xfrm>
            <a:off x="71717" y="1825624"/>
            <a:ext cx="11600329" cy="5032375"/>
          </a:xfrm>
        </p:spPr>
        <p:txBody>
          <a:bodyPr/>
          <a:lstStyle/>
          <a:p>
            <a:pPr marL="0" indent="0" algn="l">
              <a:buNone/>
            </a:pPr>
            <a:r>
              <a:rPr lang="en-US" sz="2800" b="1" i="0" u="none" strike="noStrike" baseline="0" dirty="0">
                <a:solidFill>
                  <a:srgbClr val="000000"/>
                </a:solidFill>
                <a:latin typeface="+mn-lt"/>
              </a:rPr>
              <a:t>Financia</a:t>
            </a:r>
            <a:r>
              <a:rPr lang="en-US" sz="2400" b="1" i="0" u="none" strike="noStrike" baseline="0" dirty="0">
                <a:solidFill>
                  <a:srgbClr val="000000"/>
                </a:solidFill>
                <a:latin typeface="+mn-lt"/>
              </a:rPr>
              <a:t>l Institution Excise Tax changes:</a:t>
            </a:r>
          </a:p>
          <a:p>
            <a:pPr marL="0" indent="0" algn="l">
              <a:buNone/>
            </a:pPr>
            <a:r>
              <a:rPr lang="en-US" sz="2400" b="1" i="0" u="none" strike="noStrike" baseline="0" dirty="0">
                <a:solidFill>
                  <a:srgbClr val="000000"/>
                </a:solidFill>
                <a:latin typeface="+mn-lt"/>
              </a:rPr>
              <a:t>Form EC</a:t>
            </a:r>
          </a:p>
          <a:p>
            <a:pPr algn="l"/>
            <a:r>
              <a:rPr lang="en-US" sz="2400" b="0" i="0" u="none" strike="noStrike" baseline="0" dirty="0">
                <a:latin typeface="+mn-lt"/>
              </a:rPr>
              <a:t>Page 4, Part H-Innovate Alabama Credit- Line H7 new line added</a:t>
            </a:r>
          </a:p>
          <a:p>
            <a:pPr algn="l"/>
            <a:r>
              <a:rPr lang="en-US" sz="2400" dirty="0">
                <a:latin typeface="+mn-lt"/>
              </a:rPr>
              <a:t>                                                                         </a:t>
            </a:r>
            <a:r>
              <a:rPr lang="en-US" sz="2400" b="0" i="0" u="none" strike="noStrike" baseline="0" dirty="0">
                <a:latin typeface="+mn-lt"/>
              </a:rPr>
              <a:t> Line H8 – H8f new lines added.</a:t>
            </a:r>
          </a:p>
          <a:p>
            <a:pPr marL="0" indent="0" algn="l">
              <a:buNone/>
            </a:pPr>
            <a:r>
              <a:rPr lang="en-US" sz="2400" b="1" i="0" u="none" strike="noStrike" baseline="0" dirty="0">
                <a:latin typeface="+mn-lt"/>
              </a:rPr>
              <a:t>AL8453-FIE</a:t>
            </a:r>
          </a:p>
          <a:p>
            <a:pPr algn="l"/>
            <a:r>
              <a:rPr lang="en-US" sz="2400" b="0" i="0" u="none" strike="noStrike" baseline="0" dirty="0">
                <a:latin typeface="+mn-lt"/>
              </a:rPr>
              <a:t>New Part II- Estimated Payments.</a:t>
            </a:r>
            <a:endParaRPr lang="en-US" sz="2400" dirty="0">
              <a:latin typeface="+mn-lt"/>
            </a:endParaRPr>
          </a:p>
          <a:p>
            <a:pPr marL="0" indent="0" algn="l">
              <a:buNone/>
            </a:pPr>
            <a:endParaRPr lang="en-US" sz="2400" dirty="0">
              <a:latin typeface="+mn-lt"/>
            </a:endParaRPr>
          </a:p>
        </p:txBody>
      </p:sp>
    </p:spTree>
    <p:extLst>
      <p:ext uri="{BB962C8B-B14F-4D97-AF65-F5344CB8AC3E}">
        <p14:creationId xmlns:p14="http://schemas.microsoft.com/office/powerpoint/2010/main" val="4148380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C8835-B977-692D-5055-4D5EC63302C5}"/>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2024</a:t>
            </a:r>
            <a:endParaRPr lang="en-US" dirty="0"/>
          </a:p>
        </p:txBody>
      </p:sp>
      <p:sp>
        <p:nvSpPr>
          <p:cNvPr id="3" name="Content Placeholder 2">
            <a:extLst>
              <a:ext uri="{FF2B5EF4-FFF2-40B4-BE49-F238E27FC236}">
                <a16:creationId xmlns:a16="http://schemas.microsoft.com/office/drawing/2014/main" id="{31ABDC9D-D209-6D27-CE6C-F87CF7BDC7F2}"/>
              </a:ext>
            </a:extLst>
          </p:cNvPr>
          <p:cNvSpPr>
            <a:spLocks noGrp="1"/>
          </p:cNvSpPr>
          <p:nvPr>
            <p:ph idx="1"/>
          </p:nvPr>
        </p:nvSpPr>
        <p:spPr>
          <a:xfrm>
            <a:off x="-1" y="1690688"/>
            <a:ext cx="12129247" cy="5634451"/>
          </a:xfrm>
        </p:spPr>
        <p:txBody>
          <a:bodyPr>
            <a:noAutofit/>
          </a:bodyPr>
          <a:lstStyle/>
          <a:p>
            <a:pPr marL="0" indent="0">
              <a:buNone/>
            </a:pPr>
            <a:r>
              <a:rPr lang="en-US" b="1" i="0" u="none" strike="noStrike" baseline="0" dirty="0">
                <a:latin typeface="+mn-lt"/>
              </a:rPr>
              <a:t>Pass-Through Tax changes:</a:t>
            </a:r>
          </a:p>
          <a:p>
            <a:pPr marL="0" indent="0" algn="l">
              <a:buNone/>
            </a:pPr>
            <a:r>
              <a:rPr lang="en-US" sz="2400" b="1" i="0" u="none" strike="noStrike" baseline="0" dirty="0">
                <a:latin typeface="+mn-lt"/>
              </a:rPr>
              <a:t>Form PTE-C</a:t>
            </a:r>
            <a:endParaRPr lang="en-US" sz="2400" b="0" i="0" u="none" strike="noStrike" baseline="0" dirty="0">
              <a:latin typeface="+mn-lt"/>
            </a:endParaRPr>
          </a:p>
          <a:p>
            <a:pPr algn="l"/>
            <a:r>
              <a:rPr lang="en-US" sz="2400" b="0" i="0" u="none" strike="noStrike" baseline="0" dirty="0">
                <a:latin typeface="+mn-lt"/>
              </a:rPr>
              <a:t>Page 1, Header-Increased field length for name field to 75 characters.</a:t>
            </a:r>
          </a:p>
          <a:p>
            <a:pPr algn="l"/>
            <a:r>
              <a:rPr lang="en-US" sz="2400" b="0" i="0" u="none" strike="noStrike" baseline="0" dirty="0">
                <a:latin typeface="+mn-lt"/>
              </a:rPr>
              <a:t>Added New Field “</a:t>
            </a:r>
            <a:r>
              <a:rPr lang="en-US" sz="2400" b="0" i="1" u="none" strike="noStrike" baseline="0" dirty="0">
                <a:latin typeface="+mn-lt"/>
              </a:rPr>
              <a:t>COUNTRY</a:t>
            </a:r>
            <a:r>
              <a:rPr lang="en-US" sz="2400" b="0" i="0" u="none" strike="noStrike" baseline="0" dirty="0">
                <a:latin typeface="+mn-lt"/>
              </a:rPr>
              <a:t>”.</a:t>
            </a:r>
          </a:p>
          <a:p>
            <a:pPr algn="l"/>
            <a:endParaRPr lang="en-US" sz="2400" dirty="0">
              <a:solidFill>
                <a:srgbClr val="000000"/>
              </a:solidFill>
              <a:latin typeface="+mn-lt"/>
            </a:endParaRPr>
          </a:p>
          <a:p>
            <a:pPr marL="0" indent="0">
              <a:buNone/>
            </a:pPr>
            <a:r>
              <a:rPr lang="en-US" sz="2400" b="1" i="0" u="none" strike="noStrike" baseline="0" dirty="0">
                <a:latin typeface="+mn-lt"/>
              </a:rPr>
              <a:t>Form </a:t>
            </a:r>
            <a:r>
              <a:rPr lang="en-US" sz="2400" b="1" i="0" u="none" strike="noStrike" baseline="0" dirty="0" err="1">
                <a:latin typeface="+mn-lt"/>
              </a:rPr>
              <a:t>EPT</a:t>
            </a:r>
            <a:endParaRPr lang="en-US" sz="2400" b="1" i="0" u="none" strike="noStrike" baseline="0" dirty="0">
              <a:latin typeface="+mn-lt"/>
            </a:endParaRPr>
          </a:p>
          <a:p>
            <a:pPr algn="l"/>
            <a:r>
              <a:rPr lang="en-US" sz="2400" b="0" i="0" u="none" strike="noStrike" baseline="0" dirty="0">
                <a:latin typeface="Calibri" panose="020F0502020204030204" pitchFamily="34" charset="0"/>
              </a:rPr>
              <a:t>Page 1, Header-Increased field length for name field to 75 characters.</a:t>
            </a:r>
          </a:p>
          <a:p>
            <a:pPr algn="l"/>
            <a:r>
              <a:rPr lang="en-US" sz="2400" b="0" i="0" u="none" strike="noStrike" baseline="0" dirty="0">
                <a:latin typeface="Calibri" panose="020F0502020204030204" pitchFamily="34" charset="0"/>
              </a:rPr>
              <a:t>Added New Field “</a:t>
            </a:r>
            <a:r>
              <a:rPr lang="en-US" sz="2400" b="0" i="1" u="none" strike="noStrike" baseline="0" dirty="0">
                <a:latin typeface="Calibri" panose="020F0502020204030204" pitchFamily="34" charset="0"/>
              </a:rPr>
              <a:t>COUNTRY</a:t>
            </a:r>
            <a:r>
              <a:rPr lang="en-US" sz="2400" b="0" i="0" u="none" strike="noStrike" baseline="0" dirty="0">
                <a:latin typeface="Calibri" panose="020F0502020204030204" pitchFamily="34" charset="0"/>
              </a:rPr>
              <a:t>”.</a:t>
            </a:r>
            <a:endParaRPr lang="en-US" sz="2400" dirty="0">
              <a:solidFill>
                <a:srgbClr val="000000"/>
              </a:solidFill>
              <a:latin typeface="+mn-lt"/>
            </a:endParaRPr>
          </a:p>
        </p:txBody>
      </p:sp>
    </p:spTree>
    <p:extLst>
      <p:ext uri="{BB962C8B-B14F-4D97-AF65-F5344CB8AC3E}">
        <p14:creationId xmlns:p14="http://schemas.microsoft.com/office/powerpoint/2010/main" val="8023376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E5188-C616-B5D7-EEBB-EF2618F9F322}"/>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2024</a:t>
            </a:r>
            <a:endParaRPr lang="en-US" dirty="0"/>
          </a:p>
        </p:txBody>
      </p:sp>
      <p:sp>
        <p:nvSpPr>
          <p:cNvPr id="3" name="Content Placeholder 2">
            <a:extLst>
              <a:ext uri="{FF2B5EF4-FFF2-40B4-BE49-F238E27FC236}">
                <a16:creationId xmlns:a16="http://schemas.microsoft.com/office/drawing/2014/main" id="{305916BE-7067-7ABC-4951-F552EB0E0789}"/>
              </a:ext>
            </a:extLst>
          </p:cNvPr>
          <p:cNvSpPr>
            <a:spLocks noGrp="1"/>
          </p:cNvSpPr>
          <p:nvPr>
            <p:ph idx="1"/>
          </p:nvPr>
        </p:nvSpPr>
        <p:spPr>
          <a:xfrm>
            <a:off x="1" y="1825625"/>
            <a:ext cx="12264886" cy="4942728"/>
          </a:xfrm>
        </p:spPr>
        <p:txBody>
          <a:bodyPr>
            <a:noAutofit/>
          </a:bodyPr>
          <a:lstStyle/>
          <a:p>
            <a:pPr marL="0" indent="0">
              <a:buNone/>
            </a:pPr>
            <a:r>
              <a:rPr lang="en-US" b="1" i="0" u="none" strike="noStrike" baseline="0" dirty="0">
                <a:latin typeface="+mn-lt"/>
              </a:rPr>
              <a:t>Pass-Through Tax changes:</a:t>
            </a:r>
          </a:p>
          <a:p>
            <a:pPr marL="0" indent="0" algn="l">
              <a:buNone/>
            </a:pPr>
            <a:r>
              <a:rPr lang="en-US" sz="2400" b="1" i="0" u="none" strike="noStrike" baseline="0" dirty="0">
                <a:latin typeface="+mn-lt"/>
              </a:rPr>
              <a:t>Form 20S</a:t>
            </a:r>
          </a:p>
          <a:p>
            <a:pPr algn="l"/>
            <a:r>
              <a:rPr lang="en-US" sz="2400" b="0" i="0" u="none" strike="noStrike" baseline="0" dirty="0">
                <a:latin typeface="+mn-lt"/>
              </a:rPr>
              <a:t>Page 1, Header-Increased field length for name field to 75 characters.</a:t>
            </a:r>
          </a:p>
          <a:p>
            <a:pPr algn="l"/>
            <a:r>
              <a:rPr lang="en-US" sz="2400" b="0" i="0" u="none" strike="noStrike" baseline="0" dirty="0">
                <a:latin typeface="+mn-lt"/>
              </a:rPr>
              <a:t>Added New Field “</a:t>
            </a:r>
            <a:r>
              <a:rPr lang="en-US" sz="2400" b="0" i="1" u="none" strike="noStrike" baseline="0" dirty="0">
                <a:latin typeface="+mn-lt"/>
              </a:rPr>
              <a:t>COUNTRY</a:t>
            </a:r>
            <a:r>
              <a:rPr lang="en-US" sz="2400" b="0" i="0" u="none" strike="noStrike" baseline="0" dirty="0">
                <a:latin typeface="+mn-lt"/>
              </a:rPr>
              <a:t>”.</a:t>
            </a:r>
          </a:p>
          <a:p>
            <a:pPr algn="l"/>
            <a:r>
              <a:rPr lang="en-US" sz="2400" b="0" i="0" u="none" strike="noStrike" baseline="0" dirty="0">
                <a:latin typeface="+mn-lt"/>
              </a:rPr>
              <a:t>New box-TOTAL ASSETS AS SHOWN ON FORM </a:t>
            </a:r>
            <a:r>
              <a:rPr lang="en-US" sz="2400" b="0" i="0" u="none" strike="noStrike" baseline="0" dirty="0" err="1">
                <a:latin typeface="+mn-lt"/>
              </a:rPr>
              <a:t>1120S</a:t>
            </a:r>
            <a:r>
              <a:rPr lang="en-US" sz="2400" b="0" i="0" u="none" strike="noStrike" baseline="0" dirty="0">
                <a:latin typeface="+mn-lt"/>
              </a:rPr>
              <a:t>.</a:t>
            </a:r>
          </a:p>
          <a:p>
            <a:pPr algn="l"/>
            <a:r>
              <a:rPr lang="en-US" sz="2400" b="0" i="0" u="none" strike="noStrike" baseline="0" dirty="0">
                <a:latin typeface="+mn-lt"/>
              </a:rPr>
              <a:t>Moved box-DATE QUALIFIED IN ALABAMA.</a:t>
            </a:r>
          </a:p>
          <a:p>
            <a:pPr algn="l"/>
            <a:r>
              <a:rPr lang="en-US" sz="2400" b="0" i="0" u="none" strike="noStrike" baseline="0" dirty="0">
                <a:latin typeface="+mn-lt"/>
              </a:rPr>
              <a:t>Removed box-S Status Election Termination.</a:t>
            </a:r>
          </a:p>
          <a:p>
            <a:pPr algn="l"/>
            <a:r>
              <a:rPr lang="en-US" sz="2400" b="0" i="0" u="none" strike="noStrike" baseline="0" dirty="0">
                <a:latin typeface="+mn-lt"/>
              </a:rPr>
              <a:t>New Line 19- Energy efficient commercial buildings deduction (attach Form 7205). Renumbered lines 20-37.</a:t>
            </a:r>
          </a:p>
          <a:p>
            <a:pPr algn="l"/>
            <a:r>
              <a:rPr lang="en-US" sz="2400" b="0" i="0" u="none" strike="noStrike" baseline="0" dirty="0">
                <a:latin typeface="+mn-lt"/>
              </a:rPr>
              <a:t>Page 4, Schedule G-New Line 9-S Status Election Termination.</a:t>
            </a:r>
          </a:p>
          <a:p>
            <a:pPr algn="l"/>
            <a:r>
              <a:rPr lang="en-US" sz="2400" b="0" i="0" u="none" strike="noStrike" baseline="0" dirty="0">
                <a:latin typeface="+mn-lt"/>
              </a:rPr>
              <a:t>Schedule K, Line 1-Updated line reference.</a:t>
            </a:r>
            <a:endParaRPr lang="en-US" sz="2400" dirty="0">
              <a:latin typeface="+mn-lt"/>
            </a:endParaRPr>
          </a:p>
          <a:p>
            <a:pPr algn="l"/>
            <a:endParaRPr lang="en-US" sz="2100" dirty="0">
              <a:latin typeface="+mn-lt"/>
            </a:endParaRPr>
          </a:p>
          <a:p>
            <a:pPr algn="l"/>
            <a:endParaRPr lang="en-US" sz="2100" dirty="0">
              <a:latin typeface="+mn-lt"/>
            </a:endParaRPr>
          </a:p>
          <a:p>
            <a:pPr algn="l"/>
            <a:endParaRPr lang="en-US" sz="2100" dirty="0">
              <a:latin typeface="+mn-lt"/>
            </a:endParaRPr>
          </a:p>
          <a:p>
            <a:pPr algn="l"/>
            <a:endParaRPr lang="en-US" sz="2100" dirty="0">
              <a:latin typeface="+mn-lt"/>
            </a:endParaRPr>
          </a:p>
          <a:p>
            <a:pPr algn="l"/>
            <a:endParaRPr lang="en-US" sz="2100" dirty="0">
              <a:latin typeface="+mn-lt"/>
            </a:endParaRPr>
          </a:p>
          <a:p>
            <a:pPr algn="l"/>
            <a:endParaRPr lang="en-US" sz="2100" dirty="0">
              <a:latin typeface="+mn-lt"/>
            </a:endParaRPr>
          </a:p>
        </p:txBody>
      </p:sp>
    </p:spTree>
    <p:extLst>
      <p:ext uri="{BB962C8B-B14F-4D97-AF65-F5344CB8AC3E}">
        <p14:creationId xmlns:p14="http://schemas.microsoft.com/office/powerpoint/2010/main" val="26542528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1721D-9811-A551-48EA-8EE475D12E2F}"/>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2024</a:t>
            </a:r>
            <a:endParaRPr lang="en-US" dirty="0"/>
          </a:p>
        </p:txBody>
      </p:sp>
      <p:sp>
        <p:nvSpPr>
          <p:cNvPr id="3" name="Content Placeholder 2">
            <a:extLst>
              <a:ext uri="{FF2B5EF4-FFF2-40B4-BE49-F238E27FC236}">
                <a16:creationId xmlns:a16="http://schemas.microsoft.com/office/drawing/2014/main" id="{4459DD5D-4EFC-4867-9BE5-636D6570D036}"/>
              </a:ext>
            </a:extLst>
          </p:cNvPr>
          <p:cNvSpPr>
            <a:spLocks noGrp="1"/>
          </p:cNvSpPr>
          <p:nvPr>
            <p:ph idx="1"/>
          </p:nvPr>
        </p:nvSpPr>
        <p:spPr>
          <a:xfrm>
            <a:off x="98612" y="1690688"/>
            <a:ext cx="11994776" cy="5104559"/>
          </a:xfrm>
        </p:spPr>
        <p:txBody>
          <a:bodyPr>
            <a:noAutofit/>
          </a:bodyPr>
          <a:lstStyle/>
          <a:p>
            <a:pPr marL="0" indent="0">
              <a:spcBef>
                <a:spcPts val="0"/>
              </a:spcBef>
              <a:buNone/>
            </a:pPr>
            <a:r>
              <a:rPr lang="en-US" b="1" i="0" u="none" strike="noStrike" baseline="0" dirty="0">
                <a:latin typeface="+mn-lt"/>
              </a:rPr>
              <a:t>Pass-Through Tax changes:</a:t>
            </a:r>
          </a:p>
          <a:p>
            <a:pPr marL="0" indent="0" algn="l">
              <a:buNone/>
            </a:pPr>
            <a:r>
              <a:rPr lang="en-US" sz="2400" b="1" i="0" u="none" strike="noStrike" baseline="0" dirty="0">
                <a:latin typeface="Calibri" panose="020F0502020204030204" pitchFamily="34" charset="0"/>
                <a:cs typeface="Calibri" panose="020F0502020204030204" pitchFamily="34" charset="0"/>
              </a:rPr>
              <a:t>Schedule K-1(</a:t>
            </a:r>
            <a:r>
              <a:rPr lang="en-US" sz="2400" b="1" i="0" u="none" strike="noStrike" baseline="0" dirty="0" err="1">
                <a:latin typeface="Calibri" panose="020F0502020204030204" pitchFamily="34" charset="0"/>
                <a:cs typeface="Calibri" panose="020F0502020204030204" pitchFamily="34" charset="0"/>
              </a:rPr>
              <a:t>20S</a:t>
            </a:r>
            <a:r>
              <a:rPr lang="en-US" sz="2400" b="1" i="0" u="none" strike="noStrike" baseline="0" dirty="0">
                <a:latin typeface="Calibri" panose="020F0502020204030204" pitchFamily="34" charset="0"/>
                <a:cs typeface="Calibri" panose="020F0502020204030204" pitchFamily="34" charset="0"/>
              </a:rPr>
              <a:t>)</a:t>
            </a:r>
          </a:p>
          <a:p>
            <a:pPr algn="l"/>
            <a:r>
              <a:rPr lang="en-US" sz="2400" b="0" i="0" u="none" strike="noStrike" baseline="0" dirty="0">
                <a:latin typeface="Calibri" panose="020F0502020204030204" pitchFamily="34" charset="0"/>
              </a:rPr>
              <a:t>New Part F-Entity Apportionment Percentage.</a:t>
            </a:r>
          </a:p>
          <a:p>
            <a:pPr algn="l"/>
            <a:r>
              <a:rPr lang="en-US" sz="2400" b="0" i="0" u="none" strike="noStrike" baseline="0" dirty="0">
                <a:latin typeface="Calibri" panose="020F0502020204030204" pitchFamily="34" charset="0"/>
              </a:rPr>
              <a:t>Re-lettered G-</a:t>
            </a:r>
            <a:r>
              <a:rPr lang="en-US" sz="2400" b="0" i="0" u="none" strike="noStrike" baseline="0" dirty="0" err="1">
                <a:latin typeface="Calibri" panose="020F0502020204030204" pitchFamily="34" charset="0"/>
              </a:rPr>
              <a:t>AD2</a:t>
            </a:r>
            <a:r>
              <a:rPr lang="en-US" sz="2400" b="0" i="0" u="none" strike="noStrike" baseline="0" dirty="0">
                <a:latin typeface="Calibri" panose="020F0502020204030204" pitchFamily="34" charset="0"/>
              </a:rPr>
              <a:t>.</a:t>
            </a:r>
          </a:p>
          <a:p>
            <a:pPr marL="0" indent="0" algn="l">
              <a:buNone/>
            </a:pPr>
            <a:r>
              <a:rPr lang="en-US" b="1" i="0" u="none" strike="noStrike" baseline="0" dirty="0">
                <a:latin typeface="Calibri" panose="020F0502020204030204" pitchFamily="34" charset="0"/>
                <a:cs typeface="Calibri" panose="020F0502020204030204" pitchFamily="34" charset="0"/>
              </a:rPr>
              <a:t>Form 65</a:t>
            </a:r>
          </a:p>
          <a:p>
            <a:pPr algn="l"/>
            <a:r>
              <a:rPr lang="en-US" sz="2400" b="0" i="0" u="none" strike="noStrike" baseline="0" dirty="0">
                <a:latin typeface="Calibri" panose="020F0502020204030204" pitchFamily="34" charset="0"/>
              </a:rPr>
              <a:t>Page 1, Header-Increased field length for name field to 75 characters.</a:t>
            </a:r>
          </a:p>
          <a:p>
            <a:pPr algn="l"/>
            <a:r>
              <a:rPr lang="en-US" sz="2400" b="0" i="0" u="none" strike="noStrike" baseline="0" dirty="0">
                <a:latin typeface="Calibri" panose="020F0502020204030204" pitchFamily="34" charset="0"/>
              </a:rPr>
              <a:t>Added New Field “</a:t>
            </a:r>
            <a:r>
              <a:rPr lang="en-US" sz="2400" b="0" i="1" u="none" strike="noStrike" baseline="0" dirty="0">
                <a:latin typeface="Calibri" panose="020F0502020204030204" pitchFamily="34" charset="0"/>
              </a:rPr>
              <a:t>COUNTRY</a:t>
            </a:r>
            <a:r>
              <a:rPr lang="en-US" sz="2400" b="0" i="0" u="none" strike="noStrike" baseline="0" dirty="0">
                <a:latin typeface="Calibri" panose="020F0502020204030204" pitchFamily="34" charset="0"/>
              </a:rPr>
              <a:t>”.</a:t>
            </a:r>
          </a:p>
          <a:p>
            <a:pPr algn="l"/>
            <a:r>
              <a:rPr lang="en-US" sz="2400" b="0" i="0" u="none" strike="noStrike" baseline="0" dirty="0">
                <a:latin typeface="Calibri" panose="020F0502020204030204" pitchFamily="34" charset="0"/>
              </a:rPr>
              <a:t>New Line 20-Energy efficient commercial buildings deduction (attach Form 7205). Renumbered lines 21-34.</a:t>
            </a:r>
          </a:p>
          <a:p>
            <a:pPr algn="l"/>
            <a:r>
              <a:rPr lang="en-US" sz="2400" b="0" i="0" u="none" strike="noStrike" baseline="0" dirty="0">
                <a:latin typeface="Calibri" panose="020F0502020204030204" pitchFamily="34" charset="0"/>
              </a:rPr>
              <a:t>Page 4, Schedule K, Line 1-Updated line reference.</a:t>
            </a:r>
            <a:endParaRPr lang="en-US" sz="2400" dirty="0">
              <a:latin typeface="+mn-lt"/>
            </a:endParaRPr>
          </a:p>
        </p:txBody>
      </p:sp>
    </p:spTree>
    <p:extLst>
      <p:ext uri="{BB962C8B-B14F-4D97-AF65-F5344CB8AC3E}">
        <p14:creationId xmlns:p14="http://schemas.microsoft.com/office/powerpoint/2010/main" val="1636916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CE0A6-656B-DEF5-7751-FBCBBF1290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3F4ED5-66DF-BD72-F649-709E3BFED6EB}"/>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ID Confirmation Quiz</a:t>
            </a:r>
            <a:endParaRPr lang="en-US" dirty="0"/>
          </a:p>
        </p:txBody>
      </p:sp>
      <p:sp>
        <p:nvSpPr>
          <p:cNvPr id="3" name="Content Placeholder 2">
            <a:extLst>
              <a:ext uri="{FF2B5EF4-FFF2-40B4-BE49-F238E27FC236}">
                <a16:creationId xmlns:a16="http://schemas.microsoft.com/office/drawing/2014/main" id="{D15F6D2C-226F-1CDB-387F-A492BCFCAB16}"/>
              </a:ext>
            </a:extLst>
          </p:cNvPr>
          <p:cNvSpPr>
            <a:spLocks noGrp="1"/>
          </p:cNvSpPr>
          <p:nvPr>
            <p:ph idx="1"/>
          </p:nvPr>
        </p:nvSpPr>
        <p:spPr>
          <a:xfrm>
            <a:off x="331693" y="1712258"/>
            <a:ext cx="11510683" cy="5235389"/>
          </a:xfrm>
        </p:spPr>
        <p:txBody>
          <a:bodyPr>
            <a:normAutofit lnSpcReduction="10000"/>
          </a:bodyPr>
          <a:lstStyle/>
          <a:p>
            <a:pPr algn="l"/>
            <a:r>
              <a:rPr lang="en-US" sz="2000" b="1" i="0" dirty="0">
                <a:solidFill>
                  <a:srgbClr val="212121"/>
                </a:solidFill>
                <a:effectLst/>
                <a:latin typeface="Times New Roman" panose="02020603050405020304" pitchFamily="18" charset="0"/>
                <a:cs typeface="Times New Roman" panose="02020603050405020304" pitchFamily="18" charset="0"/>
              </a:rPr>
              <a:t>Before You Take the Quiz:</a:t>
            </a:r>
          </a:p>
          <a:p>
            <a:pPr algn="l"/>
            <a:r>
              <a:rPr lang="en-US" sz="2000" b="0" i="0" dirty="0">
                <a:solidFill>
                  <a:srgbClr val="212121"/>
                </a:solidFill>
                <a:effectLst/>
                <a:latin typeface="Times New Roman" panose="02020603050405020304" pitchFamily="18" charset="0"/>
                <a:cs typeface="Times New Roman" panose="02020603050405020304" pitchFamily="18" charset="0"/>
              </a:rPr>
              <a:t>The quiz is based on information associated with the name first listed on the letter you received regarding this quiz. This person is considered the primary taxpayer related to the tax return filed.</a:t>
            </a:r>
          </a:p>
          <a:p>
            <a:pPr algn="l"/>
            <a:r>
              <a:rPr lang="en-US" sz="2000" b="1" i="0" dirty="0">
                <a:solidFill>
                  <a:srgbClr val="212121"/>
                </a:solidFill>
                <a:effectLst/>
                <a:latin typeface="Times New Roman" panose="02020603050405020304" pitchFamily="18" charset="0"/>
                <a:cs typeface="Times New Roman" panose="02020603050405020304" pitchFamily="18" charset="0"/>
              </a:rPr>
              <a:t>You will need</a:t>
            </a:r>
          </a:p>
          <a:p>
            <a:pPr algn="l">
              <a:buFont typeface="Arial" panose="020B0604020202020204" pitchFamily="34" charset="0"/>
              <a:buChar char="•"/>
            </a:pPr>
            <a:r>
              <a:rPr lang="en-US" sz="2000" b="0" i="0" dirty="0">
                <a:solidFill>
                  <a:srgbClr val="212121"/>
                </a:solidFill>
                <a:effectLst/>
                <a:latin typeface="Times New Roman" panose="02020603050405020304" pitchFamily="18" charset="0"/>
                <a:cs typeface="Times New Roman" panose="02020603050405020304" pitchFamily="18" charset="0"/>
              </a:rPr>
              <a:t>Social Security Number (SSN) or Individual Taxpayer Identification Number (ITIN) of the primary taxpayer</a:t>
            </a:r>
          </a:p>
          <a:p>
            <a:pPr algn="l">
              <a:buFont typeface="Arial" panose="020B0604020202020204" pitchFamily="34" charset="0"/>
              <a:buChar char="•"/>
            </a:pPr>
            <a:r>
              <a:rPr lang="en-US" sz="2000" b="0" i="0" dirty="0">
                <a:solidFill>
                  <a:srgbClr val="212121"/>
                </a:solidFill>
                <a:effectLst/>
                <a:latin typeface="Times New Roman" panose="02020603050405020304" pitchFamily="18" charset="0"/>
                <a:cs typeface="Times New Roman" panose="02020603050405020304" pitchFamily="18" charset="0"/>
              </a:rPr>
              <a:t>Letter ID number from the top right corner of your letter</a:t>
            </a:r>
          </a:p>
          <a:p>
            <a:pPr algn="l">
              <a:buFont typeface="Arial" panose="020B0604020202020204" pitchFamily="34" charset="0"/>
              <a:buChar char="•"/>
            </a:pPr>
            <a:r>
              <a:rPr lang="en-US" sz="2000" b="0" i="0" dirty="0">
                <a:solidFill>
                  <a:srgbClr val="212121"/>
                </a:solidFill>
                <a:effectLst/>
                <a:latin typeface="Times New Roman" panose="02020603050405020304" pitchFamily="18" charset="0"/>
                <a:cs typeface="Times New Roman" panose="02020603050405020304" pitchFamily="18" charset="0"/>
              </a:rPr>
              <a:t>Current email address</a:t>
            </a:r>
            <a:endParaRPr lang="en-US" sz="2000" b="1" i="0" dirty="0">
              <a:solidFill>
                <a:srgbClr val="212121"/>
              </a:solidFill>
              <a:effectLst/>
              <a:latin typeface="Times New Roman" panose="02020603050405020304" pitchFamily="18" charset="0"/>
              <a:cs typeface="Times New Roman" panose="02020603050405020304" pitchFamily="18" charset="0"/>
            </a:endParaRPr>
          </a:p>
          <a:p>
            <a:pPr algn="l"/>
            <a:r>
              <a:rPr lang="en-US" sz="2000" b="1" i="0" dirty="0">
                <a:solidFill>
                  <a:srgbClr val="212121"/>
                </a:solidFill>
                <a:effectLst/>
                <a:latin typeface="Times New Roman" panose="02020603050405020304" pitchFamily="18" charset="0"/>
                <a:cs typeface="Times New Roman" panose="02020603050405020304" pitchFamily="18" charset="0"/>
              </a:rPr>
              <a:t>Just 4 Easy Steps:</a:t>
            </a:r>
          </a:p>
          <a:p>
            <a:pPr algn="l">
              <a:buFont typeface="+mj-lt"/>
              <a:buAutoNum type="arabicPeriod"/>
            </a:pPr>
            <a:r>
              <a:rPr lang="en-US" sz="2000" b="0" i="0" dirty="0">
                <a:solidFill>
                  <a:srgbClr val="212121"/>
                </a:solidFill>
                <a:effectLst/>
                <a:latin typeface="Times New Roman" panose="02020603050405020304" pitchFamily="18" charset="0"/>
                <a:cs typeface="Times New Roman" panose="02020603050405020304" pitchFamily="18" charset="0"/>
              </a:rPr>
              <a:t>Read the instructions on this website.</a:t>
            </a:r>
          </a:p>
          <a:p>
            <a:pPr algn="l">
              <a:buFont typeface="+mj-lt"/>
              <a:buAutoNum type="arabicPeriod"/>
            </a:pPr>
            <a:r>
              <a:rPr lang="en-US" sz="2000" b="0" i="0" dirty="0">
                <a:solidFill>
                  <a:srgbClr val="212121"/>
                </a:solidFill>
                <a:effectLst/>
                <a:latin typeface="Times New Roman" panose="02020603050405020304" pitchFamily="18" charset="0"/>
                <a:cs typeface="Times New Roman" panose="02020603050405020304" pitchFamily="18" charset="0"/>
              </a:rPr>
              <a:t>Enter the Letter ID from the top right corner of your letter. Enter the last four digits of your SSN/ITIN and your date of birth. Select that you’re READY TO BEGIN THE QUIZ and click NEXT.</a:t>
            </a:r>
          </a:p>
          <a:p>
            <a:pPr algn="l">
              <a:buFont typeface="+mj-lt"/>
              <a:buAutoNum type="arabicPeriod"/>
            </a:pPr>
            <a:r>
              <a:rPr lang="en-US" sz="2000" b="0" i="0" dirty="0">
                <a:solidFill>
                  <a:srgbClr val="212121"/>
                </a:solidFill>
                <a:effectLst/>
                <a:latin typeface="Times New Roman" panose="02020603050405020304" pitchFamily="18" charset="0"/>
                <a:cs typeface="Times New Roman" panose="02020603050405020304" pitchFamily="18" charset="0"/>
              </a:rPr>
              <a:t>Answer the questions. Select that you’re READY TO SCORE YOUR QUIZ and click SUBMIT.</a:t>
            </a:r>
          </a:p>
          <a:p>
            <a:pPr algn="l">
              <a:buFont typeface="+mj-lt"/>
              <a:buAutoNum type="arabicPeriod"/>
            </a:pPr>
            <a:r>
              <a:rPr lang="en-US" sz="2000" b="0" i="0" dirty="0">
                <a:solidFill>
                  <a:srgbClr val="212121"/>
                </a:solidFill>
                <a:effectLst/>
                <a:latin typeface="Times New Roman" panose="02020603050405020304" pitchFamily="18" charset="0"/>
                <a:cs typeface="Times New Roman" panose="02020603050405020304" pitchFamily="18" charset="0"/>
              </a:rPr>
              <a:t>Enter your EMAIL ADDRESS to be notified of your results and click YES.</a:t>
            </a:r>
          </a:p>
          <a:p>
            <a:pPr algn="l"/>
            <a:r>
              <a:rPr lang="en-US" sz="2000" b="0" i="0" dirty="0">
                <a:solidFill>
                  <a:srgbClr val="212121"/>
                </a:solidFill>
                <a:effectLst/>
                <a:latin typeface="Times New Roman" panose="02020603050405020304" pitchFamily="18" charset="0"/>
                <a:cs typeface="Times New Roman" panose="02020603050405020304" pitchFamily="18" charset="0"/>
              </a:rPr>
              <a:t>At the end of the quiz, you will see a confirmation screen.</a:t>
            </a:r>
          </a:p>
          <a:p>
            <a:endParaRPr lang="en-US" dirty="0"/>
          </a:p>
          <a:p>
            <a:endParaRPr lang="en-US" dirty="0"/>
          </a:p>
        </p:txBody>
      </p:sp>
    </p:spTree>
    <p:extLst>
      <p:ext uri="{BB962C8B-B14F-4D97-AF65-F5344CB8AC3E}">
        <p14:creationId xmlns:p14="http://schemas.microsoft.com/office/powerpoint/2010/main" val="25978365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0A495-6CB8-E9E0-F7C1-02E37B495B10}"/>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2024</a:t>
            </a:r>
            <a:endParaRPr lang="en-US" dirty="0"/>
          </a:p>
        </p:txBody>
      </p:sp>
      <p:sp>
        <p:nvSpPr>
          <p:cNvPr id="3" name="Content Placeholder 2">
            <a:extLst>
              <a:ext uri="{FF2B5EF4-FFF2-40B4-BE49-F238E27FC236}">
                <a16:creationId xmlns:a16="http://schemas.microsoft.com/office/drawing/2014/main" id="{D291C4F5-1919-886C-D311-4536E48E5AB9}"/>
              </a:ext>
            </a:extLst>
          </p:cNvPr>
          <p:cNvSpPr>
            <a:spLocks noGrp="1"/>
          </p:cNvSpPr>
          <p:nvPr>
            <p:ph idx="1"/>
          </p:nvPr>
        </p:nvSpPr>
        <p:spPr>
          <a:xfrm>
            <a:off x="161925" y="1681163"/>
            <a:ext cx="11639550" cy="5167311"/>
          </a:xfrm>
        </p:spPr>
        <p:txBody>
          <a:bodyPr>
            <a:normAutofit/>
          </a:bodyPr>
          <a:lstStyle/>
          <a:p>
            <a:pPr marL="0" indent="0">
              <a:buNone/>
            </a:pPr>
            <a:r>
              <a:rPr lang="en-US" b="1" i="0" u="none" strike="noStrike" baseline="0" dirty="0">
                <a:latin typeface="Calibri" panose="020F0502020204030204" pitchFamily="34" charset="0"/>
                <a:cs typeface="Calibri" panose="020F0502020204030204" pitchFamily="34" charset="0"/>
              </a:rPr>
              <a:t>Pass-Through Tax changes:</a:t>
            </a:r>
          </a:p>
          <a:p>
            <a:pPr marL="0" indent="0" algn="l">
              <a:buNone/>
            </a:pPr>
            <a:r>
              <a:rPr lang="en-US" sz="2400" b="1" i="0" u="none" strike="noStrike" baseline="0" dirty="0">
                <a:latin typeface="Calibri" panose="020F0502020204030204" pitchFamily="34" charset="0"/>
                <a:cs typeface="Calibri" panose="020F0502020204030204" pitchFamily="34" charset="0"/>
              </a:rPr>
              <a:t>Schedule K-1(65)</a:t>
            </a:r>
          </a:p>
          <a:p>
            <a:pPr algn="l"/>
            <a:r>
              <a:rPr lang="en-US" sz="2400" b="0" i="0" u="none" strike="noStrike" baseline="0" dirty="0">
                <a:latin typeface="Calibri" panose="020F0502020204030204" pitchFamily="34" charset="0"/>
                <a:cs typeface="Calibri" panose="020F0502020204030204" pitchFamily="34" charset="0"/>
              </a:rPr>
              <a:t>New Part F-Entity Apportionment.</a:t>
            </a:r>
          </a:p>
          <a:p>
            <a:pPr algn="l"/>
            <a:r>
              <a:rPr lang="en-US" sz="2400" b="0" i="0" u="none" strike="noStrike" baseline="0" dirty="0">
                <a:latin typeface="Calibri" panose="020F0502020204030204" pitchFamily="34" charset="0"/>
                <a:cs typeface="Calibri" panose="020F0502020204030204" pitchFamily="34" charset="0"/>
              </a:rPr>
              <a:t>Re-lettered G-AA</a:t>
            </a:r>
            <a:r>
              <a:rPr lang="en-US" sz="2400" dirty="0">
                <a:latin typeface="Calibri" panose="020F0502020204030204" pitchFamily="34" charset="0"/>
                <a:cs typeface="Calibri" panose="020F0502020204030204" pitchFamily="34" charset="0"/>
              </a:rPr>
              <a:t>.</a:t>
            </a:r>
          </a:p>
          <a:p>
            <a:pPr algn="l"/>
            <a:endParaRPr lang="en-US" sz="2400" dirty="0">
              <a:latin typeface="Calibri" panose="020F0502020204030204" pitchFamily="34" charset="0"/>
              <a:cs typeface="Calibri" panose="020F0502020204030204" pitchFamily="34" charset="0"/>
            </a:endParaRPr>
          </a:p>
          <a:p>
            <a:pPr marL="0" indent="0" algn="l">
              <a:buNone/>
            </a:pPr>
            <a:r>
              <a:rPr lang="en-US" b="1" i="0" u="none" strike="noStrike" baseline="0" dirty="0">
                <a:latin typeface="Calibri" panose="020F0502020204030204" pitchFamily="34" charset="0"/>
                <a:cs typeface="Calibri" panose="020F0502020204030204" pitchFamily="34" charset="0"/>
              </a:rPr>
              <a:t>Schedule PAB</a:t>
            </a:r>
          </a:p>
          <a:p>
            <a:pPr algn="l"/>
            <a:r>
              <a:rPr lang="en-US" sz="2400" b="0" i="0" u="none" strike="noStrike" baseline="0" dirty="0">
                <a:latin typeface="Calibri" panose="020F0502020204030204" pitchFamily="34" charset="0"/>
                <a:cs typeface="Calibri" panose="020F0502020204030204" pitchFamily="34" charset="0"/>
              </a:rPr>
              <a:t>New Line </a:t>
            </a:r>
            <a:r>
              <a:rPr lang="en-US" sz="2400" b="0" i="0" u="none" strike="noStrike" baseline="0" dirty="0" err="1">
                <a:latin typeface="Calibri" panose="020F0502020204030204" pitchFamily="34" charset="0"/>
                <a:cs typeface="Calibri" panose="020F0502020204030204" pitchFamily="34" charset="0"/>
              </a:rPr>
              <a:t>12b</a:t>
            </a:r>
            <a:r>
              <a:rPr lang="en-US" sz="2400" b="0" i="0" u="none" strike="noStrike" baseline="0" dirty="0">
                <a:latin typeface="Calibri" panose="020F0502020204030204" pitchFamily="34" charset="0"/>
                <a:cs typeface="Calibri" panose="020F0502020204030204" pitchFamily="34" charset="0"/>
              </a:rPr>
              <a:t>-Non-Exempt amount of Disallowed IRC 163 (j) (Line 12 minus Line </a:t>
            </a:r>
            <a:r>
              <a:rPr lang="en-US" sz="2400" b="0" i="0" u="none" strike="noStrike" baseline="0" dirty="0" err="1">
                <a:latin typeface="Calibri" panose="020F0502020204030204" pitchFamily="34" charset="0"/>
                <a:cs typeface="Calibri" panose="020F0502020204030204" pitchFamily="34" charset="0"/>
              </a:rPr>
              <a:t>12a</a:t>
            </a:r>
            <a:r>
              <a:rPr lang="en-US" sz="2400" b="0" i="0" u="none" strike="noStrike" baseline="0" dirty="0">
                <a:latin typeface="Calibri" panose="020F0502020204030204" pitchFamily="34" charset="0"/>
                <a:cs typeface="Calibri" panose="020F0502020204030204" pitchFamily="34" charset="0"/>
              </a:rPr>
              <a:t>).</a:t>
            </a:r>
          </a:p>
          <a:p>
            <a:pPr algn="l"/>
            <a:endParaRPr lang="en-US" sz="2400" dirty="0">
              <a:latin typeface="Calibri" panose="020F0502020204030204" pitchFamily="34" charset="0"/>
              <a:cs typeface="Calibri" panose="020F0502020204030204" pitchFamily="34" charset="0"/>
            </a:endParaRPr>
          </a:p>
          <a:p>
            <a:pPr marL="0" indent="0" algn="l">
              <a:buNone/>
            </a:pPr>
            <a:r>
              <a:rPr lang="en-US" sz="2400" b="1" i="0" u="none" strike="noStrike" baseline="0" dirty="0">
                <a:latin typeface="Calibri" panose="020F0502020204030204" pitchFamily="34" charset="0"/>
                <a:cs typeface="Calibri" panose="020F0502020204030204" pitchFamily="34" charset="0"/>
              </a:rPr>
              <a:t>New Form-8948-AL-Pass Through Entity </a:t>
            </a:r>
          </a:p>
          <a:p>
            <a:pPr algn="l"/>
            <a:r>
              <a:rPr lang="en-US" sz="2400" i="0" u="none" strike="noStrike" baseline="0" dirty="0">
                <a:latin typeface="Calibri" panose="020F0502020204030204" pitchFamily="34" charset="0"/>
                <a:cs typeface="Calibri" panose="020F0502020204030204" pitchFamily="34" charset="0"/>
              </a:rPr>
              <a:t>Preparer Explanation for Not Filing Electronically.</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67152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ABD35-1259-022B-CCE8-7D056EC0099E}"/>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2024</a:t>
            </a:r>
            <a:endParaRPr lang="en-US" dirty="0"/>
          </a:p>
        </p:txBody>
      </p:sp>
      <p:sp>
        <p:nvSpPr>
          <p:cNvPr id="3" name="Content Placeholder 2">
            <a:extLst>
              <a:ext uri="{FF2B5EF4-FFF2-40B4-BE49-F238E27FC236}">
                <a16:creationId xmlns:a16="http://schemas.microsoft.com/office/drawing/2014/main" id="{A3147762-6B74-BF10-E595-33ABE15DB7B3}"/>
              </a:ext>
            </a:extLst>
          </p:cNvPr>
          <p:cNvSpPr>
            <a:spLocks noGrp="1"/>
          </p:cNvSpPr>
          <p:nvPr>
            <p:ph idx="1"/>
          </p:nvPr>
        </p:nvSpPr>
        <p:spPr>
          <a:xfrm>
            <a:off x="80682" y="1690688"/>
            <a:ext cx="11958918" cy="5050771"/>
          </a:xfrm>
        </p:spPr>
        <p:txBody>
          <a:bodyPr>
            <a:noAutofit/>
          </a:bodyPr>
          <a:lstStyle/>
          <a:p>
            <a:pPr marL="0" indent="0" algn="l" defTabSz="0">
              <a:spcBef>
                <a:spcPts val="0"/>
              </a:spcBef>
              <a:buNone/>
              <a:tabLst>
                <a:tab pos="0" algn="l"/>
              </a:tabLst>
            </a:pPr>
            <a:r>
              <a:rPr lang="en-US" b="1" i="0" u="none" strike="noStrike" baseline="0" dirty="0">
                <a:latin typeface="+mn-lt"/>
              </a:rPr>
              <a:t>Business Privilege Tax changes:</a:t>
            </a:r>
          </a:p>
          <a:p>
            <a:pPr marL="0" indent="0" algn="l" defTabSz="0">
              <a:spcBef>
                <a:spcPts val="0"/>
              </a:spcBef>
              <a:buNone/>
              <a:tabLst>
                <a:tab pos="0" algn="l"/>
              </a:tabLst>
            </a:pPr>
            <a:endParaRPr lang="en-US" b="1" i="0" u="none" strike="noStrike" baseline="0" dirty="0">
              <a:latin typeface="+mn-lt"/>
            </a:endParaRPr>
          </a:p>
          <a:p>
            <a:pPr marL="0" indent="0" algn="l" defTabSz="0">
              <a:spcBef>
                <a:spcPts val="0"/>
              </a:spcBef>
              <a:buNone/>
              <a:tabLst>
                <a:tab pos="0" algn="l"/>
              </a:tabLst>
            </a:pPr>
            <a:r>
              <a:rPr lang="en-US" sz="2400" b="1" dirty="0">
                <a:latin typeface="+mn-lt"/>
              </a:rPr>
              <a:t>Form CPT</a:t>
            </a:r>
          </a:p>
          <a:p>
            <a:pPr algn="l" defTabSz="0">
              <a:spcBef>
                <a:spcPts val="0"/>
              </a:spcBef>
              <a:tabLst>
                <a:tab pos="0" algn="l"/>
              </a:tabLst>
            </a:pPr>
            <a:r>
              <a:rPr lang="en-US" sz="2400" b="0" i="0" u="none" strike="noStrike" baseline="0" dirty="0">
                <a:latin typeface="+mn-lt"/>
              </a:rPr>
              <a:t>Page 1, Header, New field/line “</a:t>
            </a:r>
            <a:r>
              <a:rPr lang="en-US" sz="2400" b="0" i="1" u="none" strike="noStrike" baseline="0" dirty="0">
                <a:latin typeface="+mn-lt"/>
              </a:rPr>
              <a:t>COUNTRY</a:t>
            </a:r>
            <a:r>
              <a:rPr lang="en-US" sz="2400" b="0" i="0" u="none" strike="noStrike" baseline="0" dirty="0">
                <a:latin typeface="+mn-lt"/>
              </a:rPr>
              <a:t>”.</a:t>
            </a:r>
          </a:p>
          <a:p>
            <a:pPr marL="0" indent="0" algn="l" defTabSz="0">
              <a:spcBef>
                <a:spcPts val="0"/>
              </a:spcBef>
              <a:buNone/>
              <a:tabLst>
                <a:tab pos="0" algn="l"/>
              </a:tabLst>
            </a:pPr>
            <a:endParaRPr lang="en-US" sz="2400" dirty="0">
              <a:latin typeface="+mn-lt"/>
            </a:endParaRPr>
          </a:p>
          <a:p>
            <a:pPr marL="0" indent="0" algn="l" defTabSz="0">
              <a:spcBef>
                <a:spcPts val="0"/>
              </a:spcBef>
              <a:buNone/>
              <a:tabLst>
                <a:tab pos="0" algn="l"/>
              </a:tabLst>
            </a:pPr>
            <a:r>
              <a:rPr lang="en-US" sz="2400" b="1" i="0" u="none" strike="noStrike" baseline="0" dirty="0">
                <a:latin typeface="+mn-lt"/>
              </a:rPr>
              <a:t>Form </a:t>
            </a:r>
            <a:r>
              <a:rPr lang="en-US" sz="2400" b="1" i="0" u="none" strike="noStrike" baseline="0" dirty="0" err="1">
                <a:latin typeface="+mn-lt"/>
              </a:rPr>
              <a:t>BPT</a:t>
            </a:r>
            <a:endParaRPr lang="en-US" sz="2400" b="1" dirty="0">
              <a:latin typeface="+mn-lt"/>
            </a:endParaRPr>
          </a:p>
          <a:p>
            <a:pPr defTabSz="0">
              <a:spcBef>
                <a:spcPts val="0"/>
              </a:spcBef>
              <a:tabLst>
                <a:tab pos="0" algn="l"/>
              </a:tabLst>
            </a:pPr>
            <a:r>
              <a:rPr lang="en-US" sz="2400" b="0" i="0" u="none" strike="noStrike" baseline="0" dirty="0">
                <a:latin typeface="+mn-lt"/>
              </a:rPr>
              <a:t>Page 1, Header, New field/line “</a:t>
            </a:r>
            <a:r>
              <a:rPr lang="en-US" sz="2400" b="0" i="1" u="none" strike="noStrike" baseline="0" dirty="0">
                <a:latin typeface="+mn-lt"/>
              </a:rPr>
              <a:t>COUNTRY</a:t>
            </a:r>
            <a:r>
              <a:rPr lang="en-US" sz="2400" b="0" i="0" u="none" strike="noStrike" baseline="0" dirty="0">
                <a:latin typeface="+mn-lt"/>
              </a:rPr>
              <a:t>”.</a:t>
            </a:r>
          </a:p>
          <a:p>
            <a:pPr marL="0" indent="0" algn="l" defTabSz="0">
              <a:spcBef>
                <a:spcPts val="0"/>
              </a:spcBef>
              <a:buNone/>
              <a:tabLst>
                <a:tab pos="0" algn="l"/>
              </a:tabLst>
            </a:pPr>
            <a:endParaRPr lang="en-US" sz="2400" b="1" i="0" u="none" strike="noStrike" baseline="0" dirty="0">
              <a:latin typeface="+mn-lt"/>
            </a:endParaRPr>
          </a:p>
          <a:p>
            <a:pPr marL="0" indent="0" algn="l" defTabSz="0">
              <a:spcBef>
                <a:spcPts val="0"/>
              </a:spcBef>
              <a:buNone/>
              <a:tabLst>
                <a:tab pos="0" algn="l"/>
              </a:tabLst>
            </a:pPr>
            <a:r>
              <a:rPr lang="en-US" sz="2400" b="1" i="0" u="none" strike="noStrike" baseline="0" dirty="0">
                <a:latin typeface="+mn-lt"/>
              </a:rPr>
              <a:t>Form BPT-IN</a:t>
            </a:r>
          </a:p>
          <a:p>
            <a:r>
              <a:rPr lang="en-US" sz="2400" b="0" i="0" u="none" strike="noStrike" baseline="0" dirty="0">
                <a:latin typeface="+mn-lt"/>
              </a:rPr>
              <a:t> Page 1, Header, New field/line “</a:t>
            </a:r>
            <a:r>
              <a:rPr lang="en-US" sz="2400" b="0" i="1" u="none" strike="noStrike" baseline="0" dirty="0">
                <a:latin typeface="+mn-lt"/>
              </a:rPr>
              <a:t>COUNTRY</a:t>
            </a:r>
            <a:r>
              <a:rPr lang="en-US" sz="2400" b="0" i="0" u="none" strike="noStrike" baseline="0" dirty="0">
                <a:latin typeface="+mn-lt"/>
              </a:rPr>
              <a:t>”.</a:t>
            </a:r>
          </a:p>
          <a:p>
            <a:pPr algn="l"/>
            <a:endParaRPr lang="en-US" sz="2000" dirty="0">
              <a:latin typeface="+mn-lt"/>
            </a:endParaRPr>
          </a:p>
        </p:txBody>
      </p:sp>
    </p:spTree>
    <p:extLst>
      <p:ext uri="{BB962C8B-B14F-4D97-AF65-F5344CB8AC3E}">
        <p14:creationId xmlns:p14="http://schemas.microsoft.com/office/powerpoint/2010/main" val="39321469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980E1-4C4B-464A-B494-4AD5377BA932}"/>
              </a:ext>
            </a:extLst>
          </p:cNvPr>
          <p:cNvSpPr>
            <a:spLocks noGrp="1"/>
          </p:cNvSpPr>
          <p:nvPr>
            <p:ph type="title"/>
          </p:nvPr>
        </p:nvSpPr>
        <p:spPr/>
        <p:txBody>
          <a:bodyPr/>
          <a:lstStyle/>
          <a:p>
            <a:pPr algn="ctr"/>
            <a:r>
              <a:rPr lang="en-US" sz="4400" b="1" u="sng" dirty="0">
                <a:latin typeface="Times New Roman" panose="02020603050405020304" pitchFamily="18" charset="0"/>
                <a:cs typeface="Times New Roman" panose="02020603050405020304" pitchFamily="18" charset="0"/>
              </a:rPr>
              <a:t>Refund Calls</a:t>
            </a:r>
            <a:endParaRPr lang="en-US" dirty="0"/>
          </a:p>
        </p:txBody>
      </p:sp>
      <p:sp>
        <p:nvSpPr>
          <p:cNvPr id="3" name="Content Placeholder 2">
            <a:extLst>
              <a:ext uri="{FF2B5EF4-FFF2-40B4-BE49-F238E27FC236}">
                <a16:creationId xmlns:a16="http://schemas.microsoft.com/office/drawing/2014/main" id="{FB9DB68B-C741-4B45-9F49-6E9B87E3BE03}"/>
              </a:ext>
            </a:extLst>
          </p:cNvPr>
          <p:cNvSpPr>
            <a:spLocks noGrp="1"/>
          </p:cNvSpPr>
          <p:nvPr>
            <p:ph idx="1"/>
          </p:nvPr>
        </p:nvSpPr>
        <p:spPr>
          <a:xfrm>
            <a:off x="277906" y="2268071"/>
            <a:ext cx="5647765" cy="4224804"/>
          </a:xfrm>
        </p:spPr>
        <p:txBody>
          <a:bodyPr/>
          <a:lstStyle/>
          <a:p>
            <a:pPr>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ADOR Website: “Where’s My Refund”</a:t>
            </a:r>
          </a:p>
          <a:p>
            <a:pPr>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 Phone: 1-855-894-7391      (voice/ keyed response ) </a:t>
            </a:r>
          </a:p>
          <a:p>
            <a:pPr>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 Call Center: (334)353-0944 or 1-800-535-9410</a:t>
            </a:r>
          </a:p>
          <a:p>
            <a:endParaRPr lang="en-US" dirty="0"/>
          </a:p>
        </p:txBody>
      </p:sp>
      <p:pic>
        <p:nvPicPr>
          <p:cNvPr id="5" name="Content Placeholder 4">
            <a:extLst>
              <a:ext uri="{FF2B5EF4-FFF2-40B4-BE49-F238E27FC236}">
                <a16:creationId xmlns:a16="http://schemas.microsoft.com/office/drawing/2014/main" id="{0369D199-C30B-47FA-9D1E-3E920D0AE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8349" y="2178424"/>
            <a:ext cx="4544780" cy="4320900"/>
          </a:xfrm>
          <a:prstGeom prst="rect">
            <a:avLst/>
          </a:prstGeom>
        </p:spPr>
      </p:pic>
    </p:spTree>
    <p:extLst>
      <p:ext uri="{BB962C8B-B14F-4D97-AF65-F5344CB8AC3E}">
        <p14:creationId xmlns:p14="http://schemas.microsoft.com/office/powerpoint/2010/main" val="21907215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5D85-281C-4C05-AEF2-FB07094C2A71}"/>
              </a:ext>
            </a:extLst>
          </p:cNvPr>
          <p:cNvSpPr>
            <a:spLocks noGrp="1"/>
          </p:cNvSpPr>
          <p:nvPr>
            <p:ph type="title"/>
          </p:nvPr>
        </p:nvSpPr>
        <p:spPr/>
        <p:txBody>
          <a:bodyPr/>
          <a:lstStyle/>
          <a:p>
            <a:pPr algn="ctr"/>
            <a:r>
              <a:rPr lang="en-US" sz="4400" b="1" u="sng" dirty="0">
                <a:solidFill>
                  <a:schemeClr val="tx1"/>
                </a:solidFill>
                <a:latin typeface="Times New Roman" panose="02020603050405020304" pitchFamily="18" charset="0"/>
                <a:cs typeface="Times New Roman" panose="02020603050405020304" pitchFamily="18" charset="0"/>
              </a:rPr>
              <a:t>QUESTIONS</a:t>
            </a:r>
            <a:endParaRPr lang="en-US" dirty="0"/>
          </a:p>
        </p:txBody>
      </p:sp>
      <p:sp>
        <p:nvSpPr>
          <p:cNvPr id="3" name="Content Placeholder 2">
            <a:extLst>
              <a:ext uri="{FF2B5EF4-FFF2-40B4-BE49-F238E27FC236}">
                <a16:creationId xmlns:a16="http://schemas.microsoft.com/office/drawing/2014/main" id="{E83E3E98-E203-4A3D-8F68-2E698E0A3B72}"/>
              </a:ext>
            </a:extLst>
          </p:cNvPr>
          <p:cNvSpPr>
            <a:spLocks noGrp="1"/>
          </p:cNvSpPr>
          <p:nvPr>
            <p:ph idx="1"/>
          </p:nvPr>
        </p:nvSpPr>
        <p:spPr/>
        <p:txBody>
          <a:bodyPr>
            <a:normAutofit fontScale="77500" lnSpcReduction="20000"/>
          </a:bodyPr>
          <a:lstStyle/>
          <a:p>
            <a:pPr eaLnBrk="1" hangingPunct="1">
              <a:defRPr/>
            </a:pPr>
            <a:r>
              <a:rPr lang="en-US" sz="2800" b="1" dirty="0">
                <a:solidFill>
                  <a:schemeClr val="tx1"/>
                </a:solidFill>
                <a:latin typeface="Times New Roman" panose="02020603050405020304" pitchFamily="18" charset="0"/>
                <a:cs typeface="Times New Roman" panose="02020603050405020304" pitchFamily="18" charset="0"/>
              </a:rPr>
              <a:t>Business Privilege Tax 334-353-7923</a:t>
            </a:r>
          </a:p>
          <a:p>
            <a:pPr eaLnBrk="1" hangingPunct="1">
              <a:defRPr/>
            </a:pPr>
            <a:r>
              <a:rPr lang="en-US" sz="2800" b="1" dirty="0">
                <a:solidFill>
                  <a:schemeClr val="tx1"/>
                </a:solidFill>
                <a:latin typeface="Times New Roman" panose="02020603050405020304" pitchFamily="18" charset="0"/>
                <a:cs typeface="Times New Roman" panose="02020603050405020304" pitchFamily="18" charset="0"/>
              </a:rPr>
              <a:t>Certificate of Compliance 334 -242-1189</a:t>
            </a:r>
          </a:p>
          <a:p>
            <a:pPr eaLnBrk="1" hangingPunct="1">
              <a:defRPr/>
            </a:pPr>
            <a:r>
              <a:rPr lang="en-US" sz="2800" b="1" dirty="0">
                <a:solidFill>
                  <a:schemeClr val="tx1"/>
                </a:solidFill>
                <a:latin typeface="Times New Roman" panose="02020603050405020304" pitchFamily="18" charset="0"/>
                <a:cs typeface="Times New Roman" panose="02020603050405020304" pitchFamily="18" charset="0"/>
              </a:rPr>
              <a:t>Corporate Income Tax 334-353-7943</a:t>
            </a:r>
          </a:p>
          <a:p>
            <a:pPr eaLnBrk="1" hangingPunct="1">
              <a:defRPr/>
            </a:pPr>
            <a:r>
              <a:rPr lang="en-US" sz="2800" b="1" dirty="0">
                <a:solidFill>
                  <a:schemeClr val="tx1"/>
                </a:solidFill>
                <a:latin typeface="Times New Roman" panose="02020603050405020304" pitchFamily="18" charset="0"/>
                <a:cs typeface="Times New Roman" panose="02020603050405020304" pitchFamily="18" charset="0"/>
              </a:rPr>
              <a:t>Individual Income Tax:</a:t>
            </a:r>
          </a:p>
          <a:p>
            <a:pPr marL="628650" eaLnBrk="1" hangingPunct="1">
              <a:buFont typeface="Wingdings" panose="05000000000000000000" pitchFamily="2" charset="2"/>
              <a:buChar char="Ø"/>
              <a:defRPr/>
            </a:pPr>
            <a:r>
              <a:rPr lang="en-US" sz="2800" b="1" dirty="0">
                <a:solidFill>
                  <a:schemeClr val="tx1"/>
                </a:solidFill>
                <a:latin typeface="Times New Roman" panose="02020603050405020304" pitchFamily="18" charset="0"/>
                <a:cs typeface="Times New Roman" panose="02020603050405020304" pitchFamily="18" charset="0"/>
              </a:rPr>
              <a:t>Examination Unit 334-353-0602</a:t>
            </a:r>
          </a:p>
          <a:p>
            <a:pPr marL="628650" eaLnBrk="1" hangingPunct="1">
              <a:buFont typeface="Wingdings" panose="05000000000000000000" pitchFamily="2" charset="2"/>
              <a:buChar char="Ø"/>
              <a:defRPr/>
            </a:pPr>
            <a:r>
              <a:rPr lang="en-US" sz="2800" b="1" dirty="0">
                <a:solidFill>
                  <a:schemeClr val="tx1"/>
                </a:solidFill>
                <a:latin typeface="Times New Roman" panose="02020603050405020304" pitchFamily="18" charset="0"/>
                <a:cs typeface="Times New Roman" panose="02020603050405020304" pitchFamily="18" charset="0"/>
              </a:rPr>
              <a:t>Compliance Unit   334-353-9770</a:t>
            </a:r>
          </a:p>
          <a:p>
            <a:pPr marL="628650" eaLnBrk="1" hangingPunct="1">
              <a:buFont typeface="Wingdings" panose="05000000000000000000" pitchFamily="2" charset="2"/>
              <a:buChar char="Ø"/>
              <a:defRPr/>
            </a:pPr>
            <a:r>
              <a:rPr lang="en-US" sz="2800" b="1">
                <a:solidFill>
                  <a:schemeClr val="tx1"/>
                </a:solidFill>
                <a:latin typeface="Times New Roman" panose="02020603050405020304" pitchFamily="18" charset="0"/>
                <a:cs typeface="Times New Roman" panose="02020603050405020304" pitchFamily="18" charset="0"/>
              </a:rPr>
              <a:t>Return Audit and Review-334-353-2170</a:t>
            </a:r>
            <a:endParaRPr lang="en-US" sz="2800" b="1" dirty="0">
              <a:solidFill>
                <a:schemeClr val="tx1"/>
              </a:solidFill>
              <a:latin typeface="Times New Roman" panose="02020603050405020304" pitchFamily="18" charset="0"/>
              <a:cs typeface="Times New Roman" panose="02020603050405020304" pitchFamily="18" charset="0"/>
            </a:endParaRPr>
          </a:p>
          <a:p>
            <a:pPr eaLnBrk="1" hangingPunct="1">
              <a:defRPr/>
            </a:pPr>
            <a:r>
              <a:rPr lang="en-US" sz="2800" b="1" dirty="0">
                <a:solidFill>
                  <a:schemeClr val="tx1"/>
                </a:solidFill>
                <a:latin typeface="Times New Roman" panose="02020603050405020304" pitchFamily="18" charset="0"/>
                <a:cs typeface="Times New Roman" panose="02020603050405020304" pitchFamily="18" charset="0"/>
              </a:rPr>
              <a:t>Pass Through Entity 334-242-1033</a:t>
            </a:r>
          </a:p>
          <a:p>
            <a:pPr eaLnBrk="1" hangingPunct="1">
              <a:defRPr/>
            </a:pPr>
            <a:r>
              <a:rPr lang="en-US" sz="2800" b="1" dirty="0">
                <a:solidFill>
                  <a:schemeClr val="tx1"/>
                </a:solidFill>
                <a:latin typeface="Times New Roman" panose="02020603050405020304" pitchFamily="18" charset="0"/>
                <a:cs typeface="Times New Roman" panose="02020603050405020304" pitchFamily="18" charset="0"/>
              </a:rPr>
              <a:t>Special Audit and Compliance:</a:t>
            </a:r>
          </a:p>
          <a:p>
            <a:pPr marL="628650" eaLnBrk="1" hangingPunct="1">
              <a:buFont typeface="Wingdings" panose="05000000000000000000" pitchFamily="2" charset="2"/>
              <a:buChar char="Ø"/>
              <a:defRPr/>
            </a:pPr>
            <a:r>
              <a:rPr lang="en-US" sz="2800" b="1" dirty="0">
                <a:solidFill>
                  <a:schemeClr val="tx1"/>
                </a:solidFill>
                <a:latin typeface="Times New Roman" panose="02020603050405020304" pitchFamily="18" charset="0"/>
                <a:cs typeface="Times New Roman" panose="02020603050405020304" pitchFamily="18" charset="0"/>
              </a:rPr>
              <a:t>Non-Filer Group 334-242-1511</a:t>
            </a:r>
          </a:p>
          <a:p>
            <a:pPr marL="628650" eaLnBrk="1" hangingPunct="1">
              <a:buFont typeface="Wingdings" panose="05000000000000000000" pitchFamily="2" charset="2"/>
              <a:buChar char="Ø"/>
              <a:defRPr/>
            </a:pPr>
            <a:r>
              <a:rPr lang="en-US" sz="2800" b="1" dirty="0">
                <a:solidFill>
                  <a:schemeClr val="tx1"/>
                </a:solidFill>
                <a:latin typeface="Times New Roman" panose="02020603050405020304" pitchFamily="18" charset="0"/>
                <a:cs typeface="Times New Roman" panose="02020603050405020304" pitchFamily="18" charset="0"/>
              </a:rPr>
              <a:t>CP 2000 334-242-1940</a:t>
            </a:r>
          </a:p>
          <a:p>
            <a:pPr eaLnBrk="1" hangingPunct="1">
              <a:defRPr/>
            </a:pPr>
            <a:r>
              <a:rPr lang="en-US" sz="2800" b="1" dirty="0">
                <a:solidFill>
                  <a:schemeClr val="tx1"/>
                </a:solidFill>
                <a:latin typeface="Times New Roman" panose="02020603050405020304" pitchFamily="18" charset="0"/>
                <a:cs typeface="Times New Roman" panose="02020603050405020304" pitchFamily="18" charset="0"/>
              </a:rPr>
              <a:t>Withholding Tax  334-242-1300</a:t>
            </a:r>
          </a:p>
          <a:p>
            <a:endParaRPr lang="en-US" dirty="0"/>
          </a:p>
        </p:txBody>
      </p:sp>
      <p:pic>
        <p:nvPicPr>
          <p:cNvPr id="4" name="Content Placeholder 4">
            <a:extLst>
              <a:ext uri="{FF2B5EF4-FFF2-40B4-BE49-F238E27FC236}">
                <a16:creationId xmlns:a16="http://schemas.microsoft.com/office/drawing/2014/main" id="{02CDAEC7-0159-445C-B112-9E130440BE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187" y="2000308"/>
            <a:ext cx="3776260" cy="4176655"/>
          </a:xfrm>
          <a:prstGeom prst="rect">
            <a:avLst/>
          </a:prstGeom>
        </p:spPr>
      </p:pic>
    </p:spTree>
    <p:extLst>
      <p:ext uri="{BB962C8B-B14F-4D97-AF65-F5344CB8AC3E}">
        <p14:creationId xmlns:p14="http://schemas.microsoft.com/office/powerpoint/2010/main" val="37937303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525F0-9E4D-43A5-BAA4-963A52177E3C}"/>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CPE Presentations on the Website</a:t>
            </a:r>
            <a:endParaRPr lang="en-US" dirty="0"/>
          </a:p>
        </p:txBody>
      </p:sp>
      <p:sp>
        <p:nvSpPr>
          <p:cNvPr id="3" name="Content Placeholder 2">
            <a:extLst>
              <a:ext uri="{FF2B5EF4-FFF2-40B4-BE49-F238E27FC236}">
                <a16:creationId xmlns:a16="http://schemas.microsoft.com/office/drawing/2014/main" id="{950B45BE-B535-488C-AD18-3FBB065AC838}"/>
              </a:ext>
            </a:extLst>
          </p:cNvPr>
          <p:cNvSpPr>
            <a:spLocks noGrp="1"/>
          </p:cNvSpPr>
          <p:nvPr>
            <p:ph idx="1"/>
          </p:nvPr>
        </p:nvSpPr>
        <p:spPr>
          <a:xfrm>
            <a:off x="295835" y="2357718"/>
            <a:ext cx="11510683" cy="4294093"/>
          </a:xfrm>
        </p:spPr>
        <p:txBody>
          <a:bodyPr/>
          <a:lstStyle/>
          <a:p>
            <a:r>
              <a:rPr lang="en-US" b="1" dirty="0"/>
              <a:t>If looking for this CPE Presentation or prior year presentations, please visit the Department’s website at </a:t>
            </a:r>
            <a:r>
              <a:rPr lang="en-US" b="1" dirty="0">
                <a:hlinkClick r:id="rId3"/>
              </a:rPr>
              <a:t>www.revenue.alabama.gov</a:t>
            </a:r>
            <a:r>
              <a:rPr lang="en-US" b="1" dirty="0"/>
              <a:t> and follow these steps.</a:t>
            </a:r>
          </a:p>
          <a:p>
            <a:pPr marL="461963" indent="-407988">
              <a:buFont typeface="Wingdings" panose="05000000000000000000" pitchFamily="2" charset="2"/>
              <a:buChar char="Ø"/>
            </a:pPr>
            <a:r>
              <a:rPr lang="en-US" b="1" dirty="0"/>
              <a:t>Click on the Services link in the upper right-hand corner of the homepage.</a:t>
            </a:r>
          </a:p>
          <a:p>
            <a:pPr marL="461963" indent="-407988">
              <a:buFont typeface="Wingdings" panose="05000000000000000000" pitchFamily="2" charset="2"/>
              <a:buChar char="Ø"/>
            </a:pPr>
            <a:r>
              <a:rPr lang="en-US" b="1" dirty="0"/>
              <a:t>Click on the Income Tax link from the drop-down menu.</a:t>
            </a:r>
          </a:p>
          <a:p>
            <a:pPr marL="461963" indent="-407988">
              <a:buFont typeface="Wingdings" panose="05000000000000000000" pitchFamily="2" charset="2"/>
              <a:buChar char="Ø"/>
            </a:pPr>
            <a:r>
              <a:rPr lang="en-US" b="1" dirty="0"/>
              <a:t>Click on the Professionals link.</a:t>
            </a:r>
          </a:p>
          <a:p>
            <a:pPr marL="461963" indent="-407988">
              <a:buFont typeface="Wingdings" panose="05000000000000000000" pitchFamily="2" charset="2"/>
              <a:buChar char="Ø"/>
            </a:pPr>
            <a:r>
              <a:rPr lang="en-US" b="1" dirty="0"/>
              <a:t>Click on CPE Presentations in the drop-down box.</a:t>
            </a:r>
          </a:p>
          <a:p>
            <a:pPr marL="461963" indent="-407988">
              <a:buFont typeface="Wingdings" panose="05000000000000000000" pitchFamily="2" charset="2"/>
              <a:buChar char="Ø"/>
            </a:pPr>
            <a:r>
              <a:rPr lang="en-US" b="1" dirty="0"/>
              <a:t>Click on the CPE Presentation of your choice.</a:t>
            </a:r>
          </a:p>
        </p:txBody>
      </p:sp>
    </p:spTree>
    <p:extLst>
      <p:ext uri="{BB962C8B-B14F-4D97-AF65-F5344CB8AC3E}">
        <p14:creationId xmlns:p14="http://schemas.microsoft.com/office/powerpoint/2010/main" val="10732258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D8AA0-18B0-4370-927E-05F2AA9ACE5C}"/>
              </a:ext>
            </a:extLst>
          </p:cNvPr>
          <p:cNvSpPr>
            <a:spLocks noGrp="1"/>
          </p:cNvSpPr>
          <p:nvPr>
            <p:ph type="title"/>
          </p:nvPr>
        </p:nvSpPr>
        <p:spPr>
          <a:xfrm>
            <a:off x="838200" y="-128450"/>
            <a:ext cx="10515600" cy="1924050"/>
          </a:xfrm>
        </p:spPr>
        <p:txBody>
          <a:bodyPr/>
          <a:lstStyle/>
          <a:p>
            <a:pPr algn="ctr"/>
            <a:r>
              <a:rPr lang="en-US" sz="4400" b="1" dirty="0">
                <a:latin typeface="Times New Roman" panose="02020603050405020304" pitchFamily="18" charset="0"/>
                <a:cs typeface="Times New Roman" panose="02020603050405020304" pitchFamily="18" charset="0"/>
              </a:rPr>
              <a:t>CPE Presentations on the Website</a:t>
            </a:r>
            <a:endParaRPr lang="en-US" dirty="0"/>
          </a:p>
        </p:txBody>
      </p:sp>
      <p:sp>
        <p:nvSpPr>
          <p:cNvPr id="3" name="Content Placeholder 2">
            <a:extLst>
              <a:ext uri="{FF2B5EF4-FFF2-40B4-BE49-F238E27FC236}">
                <a16:creationId xmlns:a16="http://schemas.microsoft.com/office/drawing/2014/main" id="{F9D726F4-1323-49AC-B1F5-DFD09B1560DC}"/>
              </a:ext>
            </a:extLst>
          </p:cNvPr>
          <p:cNvSpPr>
            <a:spLocks noGrp="1"/>
          </p:cNvSpPr>
          <p:nvPr>
            <p:ph idx="1"/>
          </p:nvPr>
        </p:nvSpPr>
        <p:spPr/>
        <p:txBody>
          <a:bodyPr/>
          <a:lstStyle/>
          <a:p>
            <a:pPr marL="0" indent="0">
              <a:buNone/>
            </a:pPr>
            <a:r>
              <a:rPr lang="en-US" dirty="0"/>
              <a:t>        </a:t>
            </a:r>
          </a:p>
        </p:txBody>
      </p:sp>
      <p:pic>
        <p:nvPicPr>
          <p:cNvPr id="6" name="Picture 5">
            <a:extLst>
              <a:ext uri="{FF2B5EF4-FFF2-40B4-BE49-F238E27FC236}">
                <a16:creationId xmlns:a16="http://schemas.microsoft.com/office/drawing/2014/main" id="{1B94F96E-33E3-9D1D-B7CF-340879BFBFD4}"/>
              </a:ext>
            </a:extLst>
          </p:cNvPr>
          <p:cNvPicPr>
            <a:picLocks noChangeAspect="1"/>
          </p:cNvPicPr>
          <p:nvPr/>
        </p:nvPicPr>
        <p:blipFill>
          <a:blip r:embed="rId3"/>
          <a:stretch>
            <a:fillRect/>
          </a:stretch>
        </p:blipFill>
        <p:spPr>
          <a:xfrm>
            <a:off x="573740" y="1690688"/>
            <a:ext cx="3558989" cy="1924050"/>
          </a:xfrm>
          <a:prstGeom prst="rect">
            <a:avLst/>
          </a:prstGeom>
        </p:spPr>
      </p:pic>
      <p:pic>
        <p:nvPicPr>
          <p:cNvPr id="8" name="Picture 7">
            <a:extLst>
              <a:ext uri="{FF2B5EF4-FFF2-40B4-BE49-F238E27FC236}">
                <a16:creationId xmlns:a16="http://schemas.microsoft.com/office/drawing/2014/main" id="{0ACEC75E-6FE1-44C2-EF95-D26C1E8D072D}"/>
              </a:ext>
            </a:extLst>
          </p:cNvPr>
          <p:cNvPicPr>
            <a:picLocks noChangeAspect="1"/>
          </p:cNvPicPr>
          <p:nvPr/>
        </p:nvPicPr>
        <p:blipFill>
          <a:blip r:embed="rId4"/>
          <a:stretch>
            <a:fillRect/>
          </a:stretch>
        </p:blipFill>
        <p:spPr>
          <a:xfrm>
            <a:off x="4467224" y="1711326"/>
            <a:ext cx="2714625" cy="4057650"/>
          </a:xfrm>
          <a:prstGeom prst="rect">
            <a:avLst/>
          </a:prstGeom>
        </p:spPr>
      </p:pic>
      <p:pic>
        <p:nvPicPr>
          <p:cNvPr id="12" name="Picture 11">
            <a:extLst>
              <a:ext uri="{FF2B5EF4-FFF2-40B4-BE49-F238E27FC236}">
                <a16:creationId xmlns:a16="http://schemas.microsoft.com/office/drawing/2014/main" id="{5FE59EBB-F27E-8699-6B33-394728B3B849}"/>
              </a:ext>
            </a:extLst>
          </p:cNvPr>
          <p:cNvPicPr>
            <a:picLocks noChangeAspect="1"/>
          </p:cNvPicPr>
          <p:nvPr/>
        </p:nvPicPr>
        <p:blipFill>
          <a:blip r:embed="rId5"/>
          <a:stretch>
            <a:fillRect/>
          </a:stretch>
        </p:blipFill>
        <p:spPr>
          <a:xfrm>
            <a:off x="7357220" y="1804987"/>
            <a:ext cx="4705350" cy="3248025"/>
          </a:xfrm>
          <a:prstGeom prst="rect">
            <a:avLst/>
          </a:prstGeom>
        </p:spPr>
      </p:pic>
      <p:pic>
        <p:nvPicPr>
          <p:cNvPr id="14" name="Picture 13">
            <a:extLst>
              <a:ext uri="{FF2B5EF4-FFF2-40B4-BE49-F238E27FC236}">
                <a16:creationId xmlns:a16="http://schemas.microsoft.com/office/drawing/2014/main" id="{1FC4FDF4-C7A4-1305-2560-9305C186DBB9}"/>
              </a:ext>
            </a:extLst>
          </p:cNvPr>
          <p:cNvPicPr>
            <a:picLocks noChangeAspect="1"/>
          </p:cNvPicPr>
          <p:nvPr/>
        </p:nvPicPr>
        <p:blipFill>
          <a:blip r:embed="rId6"/>
          <a:stretch>
            <a:fillRect/>
          </a:stretch>
        </p:blipFill>
        <p:spPr>
          <a:xfrm>
            <a:off x="9001125" y="4518213"/>
            <a:ext cx="2352675" cy="2268070"/>
          </a:xfrm>
          <a:prstGeom prst="rect">
            <a:avLst/>
          </a:prstGeom>
        </p:spPr>
      </p:pic>
    </p:spTree>
    <p:extLst>
      <p:ext uri="{BB962C8B-B14F-4D97-AF65-F5344CB8AC3E}">
        <p14:creationId xmlns:p14="http://schemas.microsoft.com/office/powerpoint/2010/main" val="12881386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67A63-DB40-47B1-9E92-7E2FC2755C74}"/>
              </a:ext>
            </a:extLst>
          </p:cNvPr>
          <p:cNvSpPr>
            <a:spLocks noGrp="1"/>
          </p:cNvSpPr>
          <p:nvPr>
            <p:ph type="title"/>
          </p:nvPr>
        </p:nvSpPr>
        <p:spPr/>
        <p:txBody>
          <a:bodyPr/>
          <a:lstStyle/>
          <a:p>
            <a:pPr algn="ctr"/>
            <a:r>
              <a:rPr lang="en-US" altLang="en-US" sz="4400" b="1" u="sng" dirty="0">
                <a:latin typeface="Times New Roman" panose="02020603050405020304" pitchFamily="18" charset="0"/>
                <a:cs typeface="Times New Roman" panose="02020603050405020304" pitchFamily="18" charset="0"/>
              </a:rPr>
              <a:t>Comments?</a:t>
            </a:r>
            <a:endParaRPr lang="en-US" dirty="0"/>
          </a:p>
        </p:txBody>
      </p:sp>
      <p:sp>
        <p:nvSpPr>
          <p:cNvPr id="3" name="Content Placeholder 2">
            <a:extLst>
              <a:ext uri="{FF2B5EF4-FFF2-40B4-BE49-F238E27FC236}">
                <a16:creationId xmlns:a16="http://schemas.microsoft.com/office/drawing/2014/main" id="{F4EF8E58-06F4-4C5B-9B7D-77EEE6D83813}"/>
              </a:ext>
            </a:extLst>
          </p:cNvPr>
          <p:cNvSpPr>
            <a:spLocks noGrp="1"/>
          </p:cNvSpPr>
          <p:nvPr>
            <p:ph idx="1"/>
          </p:nvPr>
        </p:nvSpPr>
        <p:spPr>
          <a:xfrm>
            <a:off x="228600" y="2485244"/>
            <a:ext cx="10515600" cy="4351338"/>
          </a:xfrm>
        </p:spPr>
        <p:txBody>
          <a:bodyPr/>
          <a:lstStyle/>
          <a:p>
            <a:pPr>
              <a:defRPr/>
            </a:pPr>
            <a:r>
              <a:rPr lang="en-US" sz="2400" b="1" dirty="0">
                <a:solidFill>
                  <a:schemeClr val="tx1"/>
                </a:solidFill>
                <a:latin typeface="Times New Roman" panose="02020603050405020304" pitchFamily="18" charset="0"/>
                <a:cs typeface="Times New Roman" panose="02020603050405020304" pitchFamily="18" charset="0"/>
              </a:rPr>
              <a:t>Lynn Schoener</a:t>
            </a:r>
          </a:p>
          <a:p>
            <a:pPr>
              <a:defRPr/>
            </a:pPr>
            <a:r>
              <a:rPr lang="en-US" sz="2400" b="1" u="sng" dirty="0">
                <a:solidFill>
                  <a:schemeClr val="tx1"/>
                </a:solidFill>
                <a:latin typeface="Times New Roman" panose="02020603050405020304" pitchFamily="18" charset="0"/>
                <a:cs typeface="Times New Roman" panose="02020603050405020304" pitchFamily="18" charset="0"/>
              </a:rPr>
              <a:t>lynn.schoener@revenue.alabama.gov</a:t>
            </a:r>
          </a:p>
          <a:p>
            <a:pPr>
              <a:defRPr/>
            </a:pPr>
            <a:r>
              <a:rPr lang="en-US" sz="2400" b="1" dirty="0">
                <a:solidFill>
                  <a:schemeClr val="tx1"/>
                </a:solidFill>
                <a:latin typeface="Times New Roman" panose="02020603050405020304" pitchFamily="18" charset="0"/>
                <a:cs typeface="Times New Roman" panose="02020603050405020304" pitchFamily="18" charset="0"/>
              </a:rPr>
              <a:t>(334) 353-8045</a:t>
            </a:r>
          </a:p>
          <a:p>
            <a:pPr marL="0" indent="0" eaLnBrk="1" hangingPunct="1">
              <a:buNone/>
              <a:defRPr/>
            </a:pPr>
            <a:endParaRPr lang="en-US" sz="2400" b="1" dirty="0">
              <a:solidFill>
                <a:schemeClr val="tx1"/>
              </a:solidFill>
              <a:latin typeface="Times New Roman" panose="02020603050405020304" pitchFamily="18" charset="0"/>
              <a:cs typeface="Times New Roman" panose="02020603050405020304" pitchFamily="18" charset="0"/>
            </a:endParaRPr>
          </a:p>
          <a:p>
            <a:pPr eaLnBrk="1" hangingPunct="1">
              <a:defRPr/>
            </a:pPr>
            <a:r>
              <a:rPr lang="en-US" sz="2400" b="1" dirty="0">
                <a:solidFill>
                  <a:schemeClr val="tx1"/>
                </a:solidFill>
                <a:latin typeface="Times New Roman" panose="02020603050405020304" pitchFamily="18" charset="0"/>
                <a:cs typeface="Times New Roman" panose="02020603050405020304" pitchFamily="18" charset="0"/>
              </a:rPr>
              <a:t>Andrea Wyatt</a:t>
            </a:r>
          </a:p>
          <a:p>
            <a:pPr>
              <a:defRPr/>
            </a:pPr>
            <a:r>
              <a:rPr lang="en-US" sz="2400" b="1" u="sng" dirty="0">
                <a:solidFill>
                  <a:schemeClr val="tx1"/>
                </a:solidFill>
                <a:latin typeface="Times New Roman" panose="02020603050405020304" pitchFamily="18" charset="0"/>
                <a:cs typeface="Times New Roman" panose="02020603050405020304" pitchFamily="18" charset="0"/>
              </a:rPr>
              <a:t>andrea.wyatt@revenue.alabama.gov</a:t>
            </a:r>
          </a:p>
          <a:p>
            <a:pPr eaLnBrk="1" hangingPunct="1">
              <a:defRPr/>
            </a:pPr>
            <a:r>
              <a:rPr lang="en-US" sz="2400" b="1" dirty="0">
                <a:solidFill>
                  <a:schemeClr val="tx1"/>
                </a:solidFill>
                <a:latin typeface="Times New Roman" panose="02020603050405020304" pitchFamily="18" charset="0"/>
                <a:cs typeface="Times New Roman" panose="02020603050405020304" pitchFamily="18" charset="0"/>
              </a:rPr>
              <a:t>(334) 353-9447</a:t>
            </a:r>
          </a:p>
          <a:p>
            <a:endParaRPr lang="en-US" dirty="0"/>
          </a:p>
        </p:txBody>
      </p:sp>
      <p:pic>
        <p:nvPicPr>
          <p:cNvPr id="4" name="Content Placeholder 2">
            <a:extLst>
              <a:ext uri="{FF2B5EF4-FFF2-40B4-BE49-F238E27FC236}">
                <a16:creationId xmlns:a16="http://schemas.microsoft.com/office/drawing/2014/main" id="{EDF9E36E-A934-4C5D-89CC-D2E1F9957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883" y="2321860"/>
            <a:ext cx="5689598" cy="3496234"/>
          </a:xfrm>
          <a:prstGeom prst="rect">
            <a:avLst/>
          </a:prstGeom>
        </p:spPr>
      </p:pic>
    </p:spTree>
    <p:extLst>
      <p:ext uri="{BB962C8B-B14F-4D97-AF65-F5344CB8AC3E}">
        <p14:creationId xmlns:p14="http://schemas.microsoft.com/office/powerpoint/2010/main" val="2078269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C2C71-1A4F-4991-82F2-02C470BA9034}"/>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What’s New from the 2024 Regular Session of the Alabama Legislature?</a:t>
            </a:r>
            <a:endParaRPr lang="en-US" dirty="0"/>
          </a:p>
        </p:txBody>
      </p:sp>
      <p:sp>
        <p:nvSpPr>
          <p:cNvPr id="5" name="TextBox 4">
            <a:extLst>
              <a:ext uri="{FF2B5EF4-FFF2-40B4-BE49-F238E27FC236}">
                <a16:creationId xmlns:a16="http://schemas.microsoft.com/office/drawing/2014/main" id="{7AED3009-F923-4DBD-BC08-86E76DC75C95}"/>
              </a:ext>
            </a:extLst>
          </p:cNvPr>
          <p:cNvSpPr txBox="1"/>
          <p:nvPr/>
        </p:nvSpPr>
        <p:spPr>
          <a:xfrm>
            <a:off x="2093259" y="3872317"/>
            <a:ext cx="6732494"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 </a:t>
            </a:r>
            <a:endParaRPr lang="en-US" dirty="0"/>
          </a:p>
        </p:txBody>
      </p:sp>
      <p:pic>
        <p:nvPicPr>
          <p:cNvPr id="6" name="Content Placeholder 3">
            <a:extLst>
              <a:ext uri="{FF2B5EF4-FFF2-40B4-BE49-F238E27FC236}">
                <a16:creationId xmlns:a16="http://schemas.microsoft.com/office/drawing/2014/main" id="{6A893D21-0D77-4B2B-9E52-F6DBB9714D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550" y="2389663"/>
            <a:ext cx="10903250" cy="3872439"/>
          </a:xfrm>
        </p:spPr>
      </p:pic>
    </p:spTree>
    <p:extLst>
      <p:ext uri="{BB962C8B-B14F-4D97-AF65-F5344CB8AC3E}">
        <p14:creationId xmlns:p14="http://schemas.microsoft.com/office/powerpoint/2010/main" val="67219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7F8AA-9259-4630-AA65-3D7919A0C869}"/>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Alabama’s Legislature</a:t>
            </a:r>
            <a:endParaRPr lang="en-US" dirty="0"/>
          </a:p>
        </p:txBody>
      </p:sp>
      <p:sp>
        <p:nvSpPr>
          <p:cNvPr id="3" name="Content Placeholder 2">
            <a:extLst>
              <a:ext uri="{FF2B5EF4-FFF2-40B4-BE49-F238E27FC236}">
                <a16:creationId xmlns:a16="http://schemas.microsoft.com/office/drawing/2014/main" id="{CD00E574-A94C-475E-B2A4-A9267AE9DA9E}"/>
              </a:ext>
            </a:extLst>
          </p:cNvPr>
          <p:cNvSpPr>
            <a:spLocks noGrp="1"/>
          </p:cNvSpPr>
          <p:nvPr>
            <p:ph idx="1"/>
          </p:nvPr>
        </p:nvSpPr>
        <p:spPr>
          <a:xfrm>
            <a:off x="394447" y="1825625"/>
            <a:ext cx="11367247" cy="4351338"/>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Legislators are concerned how their constituents feel on certain issues. Without contacting them to voice your support or disapproval concerning legislation they won’t know. </a:t>
            </a:r>
          </a:p>
          <a:p>
            <a:r>
              <a:rPr lang="en-US" dirty="0">
                <a:latin typeface="Times New Roman" panose="02020603050405020304" pitchFamily="18" charset="0"/>
                <a:cs typeface="Times New Roman" panose="02020603050405020304" pitchFamily="18" charset="0"/>
              </a:rPr>
              <a:t>Below is the mailing address and phone numbers for your legislators:</a:t>
            </a:r>
          </a:p>
          <a:p>
            <a:r>
              <a:rPr lang="en-US" dirty="0">
                <a:latin typeface="Times New Roman" panose="02020603050405020304" pitchFamily="18" charset="0"/>
                <a:cs typeface="Times New Roman" panose="02020603050405020304" pitchFamily="18" charset="0"/>
              </a:rPr>
              <a:t>Mailing Address for your legislator: [Name of your Legislator], Alabama State House, Montgomery, AL 36130</a:t>
            </a:r>
          </a:p>
          <a:p>
            <a:r>
              <a:rPr lang="en-US" dirty="0">
                <a:latin typeface="Times New Roman" panose="02020603050405020304" pitchFamily="18" charset="0"/>
                <a:cs typeface="Times New Roman" panose="02020603050405020304" pitchFamily="18" charset="0"/>
              </a:rPr>
              <a:t>Phone number for the House: (334) 242-7600 / Phone number for the Senate: (334) 242-7800</a:t>
            </a:r>
          </a:p>
          <a:p>
            <a:r>
              <a:rPr lang="en-US" dirty="0">
                <a:latin typeface="Times New Roman" panose="02020603050405020304" pitchFamily="18" charset="0"/>
                <a:cs typeface="Times New Roman" panose="02020603050405020304" pitchFamily="18" charset="0"/>
              </a:rPr>
              <a:t>Legislative website: </a:t>
            </a:r>
            <a:r>
              <a:rPr lang="en-US" u="sng" dirty="0">
                <a:latin typeface="Times New Roman" panose="02020603050405020304" pitchFamily="18" charset="0"/>
                <a:cs typeface="Times New Roman" panose="02020603050405020304" pitchFamily="18" charset="0"/>
                <a:hlinkClick r:id="rId2"/>
              </a:rPr>
              <a:t>http://www.legislature.state.al.us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Look-up your legislator: </a:t>
            </a:r>
            <a:r>
              <a:rPr lang="en-US" dirty="0">
                <a:latin typeface="Times New Roman" panose="02020603050405020304" pitchFamily="18" charset="0"/>
                <a:cs typeface="Times New Roman" panose="02020603050405020304" pitchFamily="18" charset="0"/>
                <a:hlinkClick r:id="rId3"/>
              </a:rPr>
              <a:t>https://www.sos.alabama.gov/alabama-votes/elected-official-map</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31267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64B4B-F0E8-4212-BDE7-58947D6F4B56}"/>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What’s New from the 2024 Regular Session of the Alabama Legislature?</a:t>
            </a:r>
            <a:endParaRPr lang="en-US" dirty="0"/>
          </a:p>
        </p:txBody>
      </p:sp>
      <p:sp>
        <p:nvSpPr>
          <p:cNvPr id="3" name="Content Placeholder 2">
            <a:extLst>
              <a:ext uri="{FF2B5EF4-FFF2-40B4-BE49-F238E27FC236}">
                <a16:creationId xmlns:a16="http://schemas.microsoft.com/office/drawing/2014/main" id="{767FC638-65AC-44BB-B7D0-1B00EE2B4CED}"/>
              </a:ext>
            </a:extLst>
          </p:cNvPr>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To view any legislation passed by the Alabama Legislature, please visit the website for the Alabama Secretary of State at </a:t>
            </a:r>
            <a:r>
              <a:rPr lang="en-US" b="1" dirty="0">
                <a:latin typeface="Times New Roman" panose="02020603050405020304" pitchFamily="18" charset="0"/>
                <a:cs typeface="Times New Roman" panose="02020603050405020304" pitchFamily="18" charset="0"/>
                <a:hlinkClick r:id="rId2"/>
              </a:rPr>
              <a:t>www.sos.alabama.gov</a:t>
            </a:r>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Point to the “Records” tab at the top of the page with your mouse and select “Legislative Acts”.</a:t>
            </a:r>
          </a:p>
          <a:p>
            <a:r>
              <a:rPr lang="en-US" b="1" dirty="0">
                <a:latin typeface="Times New Roman" panose="02020603050405020304" pitchFamily="18" charset="0"/>
                <a:cs typeface="Times New Roman" panose="02020603050405020304" pitchFamily="18" charset="0"/>
              </a:rPr>
              <a:t>Select whether you want to search by the Act Number or the Bill Number.</a:t>
            </a:r>
          </a:p>
          <a:p>
            <a:r>
              <a:rPr lang="en-US" b="1" dirty="0">
                <a:latin typeface="Times New Roman" panose="02020603050405020304" pitchFamily="18" charset="0"/>
                <a:cs typeface="Times New Roman" panose="02020603050405020304" pitchFamily="18" charset="0"/>
              </a:rPr>
              <a:t>Enter either the Act Number or Bill Number and select view image to see a PDF version of the Act.</a:t>
            </a:r>
          </a:p>
          <a:p>
            <a:endParaRPr lang="en-US" dirty="0"/>
          </a:p>
        </p:txBody>
      </p:sp>
    </p:spTree>
    <p:extLst>
      <p:ext uri="{BB962C8B-B14F-4D97-AF65-F5344CB8AC3E}">
        <p14:creationId xmlns:p14="http://schemas.microsoft.com/office/powerpoint/2010/main" val="2852466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14C17-11A2-41FC-AB9F-1FB529672B44}"/>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What’s New from the 2024 Regular Session of the Alabama Legislature?</a:t>
            </a:r>
            <a:endParaRPr lang="en-US" dirty="0"/>
          </a:p>
        </p:txBody>
      </p:sp>
      <p:pic>
        <p:nvPicPr>
          <p:cNvPr id="4" name="Content Placeholder 3">
            <a:extLst>
              <a:ext uri="{FF2B5EF4-FFF2-40B4-BE49-F238E27FC236}">
                <a16:creationId xmlns:a16="http://schemas.microsoft.com/office/drawing/2014/main" id="{BE9F7F67-8BC4-435D-9D2E-831D69300429}"/>
              </a:ext>
            </a:extLst>
          </p:cNvPr>
          <p:cNvPicPr>
            <a:picLocks noGrp="1" noChangeAspect="1"/>
          </p:cNvPicPr>
          <p:nvPr>
            <p:ph idx="1"/>
          </p:nvPr>
        </p:nvPicPr>
        <p:blipFill>
          <a:blip r:embed="rId2"/>
          <a:stretch>
            <a:fillRect/>
          </a:stretch>
        </p:blipFill>
        <p:spPr>
          <a:xfrm>
            <a:off x="676567" y="1690688"/>
            <a:ext cx="10430703" cy="5014912"/>
          </a:xfrm>
          <a:prstGeom prst="rect">
            <a:avLst/>
          </a:prstGeom>
        </p:spPr>
      </p:pic>
      <p:pic>
        <p:nvPicPr>
          <p:cNvPr id="5" name="Picture 4">
            <a:extLst>
              <a:ext uri="{FF2B5EF4-FFF2-40B4-BE49-F238E27FC236}">
                <a16:creationId xmlns:a16="http://schemas.microsoft.com/office/drawing/2014/main" id="{9AB346DF-6DC8-4AB6-0CA3-6668A52AC5D0}"/>
              </a:ext>
            </a:extLst>
          </p:cNvPr>
          <p:cNvPicPr>
            <a:picLocks noChangeAspect="1"/>
          </p:cNvPicPr>
          <p:nvPr/>
        </p:nvPicPr>
        <p:blipFill>
          <a:blip r:embed="rId3"/>
          <a:stretch>
            <a:fillRect/>
          </a:stretch>
        </p:blipFill>
        <p:spPr>
          <a:xfrm>
            <a:off x="2367751" y="3150519"/>
            <a:ext cx="4063327" cy="2095250"/>
          </a:xfrm>
          <a:prstGeom prst="rect">
            <a:avLst/>
          </a:prstGeom>
        </p:spPr>
      </p:pic>
    </p:spTree>
    <p:extLst>
      <p:ext uri="{BB962C8B-B14F-4D97-AF65-F5344CB8AC3E}">
        <p14:creationId xmlns:p14="http://schemas.microsoft.com/office/powerpoint/2010/main" val="3166166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A62373216DBE4D907755F8C5227923" ma:contentTypeVersion="9" ma:contentTypeDescription="Create a new document." ma:contentTypeScope="" ma:versionID="70b3339240dbe583622945943078ebd1">
  <xsd:schema xmlns:xsd="http://www.w3.org/2001/XMLSchema" xmlns:xs="http://www.w3.org/2001/XMLSchema" xmlns:p="http://schemas.microsoft.com/office/2006/metadata/properties" xmlns:ns2="ab6b369d-1f19-4e8e-8994-0bc5b4f805be" targetNamespace="http://schemas.microsoft.com/office/2006/metadata/properties" ma:root="true" ma:fieldsID="d0d5abae64676a3f069ac1ad1e0de570" ns2:_="">
    <xsd:import namespace="ab6b369d-1f19-4e8e-8994-0bc5b4f805be"/>
    <xsd:element name="properties">
      <xsd:complexType>
        <xsd:sequence>
          <xsd:element name="documentManagement">
            <xsd:complexType>
              <xsd:all>
                <xsd:element ref="ns2:Category" minOccurs="0"/>
                <xsd:element ref="ns2:Division_x0020_Owner" minOccurs="0"/>
                <xsd:element ref="ns2:Subject_x0020_Matter" minOccurs="0"/>
                <xsd:element ref="ns2:Notes"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6b369d-1f19-4e8e-8994-0bc5b4f805be" elementFormDefault="qualified">
    <xsd:import namespace="http://schemas.microsoft.com/office/2006/documentManagement/types"/>
    <xsd:import namespace="http://schemas.microsoft.com/office/infopath/2007/PartnerControls"/>
    <xsd:element name="Category" ma:index="2" nillable="true" ma:displayName="Category" ma:format="Dropdown" ma:internalName="Category">
      <xsd:simpleType>
        <xsd:restriction base="dms:Choice">
          <xsd:enumeration value="Form"/>
          <xsd:enumeration value="Template"/>
          <xsd:enumeration value="Calendar"/>
          <xsd:enumeration value="Procedure"/>
        </xsd:restriction>
      </xsd:simpleType>
    </xsd:element>
    <xsd:element name="Division_x0020_Owner" ma:index="3" nillable="true" ma:displayName="Division Owner" ma:list="{4c45b6ca-aa6c-4fde-affe-43bf9ebed5db}" ma:internalName="Division_x0020_Owner" ma:readOnly="false" ma:showField="Title">
      <xsd:simpleType>
        <xsd:restriction base="dms:Lookup"/>
      </xsd:simpleType>
    </xsd:element>
    <xsd:element name="Subject_x0020_Matter" ma:index="4" nillable="true" ma:displayName="Subject Matter" ma:list="{1d2590f9-153f-4717-b3c7-c93f0aa77f68}" ma:internalName="Subject_x0020_Matter" ma:readOnly="false" ma:showField="Title">
      <xsd:simpleType>
        <xsd:restriction base="dms:Lookup"/>
      </xsd:simpleType>
    </xsd:element>
    <xsd:element name="Notes" ma:index="5" nillable="true" ma:displayName="Notes" ma:format="Dropdown" ma:internalName="Notes" ma:readOnly="false">
      <xsd:simpleType>
        <xsd:restriction base="dms:Note">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s xmlns="ab6b369d-1f19-4e8e-8994-0bc5b4f805be">This is the official PowerPoint template for all department presentations.</Notes>
    <Subject_x0020_Matter xmlns="ab6b369d-1f19-4e8e-8994-0bc5b4f805be">2</Subject_x0020_Matter>
    <Category xmlns="ab6b369d-1f19-4e8e-8994-0bc5b4f805be">Template</Category>
    <Division_x0020_Owner xmlns="ab6b369d-1f19-4e8e-8994-0bc5b4f805be">2</Division_x0020_Owner>
  </documentManagement>
</p:properties>
</file>

<file path=customXml/itemProps1.xml><?xml version="1.0" encoding="utf-8"?>
<ds:datastoreItem xmlns:ds="http://schemas.openxmlformats.org/officeDocument/2006/customXml" ds:itemID="{40A69A7F-05A9-4730-A21C-13E6B1D84747}">
  <ds:schemaRefs>
    <ds:schemaRef ds:uri="http://schemas.microsoft.com/sharepoint/v3/contenttype/forms"/>
  </ds:schemaRefs>
</ds:datastoreItem>
</file>

<file path=customXml/itemProps2.xml><?xml version="1.0" encoding="utf-8"?>
<ds:datastoreItem xmlns:ds="http://schemas.openxmlformats.org/officeDocument/2006/customXml" ds:itemID="{35AC3C6E-5530-450F-8917-AF6DC286A7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6b369d-1f19-4e8e-8994-0bc5b4f805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564DB3-9FAC-4823-B118-05A40B077B65}">
  <ds:schemaRefs>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ab6b369d-1f19-4e8e-8994-0bc5b4f805b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73800</TotalTime>
  <Words>4751</Words>
  <Application>Microsoft Office PowerPoint</Application>
  <PresentationFormat>Widescreen</PresentationFormat>
  <Paragraphs>447</Paragraphs>
  <Slides>56</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Wingdings</vt:lpstr>
      <vt:lpstr>Times New Roman</vt:lpstr>
      <vt:lpstr>Calibri Light</vt:lpstr>
      <vt:lpstr>Symbol</vt:lpstr>
      <vt:lpstr>Courier New</vt:lpstr>
      <vt:lpstr>Arial</vt:lpstr>
      <vt:lpstr>Calibri</vt:lpstr>
      <vt:lpstr>Aptos</vt:lpstr>
      <vt:lpstr>Office Theme</vt:lpstr>
      <vt:lpstr>PowerPoint Presentation</vt:lpstr>
      <vt:lpstr>Alabama Department of Revenue  Income Tax Administration  Division </vt:lpstr>
      <vt:lpstr>What’s New in I.D. Theft Prevention</vt:lpstr>
      <vt:lpstr>ID Confirmation Quiz</vt:lpstr>
      <vt:lpstr>ID Confirmation Quiz</vt:lpstr>
      <vt:lpstr>What’s New from the 2024 Regular Session of the Alabama Legislature?</vt:lpstr>
      <vt:lpstr>Alabama’s Legislature</vt:lpstr>
      <vt:lpstr>What’s New from the 2024 Regular Session of the Alabama Legislature?</vt:lpstr>
      <vt:lpstr>What’s New from the 2024 Regular Session of the Alabama Legislature?</vt:lpstr>
      <vt:lpstr>What’s New from the 2024 Regular Session of the Alabama Legislature?</vt:lpstr>
      <vt:lpstr>Prior year legislation effective for the 2024 return. </vt:lpstr>
      <vt:lpstr>Act 2024-21 (HB 129) The CHOOSE Act</vt:lpstr>
      <vt:lpstr>Act 2024-21 (HB 129) The CHOOSE Act</vt:lpstr>
      <vt:lpstr>Act 2024-113 (HB 187) PTE Due Date Extension </vt:lpstr>
      <vt:lpstr>Act 2024-213 (HB 230) Filing of Annual Report with the Secretary of State</vt:lpstr>
      <vt:lpstr>Act 2024-223 (HB 380) Storm Shelter Credit - Extended</vt:lpstr>
      <vt:lpstr>Act 2024-302 (HB 346) Alabama Workforce Housing Tax Credit Act </vt:lpstr>
      <vt:lpstr>Act 2024-302 (HB 346) Alabama Workforce Housing Tax Credit Act </vt:lpstr>
      <vt:lpstr>Act 2024-303 (HB 358) Employer and Facility Childcare Tax Credits</vt:lpstr>
      <vt:lpstr>Act 2024-303 (HB 358) Employer and Facility Childcare Tax Credits</vt:lpstr>
      <vt:lpstr>Act 2024-303 (HB 358) Employer and Facility Childcare Tax Credits</vt:lpstr>
      <vt:lpstr>Act 2024-303 (HB 358) Employer and Facility Childcare Tax Credits</vt:lpstr>
      <vt:lpstr>Act 2024-303 (HB 358) Employer and Facility Childcare Tax Credits</vt:lpstr>
      <vt:lpstr>Act 2024-437 (HB 407) Overtime Exemption</vt:lpstr>
      <vt:lpstr>Act 2024-441(HB 441) New Market Credit Program</vt:lpstr>
      <vt:lpstr>Act 2024-170 (SB 209) Military Income Exemption</vt:lpstr>
      <vt:lpstr>Act 2024-451 (SB 219) Agriculture Exhibition Center Corporation</vt:lpstr>
      <vt:lpstr>Act 2024-406 (SB 286) Alabama Film Office</vt:lpstr>
      <vt:lpstr>Act 2024-340 (SB 231) Economic Incentives and Labor Organizations</vt:lpstr>
      <vt:lpstr>Act 2024-447 (SB 297) Sound Money Tax Neutrality Act</vt:lpstr>
      <vt:lpstr>PowerPoint Presentation</vt:lpstr>
      <vt:lpstr>PowerPoint Presentation</vt:lpstr>
      <vt:lpstr>Electronic Filing Information</vt:lpstr>
      <vt:lpstr>My Alabama Taxes</vt:lpstr>
      <vt:lpstr>Electronically Filed Returns</vt:lpstr>
      <vt:lpstr>PowerPoint Presentation</vt:lpstr>
      <vt:lpstr>Modernized Electronic Filing (MeF) Contacts</vt:lpstr>
      <vt:lpstr>Forms</vt:lpstr>
      <vt:lpstr>Mailed Forms</vt:lpstr>
      <vt:lpstr>Form Changes for 2024</vt:lpstr>
      <vt:lpstr>Form Changes for 2024</vt:lpstr>
      <vt:lpstr>Form Changes for 2024</vt:lpstr>
      <vt:lpstr>Form Changes for 2024</vt:lpstr>
      <vt:lpstr>Form Changes for 2024</vt:lpstr>
      <vt:lpstr>Form Changes for 2024</vt:lpstr>
      <vt:lpstr>Form Changes for 2024</vt:lpstr>
      <vt:lpstr>Form Changes for 2024</vt:lpstr>
      <vt:lpstr>Form Changes for 2024</vt:lpstr>
      <vt:lpstr>Form Changes for 2024</vt:lpstr>
      <vt:lpstr>Form Changes for 2024</vt:lpstr>
      <vt:lpstr>Form Changes for 2024</vt:lpstr>
      <vt:lpstr>Refund Calls</vt:lpstr>
      <vt:lpstr>QUESTIONS</vt:lpstr>
      <vt:lpstr>CPE Presentations on the Website</vt:lpstr>
      <vt:lpstr>CPE Presentations on the Website</vt:lpstr>
      <vt:lpstr>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creator>Kendall Franklin</dc:creator>
  <cp:lastModifiedBy>Wyatt, Andrea</cp:lastModifiedBy>
  <cp:revision>779</cp:revision>
  <cp:lastPrinted>2025-01-15T14:09:50Z</cp:lastPrinted>
  <dcterms:created xsi:type="dcterms:W3CDTF">2020-07-28T19:10:09Z</dcterms:created>
  <dcterms:modified xsi:type="dcterms:W3CDTF">2025-01-29T14:39:52Z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0x01010035A62373216DBE4D907755F8C5227923</vt:lpwstr>
  </property>
</Properties>
</file>