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handoutMasterIdLst>
    <p:handoutMasterId r:id="rId105"/>
  </p:handoutMasterIdLst>
  <p:sldIdLst>
    <p:sldId id="256" r:id="rId2"/>
    <p:sldId id="603" r:id="rId3"/>
    <p:sldId id="649" r:id="rId4"/>
    <p:sldId id="578" r:id="rId5"/>
    <p:sldId id="589" r:id="rId6"/>
    <p:sldId id="655" r:id="rId7"/>
    <p:sldId id="568" r:id="rId8"/>
    <p:sldId id="580" r:id="rId9"/>
    <p:sldId id="582" r:id="rId10"/>
    <p:sldId id="479" r:id="rId11"/>
    <p:sldId id="480" r:id="rId12"/>
    <p:sldId id="575" r:id="rId13"/>
    <p:sldId id="609" r:id="rId14"/>
    <p:sldId id="601" r:id="rId15"/>
    <p:sldId id="593" r:id="rId16"/>
    <p:sldId id="673" r:id="rId17"/>
    <p:sldId id="485" r:id="rId18"/>
    <p:sldId id="619" r:id="rId19"/>
    <p:sldId id="620" r:id="rId20"/>
    <p:sldId id="671" r:id="rId21"/>
    <p:sldId id="675" r:id="rId22"/>
    <p:sldId id="654" r:id="rId23"/>
    <p:sldId id="622" r:id="rId24"/>
    <p:sldId id="669" r:id="rId25"/>
    <p:sldId id="643" r:id="rId26"/>
    <p:sldId id="581" r:id="rId27"/>
    <p:sldId id="674" r:id="rId28"/>
    <p:sldId id="602" r:id="rId29"/>
    <p:sldId id="672" r:id="rId30"/>
    <p:sldId id="679" r:id="rId31"/>
    <p:sldId id="680" r:id="rId32"/>
    <p:sldId id="681" r:id="rId33"/>
    <p:sldId id="678" r:id="rId34"/>
    <p:sldId id="576" r:id="rId35"/>
    <p:sldId id="682" r:id="rId36"/>
    <p:sldId id="683" r:id="rId37"/>
    <p:sldId id="684" r:id="rId38"/>
    <p:sldId id="676" r:id="rId39"/>
    <p:sldId id="573" r:id="rId40"/>
    <p:sldId id="677" r:id="rId41"/>
    <p:sldId id="685" r:id="rId42"/>
    <p:sldId id="665" r:id="rId43"/>
    <p:sldId id="484" r:id="rId44"/>
    <p:sldId id="577" r:id="rId45"/>
    <p:sldId id="566" r:id="rId46"/>
    <p:sldId id="570" r:id="rId47"/>
    <p:sldId id="571" r:id="rId48"/>
    <p:sldId id="686" r:id="rId49"/>
    <p:sldId id="604" r:id="rId50"/>
    <p:sldId id="579" r:id="rId51"/>
    <p:sldId id="605" r:id="rId52"/>
    <p:sldId id="650" r:id="rId53"/>
    <p:sldId id="653" r:id="rId54"/>
    <p:sldId id="642" r:id="rId55"/>
    <p:sldId id="667" r:id="rId56"/>
    <p:sldId id="656" r:id="rId57"/>
    <p:sldId id="610" r:id="rId58"/>
    <p:sldId id="687" r:id="rId59"/>
    <p:sldId id="606" r:id="rId60"/>
    <p:sldId id="694" r:id="rId61"/>
    <p:sldId id="613" r:id="rId62"/>
    <p:sldId id="588" r:id="rId63"/>
    <p:sldId id="695" r:id="rId64"/>
    <p:sldId id="596" r:id="rId65"/>
    <p:sldId id="692" r:id="rId66"/>
    <p:sldId id="696" r:id="rId67"/>
    <p:sldId id="612" r:id="rId68"/>
    <p:sldId id="697" r:id="rId69"/>
    <p:sldId id="614" r:id="rId70"/>
    <p:sldId id="615" r:id="rId71"/>
    <p:sldId id="688" r:id="rId72"/>
    <p:sldId id="689" r:id="rId73"/>
    <p:sldId id="698" r:id="rId74"/>
    <p:sldId id="690" r:id="rId75"/>
    <p:sldId id="691" r:id="rId76"/>
    <p:sldId id="670" r:id="rId77"/>
    <p:sldId id="699" r:id="rId78"/>
    <p:sldId id="658" r:id="rId79"/>
    <p:sldId id="700" r:id="rId80"/>
    <p:sldId id="693" r:id="rId81"/>
    <p:sldId id="624" r:id="rId82"/>
    <p:sldId id="625" r:id="rId83"/>
    <p:sldId id="626" r:id="rId84"/>
    <p:sldId id="701" r:id="rId85"/>
    <p:sldId id="627" r:id="rId86"/>
    <p:sldId id="628" r:id="rId87"/>
    <p:sldId id="629" r:id="rId88"/>
    <p:sldId id="630" r:id="rId89"/>
    <p:sldId id="631" r:id="rId90"/>
    <p:sldId id="632" r:id="rId91"/>
    <p:sldId id="633" r:id="rId92"/>
    <p:sldId id="634" r:id="rId93"/>
    <p:sldId id="635" r:id="rId94"/>
    <p:sldId id="636" r:id="rId95"/>
    <p:sldId id="637" r:id="rId96"/>
    <p:sldId id="638" r:id="rId97"/>
    <p:sldId id="639" r:id="rId98"/>
    <p:sldId id="640" r:id="rId99"/>
    <p:sldId id="662" r:id="rId100"/>
    <p:sldId id="702" r:id="rId101"/>
    <p:sldId id="703" r:id="rId102"/>
    <p:sldId id="641" r:id="rId103"/>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ms, Sherry" initials="HS" lastIdx="5" clrIdx="0">
    <p:extLst>
      <p:ext uri="{19B8F6BF-5375-455C-9EA6-DF929625EA0E}">
        <p15:presenceInfo xmlns:p15="http://schemas.microsoft.com/office/powerpoint/2012/main" userId="S::shelms@revenue.alabama.gov::5d7836c8-9c08-4fe2-b649-f027234253a1" providerId="AD"/>
      </p:ext>
    </p:extLst>
  </p:cmAuthor>
  <p:cmAuthor id="2" name="Thigpen, Termaine" initials="TT" lastIdx="7" clrIdx="1">
    <p:extLst>
      <p:ext uri="{19B8F6BF-5375-455C-9EA6-DF929625EA0E}">
        <p15:presenceInfo xmlns:p15="http://schemas.microsoft.com/office/powerpoint/2012/main" userId="S::tthigpen@revenue.alabama.gov::01733122-15df-414a-967b-9c8ce6db9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27" autoAdjust="0"/>
    <p:restoredTop sz="90247" autoAdjust="0"/>
  </p:normalViewPr>
  <p:slideViewPr>
    <p:cSldViewPr>
      <p:cViewPr varScale="1">
        <p:scale>
          <a:sx n="103" d="100"/>
          <a:sy n="103" d="100"/>
        </p:scale>
        <p:origin x="1584" y="102"/>
      </p:cViewPr>
      <p:guideLst/>
    </p:cSldViewPr>
  </p:slideViewPr>
  <p:notesTextViewPr>
    <p:cViewPr>
      <p:scale>
        <a:sx n="1" d="1"/>
        <a:sy n="1" d="1"/>
      </p:scale>
      <p:origin x="0" y="0"/>
    </p:cViewPr>
  </p:notesTextViewPr>
  <p:notesViewPr>
    <p:cSldViewPr>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2422" cy="466577"/>
          </a:xfrm>
          <a:prstGeom prst="rect">
            <a:avLst/>
          </a:prstGeom>
        </p:spPr>
        <p:txBody>
          <a:bodyPr vert="horz" lIns="90913" tIns="45457" rIns="90913" bIns="45457" rtlCol="0"/>
          <a:lstStyle>
            <a:lvl1pPr algn="l">
              <a:defRPr sz="1100"/>
            </a:lvl1pPr>
          </a:lstStyle>
          <a:p>
            <a:r>
              <a:rPr lang="en-US" dirty="0"/>
              <a:t>Alabama Probate Judges Conference</a:t>
            </a:r>
          </a:p>
        </p:txBody>
      </p:sp>
      <p:sp>
        <p:nvSpPr>
          <p:cNvPr id="3" name="Date Placeholder 2"/>
          <p:cNvSpPr>
            <a:spLocks noGrp="1"/>
          </p:cNvSpPr>
          <p:nvPr>
            <p:ph type="dt" sz="quarter" idx="1"/>
          </p:nvPr>
        </p:nvSpPr>
        <p:spPr>
          <a:xfrm>
            <a:off x="3884029" y="1"/>
            <a:ext cx="2972422" cy="466577"/>
          </a:xfrm>
          <a:prstGeom prst="rect">
            <a:avLst/>
          </a:prstGeom>
        </p:spPr>
        <p:txBody>
          <a:bodyPr vert="horz" lIns="90913" tIns="45457" rIns="90913" bIns="45457" rtlCol="0"/>
          <a:lstStyle>
            <a:lvl1pPr algn="r">
              <a:defRPr sz="1100"/>
            </a:lvl1pPr>
          </a:lstStyle>
          <a:p>
            <a:fld id="{D6596B47-B13F-45D6-BE09-DC1E715ADCD5}" type="datetime1">
              <a:rPr lang="en-US" smtClean="0"/>
              <a:t>1/17/2020</a:t>
            </a:fld>
            <a:endParaRPr lang="en-US" dirty="0"/>
          </a:p>
        </p:txBody>
      </p:sp>
      <p:sp>
        <p:nvSpPr>
          <p:cNvPr id="4" name="Footer Placeholder 3"/>
          <p:cNvSpPr>
            <a:spLocks noGrp="1"/>
          </p:cNvSpPr>
          <p:nvPr>
            <p:ph type="ftr" sz="quarter" idx="2"/>
          </p:nvPr>
        </p:nvSpPr>
        <p:spPr>
          <a:xfrm>
            <a:off x="2" y="8829823"/>
            <a:ext cx="2972422" cy="466577"/>
          </a:xfrm>
          <a:prstGeom prst="rect">
            <a:avLst/>
          </a:prstGeom>
        </p:spPr>
        <p:txBody>
          <a:bodyPr vert="horz" lIns="90913" tIns="45457" rIns="90913" bIns="45457"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84029" y="8829823"/>
            <a:ext cx="2972422" cy="466577"/>
          </a:xfrm>
          <a:prstGeom prst="rect">
            <a:avLst/>
          </a:prstGeom>
        </p:spPr>
        <p:txBody>
          <a:bodyPr vert="horz" lIns="90913" tIns="45457" rIns="90913" bIns="45457" rtlCol="0" anchor="b"/>
          <a:lstStyle>
            <a:lvl1pPr algn="r">
              <a:defRPr sz="1100"/>
            </a:lvl1pPr>
          </a:lstStyle>
          <a:p>
            <a:fld id="{64672BEA-6DAC-4092-B130-C971A0037CFC}" type="slidenum">
              <a:rPr lang="en-US" smtClean="0"/>
              <a:t>‹#›</a:t>
            </a:fld>
            <a:endParaRPr lang="en-US" dirty="0"/>
          </a:p>
        </p:txBody>
      </p:sp>
    </p:spTree>
    <p:extLst>
      <p:ext uri="{BB962C8B-B14F-4D97-AF65-F5344CB8AC3E}">
        <p14:creationId xmlns:p14="http://schemas.microsoft.com/office/powerpoint/2010/main" val="171397465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0913" tIns="45457" rIns="90913" bIns="45457" rtlCol="0"/>
          <a:lstStyle>
            <a:lvl1pPr algn="l">
              <a:defRPr sz="1100"/>
            </a:lvl1pPr>
          </a:lstStyle>
          <a:p>
            <a:r>
              <a:rPr lang="en-US" dirty="0"/>
              <a:t>Alabama Probate Judges Conference</a:t>
            </a:r>
          </a:p>
        </p:txBody>
      </p:sp>
      <p:sp>
        <p:nvSpPr>
          <p:cNvPr id="3" name="Date Placeholder 2"/>
          <p:cNvSpPr>
            <a:spLocks noGrp="1"/>
          </p:cNvSpPr>
          <p:nvPr>
            <p:ph type="dt" idx="1"/>
          </p:nvPr>
        </p:nvSpPr>
        <p:spPr>
          <a:xfrm>
            <a:off x="3884613" y="1"/>
            <a:ext cx="2971800" cy="466434"/>
          </a:xfrm>
          <a:prstGeom prst="rect">
            <a:avLst/>
          </a:prstGeom>
        </p:spPr>
        <p:txBody>
          <a:bodyPr vert="horz" lIns="90913" tIns="45457" rIns="90913" bIns="45457" rtlCol="0"/>
          <a:lstStyle>
            <a:lvl1pPr algn="r">
              <a:defRPr sz="1100"/>
            </a:lvl1pPr>
          </a:lstStyle>
          <a:p>
            <a:fld id="{A240EF38-D3D9-4B34-8D88-F6931A7FA0C0}" type="datetime1">
              <a:rPr lang="en-US" smtClean="0"/>
              <a:t>1/17/2020</a:t>
            </a:fld>
            <a:endParaRPr lang="en-US" dirty="0"/>
          </a:p>
        </p:txBody>
      </p:sp>
      <p:sp>
        <p:nvSpPr>
          <p:cNvPr id="4" name="Slide Image Placeholder 3"/>
          <p:cNvSpPr>
            <a:spLocks noGrp="1" noRot="1" noChangeAspect="1"/>
          </p:cNvSpPr>
          <p:nvPr>
            <p:ph type="sldImg" idx="2"/>
          </p:nvPr>
        </p:nvSpPr>
        <p:spPr>
          <a:xfrm>
            <a:off x="1339850" y="1162050"/>
            <a:ext cx="4178300" cy="3135313"/>
          </a:xfrm>
          <a:prstGeom prst="rect">
            <a:avLst/>
          </a:prstGeom>
          <a:noFill/>
          <a:ln w="12700">
            <a:solidFill>
              <a:prstClr val="black"/>
            </a:solidFill>
          </a:ln>
        </p:spPr>
        <p:txBody>
          <a:bodyPr vert="horz" lIns="90913" tIns="45457" rIns="90913" bIns="45457" rtlCol="0" anchor="ctr"/>
          <a:lstStyle/>
          <a:p>
            <a:endParaRPr lang="en-US" dirty="0"/>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0913" tIns="45457" rIns="90913" bIns="454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0913" tIns="45457" rIns="90913" bIns="45457" rtlCol="0" anchor="b"/>
          <a:lstStyle>
            <a:lvl1pPr algn="l">
              <a:defRPr sz="11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0913" tIns="45457" rIns="90913" bIns="45457" rtlCol="0" anchor="b"/>
          <a:lstStyle>
            <a:lvl1pPr algn="r">
              <a:defRPr sz="1100"/>
            </a:lvl1pPr>
          </a:lstStyle>
          <a:p>
            <a:fld id="{A7C87F12-499E-40F6-AB30-0191AEA560B1}" type="slidenum">
              <a:rPr lang="en-US" smtClean="0"/>
              <a:t>‹#›</a:t>
            </a:fld>
            <a:endParaRPr lang="en-US" dirty="0"/>
          </a:p>
        </p:txBody>
      </p:sp>
    </p:spTree>
    <p:extLst>
      <p:ext uri="{BB962C8B-B14F-4D97-AF65-F5344CB8AC3E}">
        <p14:creationId xmlns:p14="http://schemas.microsoft.com/office/powerpoint/2010/main" val="409057677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135">
              <a:defRPr/>
            </a:pPr>
            <a:r>
              <a:rPr lang="en-US" dirty="0"/>
              <a:t>Welcome and Introductions</a:t>
            </a:r>
            <a:r>
              <a:rPr lang="en-US" baseline="0" dirty="0"/>
              <a:t>.  </a:t>
            </a:r>
            <a:r>
              <a:rPr lang="en-US" dirty="0"/>
              <a:t>Presentation will be available on MVD webpage</a:t>
            </a:r>
          </a:p>
          <a:p>
            <a:endParaRPr lang="en-US" dirty="0"/>
          </a:p>
        </p:txBody>
      </p:sp>
      <p:sp>
        <p:nvSpPr>
          <p:cNvPr id="4" name="Slide Number Placeholder 3"/>
          <p:cNvSpPr>
            <a:spLocks noGrp="1"/>
          </p:cNvSpPr>
          <p:nvPr>
            <p:ph type="sldNum" sz="quarter" idx="10"/>
          </p:nvPr>
        </p:nvSpPr>
        <p:spPr/>
        <p:txBody>
          <a:bodyPr/>
          <a:lstStyle/>
          <a:p>
            <a:fld id="{A7C87F12-499E-40F6-AB30-0191AEA560B1}" type="slidenum">
              <a:rPr lang="en-US" smtClean="0"/>
              <a:t>1</a:t>
            </a:fld>
            <a:endParaRPr lang="en-US" dirty="0"/>
          </a:p>
        </p:txBody>
      </p:sp>
      <p:sp>
        <p:nvSpPr>
          <p:cNvPr id="5" name="Date Placeholder 4"/>
          <p:cNvSpPr>
            <a:spLocks noGrp="1"/>
          </p:cNvSpPr>
          <p:nvPr>
            <p:ph type="dt" idx="11"/>
          </p:nvPr>
        </p:nvSpPr>
        <p:spPr/>
        <p:txBody>
          <a:bodyPr/>
          <a:lstStyle/>
          <a:p>
            <a:fld id="{F7B3C080-0229-4212-85C0-A52B81CD14BD}" type="datetime1">
              <a:rPr lang="en-US" smtClean="0"/>
              <a:t>1/17/2020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r>
              <a:rPr lang="en-US" dirty="0"/>
              <a:t>Alabama Probate Judges Conference</a:t>
            </a:r>
          </a:p>
        </p:txBody>
      </p:sp>
    </p:spTree>
    <p:extLst>
      <p:ext uri="{BB962C8B-B14F-4D97-AF65-F5344CB8AC3E}">
        <p14:creationId xmlns:p14="http://schemas.microsoft.com/office/powerpoint/2010/main" val="428596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10</a:t>
            </a:fld>
            <a:endParaRPr lang="en-US" dirty="0"/>
          </a:p>
        </p:txBody>
      </p:sp>
    </p:spTree>
    <p:extLst>
      <p:ext uri="{BB962C8B-B14F-4D97-AF65-F5344CB8AC3E}">
        <p14:creationId xmlns:p14="http://schemas.microsoft.com/office/powerpoint/2010/main" val="79976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11</a:t>
            </a:fld>
            <a:endParaRPr lang="en-US" dirty="0"/>
          </a:p>
        </p:txBody>
      </p:sp>
    </p:spTree>
    <p:extLst>
      <p:ext uri="{BB962C8B-B14F-4D97-AF65-F5344CB8AC3E}">
        <p14:creationId xmlns:p14="http://schemas.microsoft.com/office/powerpoint/2010/main" val="308384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810-5-8-.06 being repealed and replaced labeled as MLI Reg. Suspension, Reinstatement and Revocation Procedures.  </a:t>
            </a:r>
          </a:p>
          <a:p>
            <a:endParaRPr lang="en-US" dirty="0"/>
          </a:p>
          <a:p>
            <a:r>
              <a:rPr lang="en-US" dirty="0"/>
              <a:t>Do we want them uploading all documents to MLI system for VR as well as good cause?  I would think if we are telling them to do one then they should do for all.</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12</a:t>
            </a:fld>
            <a:endParaRPr lang="en-US" dirty="0"/>
          </a:p>
        </p:txBody>
      </p:sp>
    </p:spTree>
    <p:extLst>
      <p:ext uri="{BB962C8B-B14F-4D97-AF65-F5344CB8AC3E}">
        <p14:creationId xmlns:p14="http://schemas.microsoft.com/office/powerpoint/2010/main" val="2047085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13</a:t>
            </a:fld>
            <a:endParaRPr lang="en-US" dirty="0"/>
          </a:p>
        </p:txBody>
      </p:sp>
    </p:spTree>
    <p:extLst>
      <p:ext uri="{BB962C8B-B14F-4D97-AF65-F5344CB8AC3E}">
        <p14:creationId xmlns:p14="http://schemas.microsoft.com/office/powerpoint/2010/main" val="193747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from current process of notice of suspension explaining that registration will be suspended in 30 days</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14</a:t>
            </a:fld>
            <a:endParaRPr lang="en-US" dirty="0"/>
          </a:p>
        </p:txBody>
      </p:sp>
    </p:spTree>
    <p:extLst>
      <p:ext uri="{BB962C8B-B14F-4D97-AF65-F5344CB8AC3E}">
        <p14:creationId xmlns:p14="http://schemas.microsoft.com/office/powerpoint/2010/main" val="572471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15</a:t>
            </a:fld>
            <a:endParaRPr lang="en-US" dirty="0"/>
          </a:p>
        </p:txBody>
      </p:sp>
    </p:spTree>
    <p:extLst>
      <p:ext uri="{BB962C8B-B14F-4D97-AF65-F5344CB8AC3E}">
        <p14:creationId xmlns:p14="http://schemas.microsoft.com/office/powerpoint/2010/main" val="4256379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16</a:t>
            </a:fld>
            <a:endParaRPr lang="en-US" dirty="0"/>
          </a:p>
        </p:txBody>
      </p:sp>
    </p:spTree>
    <p:extLst>
      <p:ext uri="{BB962C8B-B14F-4D97-AF65-F5344CB8AC3E}">
        <p14:creationId xmlns:p14="http://schemas.microsoft.com/office/powerpoint/2010/main" val="1716496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17</a:t>
            </a:fld>
            <a:endParaRPr lang="en-US" dirty="0"/>
          </a:p>
        </p:txBody>
      </p:sp>
    </p:spTree>
    <p:extLst>
      <p:ext uri="{BB962C8B-B14F-4D97-AF65-F5344CB8AC3E}">
        <p14:creationId xmlns:p14="http://schemas.microsoft.com/office/powerpoint/2010/main" val="2613268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 trailer and self-propelled camper/house car as defined in 10-12-240</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18</a:t>
            </a:fld>
            <a:endParaRPr lang="en-US" dirty="0"/>
          </a:p>
        </p:txBody>
      </p:sp>
    </p:spTree>
    <p:extLst>
      <p:ext uri="{BB962C8B-B14F-4D97-AF65-F5344CB8AC3E}">
        <p14:creationId xmlns:p14="http://schemas.microsoft.com/office/powerpoint/2010/main" val="1770276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dirty="0"/>
              <a:t>Relabel for Expected 202 Legislation?</a:t>
            </a:r>
          </a:p>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19</a:t>
            </a:fld>
            <a:endParaRPr lang="en-US" dirty="0"/>
          </a:p>
        </p:txBody>
      </p:sp>
    </p:spTree>
    <p:extLst>
      <p:ext uri="{BB962C8B-B14F-4D97-AF65-F5344CB8AC3E}">
        <p14:creationId xmlns:p14="http://schemas.microsoft.com/office/powerpoint/2010/main" val="137461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a:t>
            </a:fld>
            <a:endParaRPr lang="en-US" dirty="0"/>
          </a:p>
        </p:txBody>
      </p:sp>
    </p:spTree>
    <p:extLst>
      <p:ext uri="{BB962C8B-B14F-4D97-AF65-F5344CB8AC3E}">
        <p14:creationId xmlns:p14="http://schemas.microsoft.com/office/powerpoint/2010/main" val="854191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DPPA – personal information, including photo is protected</a:t>
            </a:r>
          </a:p>
          <a:p>
            <a:r>
              <a:rPr lang="en-US" dirty="0" err="1"/>
              <a:t>ALVerify</a:t>
            </a:r>
            <a:r>
              <a:rPr lang="en-US" dirty="0"/>
              <a:t> doesn’t include photos</a:t>
            </a:r>
          </a:p>
          <a:p>
            <a:r>
              <a:rPr lang="en-US" dirty="0"/>
              <a:t>ALDOT not responsible for DL (ALEA)</a:t>
            </a:r>
          </a:p>
          <a:p>
            <a:r>
              <a:rPr lang="en-US" dirty="0"/>
              <a:t>Throw away existing placards and reissue?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20</a:t>
            </a:fld>
            <a:endParaRPr lang="en-US" dirty="0"/>
          </a:p>
        </p:txBody>
      </p:sp>
    </p:spTree>
    <p:extLst>
      <p:ext uri="{BB962C8B-B14F-4D97-AF65-F5344CB8AC3E}">
        <p14:creationId xmlns:p14="http://schemas.microsoft.com/office/powerpoint/2010/main" val="2633635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dirty="0"/>
              <a:t>Currently 1,200.  300 in October.  Lisa will talk about dealer license and tag law changes effective 10/1/2020</a:t>
            </a:r>
          </a:p>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22</a:t>
            </a:fld>
            <a:endParaRPr lang="en-US" dirty="0"/>
          </a:p>
        </p:txBody>
      </p:sp>
    </p:spTree>
    <p:extLst>
      <p:ext uri="{BB962C8B-B14F-4D97-AF65-F5344CB8AC3E}">
        <p14:creationId xmlns:p14="http://schemas.microsoft.com/office/powerpoint/2010/main" val="350758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dirty="0"/>
              <a:t>Relabel for </a:t>
            </a:r>
            <a:r>
              <a:rPr lang="en-US"/>
              <a:t>Expected 2020 </a:t>
            </a:r>
            <a:r>
              <a:rPr lang="en-US" dirty="0"/>
              <a:t>Legislation?</a:t>
            </a:r>
          </a:p>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23</a:t>
            </a:fld>
            <a:endParaRPr lang="en-US" dirty="0"/>
          </a:p>
        </p:txBody>
      </p:sp>
    </p:spTree>
    <p:extLst>
      <p:ext uri="{BB962C8B-B14F-4D97-AF65-F5344CB8AC3E}">
        <p14:creationId xmlns:p14="http://schemas.microsoft.com/office/powerpoint/2010/main" val="2366824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Makes sense to me to mention one time here and let each Section mention specifics related to rules they are working on – amended, repealed….</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24</a:t>
            </a:fld>
            <a:endParaRPr lang="en-US" dirty="0"/>
          </a:p>
        </p:txBody>
      </p:sp>
    </p:spTree>
    <p:extLst>
      <p:ext uri="{BB962C8B-B14F-4D97-AF65-F5344CB8AC3E}">
        <p14:creationId xmlns:p14="http://schemas.microsoft.com/office/powerpoint/2010/main" val="1942107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25</a:t>
            </a:fld>
            <a:endParaRPr lang="en-US" dirty="0"/>
          </a:p>
        </p:txBody>
      </p:sp>
    </p:spTree>
    <p:extLst>
      <p:ext uri="{BB962C8B-B14F-4D97-AF65-F5344CB8AC3E}">
        <p14:creationId xmlns:p14="http://schemas.microsoft.com/office/powerpoint/2010/main" val="3186832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t>
            </a:r>
            <a:r>
              <a:rPr lang="en-US" dirty="0"/>
              <a:t>voicemail on this number 2-9008.  If no one answers call back or use one of the other options.  If operator is unable to transfer call, please leave a message with the operator.   No one is perfect and we don’t always</a:t>
            </a:r>
            <a:r>
              <a:rPr lang="en-US" baseline="0" dirty="0"/>
              <a:t> have an immediate answer; however, we will no tolerate rude or unprofessional behavior.</a:t>
            </a:r>
            <a:endParaRPr lang="en-US" dirty="0"/>
          </a:p>
        </p:txBody>
      </p:sp>
      <p:sp>
        <p:nvSpPr>
          <p:cNvPr id="4" name="Slide Number Placeholder 3"/>
          <p:cNvSpPr>
            <a:spLocks noGrp="1"/>
          </p:cNvSpPr>
          <p:nvPr>
            <p:ph type="sldNum" sz="quarter" idx="10"/>
          </p:nvPr>
        </p:nvSpPr>
        <p:spPr/>
        <p:txBody>
          <a:bodyPr/>
          <a:lstStyle/>
          <a:p>
            <a:fld id="{A7C87F12-499E-40F6-AB30-0191AEA560B1}" type="slidenum">
              <a:rPr lang="en-US" smtClean="0"/>
              <a:t>26</a:t>
            </a:fld>
            <a:endParaRPr lang="en-US" dirty="0"/>
          </a:p>
        </p:txBody>
      </p:sp>
      <p:sp>
        <p:nvSpPr>
          <p:cNvPr id="5" name="Date Placeholder 4"/>
          <p:cNvSpPr>
            <a:spLocks noGrp="1"/>
          </p:cNvSpPr>
          <p:nvPr>
            <p:ph type="dt" idx="11"/>
          </p:nvPr>
        </p:nvSpPr>
        <p:spPr/>
        <p:txBody>
          <a:bodyPr/>
          <a:lstStyle/>
          <a:p>
            <a:fld id="{B9EDB55B-BACF-454C-A1D6-51CE8904E0F9}" type="datetime1">
              <a:rPr lang="en-US" smtClean="0"/>
              <a:t>1/17/2020</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r>
              <a:rPr lang="en-US" dirty="0"/>
              <a:t>Alabama Probate Judges Conference</a:t>
            </a:r>
          </a:p>
        </p:txBody>
      </p:sp>
    </p:spTree>
    <p:extLst>
      <p:ext uri="{BB962C8B-B14F-4D97-AF65-F5344CB8AC3E}">
        <p14:creationId xmlns:p14="http://schemas.microsoft.com/office/powerpoint/2010/main" val="1785283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2019 calendar year</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27</a:t>
            </a:fld>
            <a:endParaRPr lang="en-US" dirty="0"/>
          </a:p>
        </p:txBody>
      </p:sp>
    </p:spTree>
    <p:extLst>
      <p:ext uri="{BB962C8B-B14F-4D97-AF65-F5344CB8AC3E}">
        <p14:creationId xmlns:p14="http://schemas.microsoft.com/office/powerpoint/2010/main" val="391571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8A1837DA-E20C-4061-AE46-0B75F6F6BADD}"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28</a:t>
            </a:fld>
            <a:endParaRPr lang="en-US" dirty="0"/>
          </a:p>
        </p:txBody>
      </p:sp>
    </p:spTree>
    <p:extLst>
      <p:ext uri="{BB962C8B-B14F-4D97-AF65-F5344CB8AC3E}">
        <p14:creationId xmlns:p14="http://schemas.microsoft.com/office/powerpoint/2010/main" val="60631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100" dirty="0"/>
              <a:t>Title Examination (16 employees)</a:t>
            </a:r>
          </a:p>
          <a:p>
            <a:pPr lvl="2"/>
            <a:r>
              <a:rPr lang="en-US" sz="1900" dirty="0"/>
              <a:t>Auditing title apps for accuracy (1.8 million apps in 2019)</a:t>
            </a:r>
          </a:p>
          <a:p>
            <a:pPr lvl="2"/>
            <a:r>
              <a:rPr lang="en-US" sz="1900" dirty="0"/>
              <a:t>New employee training (6 months)</a:t>
            </a:r>
          </a:p>
          <a:p>
            <a:pPr lvl="1"/>
            <a:endParaRPr lang="en-US" sz="2100" dirty="0"/>
          </a:p>
          <a:p>
            <a:pPr lvl="1"/>
            <a:r>
              <a:rPr lang="en-US" sz="2100" dirty="0"/>
              <a:t>Title Customer Service (9 employees)</a:t>
            </a:r>
          </a:p>
          <a:p>
            <a:pPr lvl="2"/>
            <a:r>
              <a:rPr lang="en-US" sz="1900" dirty="0"/>
              <a:t>Assist taxpayers</a:t>
            </a:r>
          </a:p>
          <a:p>
            <a:pPr lvl="3"/>
            <a:r>
              <a:rPr lang="en-US" sz="1700" dirty="0"/>
              <a:t>Phone (81K)</a:t>
            </a:r>
          </a:p>
          <a:p>
            <a:pPr lvl="3"/>
            <a:r>
              <a:rPr lang="en-US" sz="1700" dirty="0"/>
              <a:t>Emails (25K)</a:t>
            </a:r>
          </a:p>
          <a:p>
            <a:pPr lvl="3"/>
            <a:r>
              <a:rPr lang="en-US" sz="1700" dirty="0"/>
              <a:t>Walk-Ins (12K)</a:t>
            </a:r>
          </a:p>
          <a:p>
            <a:endParaRPr lang="en-US" dirty="0"/>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EC3B45DB-7C47-4E22-A143-CD136759CBDE}"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29</a:t>
            </a:fld>
            <a:endParaRPr lang="en-US" dirty="0"/>
          </a:p>
        </p:txBody>
      </p:sp>
    </p:spTree>
    <p:extLst>
      <p:ext uri="{BB962C8B-B14F-4D97-AF65-F5344CB8AC3E}">
        <p14:creationId xmlns:p14="http://schemas.microsoft.com/office/powerpoint/2010/main" val="2808736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0D9A812C-56EE-49E4-B40F-073CA15B6D1E}"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30</a:t>
            </a:fld>
            <a:endParaRPr lang="en-US" dirty="0"/>
          </a:p>
        </p:txBody>
      </p:sp>
    </p:spTree>
    <p:extLst>
      <p:ext uri="{BB962C8B-B14F-4D97-AF65-F5344CB8AC3E}">
        <p14:creationId xmlns:p14="http://schemas.microsoft.com/office/powerpoint/2010/main" val="67066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a:t>
            </a:fld>
            <a:endParaRPr lang="en-US" dirty="0"/>
          </a:p>
        </p:txBody>
      </p:sp>
    </p:spTree>
    <p:extLst>
      <p:ext uri="{BB962C8B-B14F-4D97-AF65-F5344CB8AC3E}">
        <p14:creationId xmlns:p14="http://schemas.microsoft.com/office/powerpoint/2010/main" val="2126908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1</a:t>
            </a:r>
            <a:r>
              <a:rPr lang="en-US" baseline="30000" dirty="0"/>
              <a:t>st</a:t>
            </a:r>
            <a:r>
              <a:rPr lang="en-US" dirty="0"/>
              <a:t> bullet point</a:t>
            </a:r>
          </a:p>
          <a:p>
            <a:pPr marL="171450" indent="-171450" defTabSz="881390">
              <a:buFontTx/>
              <a:buChar char="-"/>
              <a:defRPr/>
            </a:pPr>
            <a:r>
              <a:rPr lang="en-US" dirty="0"/>
              <a:t>Emphasize “Only”.  LO’s have been turning away taxpayers with abandoned sales under the old law.  </a:t>
            </a:r>
          </a:p>
          <a:p>
            <a:pPr marL="171450" indent="-171450" defTabSz="881390">
              <a:buFontTx/>
              <a:buChar char="-"/>
              <a:defRPr/>
            </a:pPr>
            <a:r>
              <a:rPr lang="en-US" dirty="0"/>
              <a:t>They should start seeing the new BOS beginning late February.</a:t>
            </a:r>
          </a:p>
          <a:p>
            <a:pPr marL="171450" indent="-171450" defTabSz="881390">
              <a:buFontTx/>
              <a:buChar char="-"/>
              <a:defRPr/>
            </a:pPr>
            <a:endParaRPr lang="en-US" dirty="0"/>
          </a:p>
          <a:p>
            <a:pPr marL="0" indent="0" defTabSz="881390">
              <a:buFontTx/>
              <a:buNone/>
              <a:defRPr/>
            </a:pPr>
            <a:r>
              <a:rPr lang="en-US" dirty="0"/>
              <a:t>2</a:t>
            </a:r>
            <a:r>
              <a:rPr lang="en-US" baseline="30000" dirty="0"/>
              <a:t>nd</a:t>
            </a:r>
            <a:r>
              <a:rPr lang="en-US" dirty="0"/>
              <a:t> bullet point</a:t>
            </a:r>
          </a:p>
          <a:p>
            <a:pPr marL="171450" indent="-171450" defTabSz="881390">
              <a:buFontTx/>
              <a:buChar char="-"/>
              <a:defRPr/>
            </a:pPr>
            <a:r>
              <a:rPr lang="en-US" dirty="0"/>
              <a:t>Mention how ALTS will work.  Error on pre-qualifier screen</a:t>
            </a:r>
          </a:p>
          <a:p>
            <a:pPr marL="0" indent="0" defTabSz="881390">
              <a:buFontTx/>
              <a:buNone/>
              <a:defRPr/>
            </a:pPr>
            <a:endParaRPr lang="en-US" dirty="0"/>
          </a:p>
          <a:p>
            <a:pPr marL="0" indent="0" defTabSz="881390">
              <a:buFontTx/>
              <a:buNone/>
              <a:defRPr/>
            </a:pPr>
            <a:r>
              <a:rPr lang="en-US" dirty="0"/>
              <a:t>3</a:t>
            </a:r>
            <a:r>
              <a:rPr lang="en-US" baseline="30000" dirty="0"/>
              <a:t>rd</a:t>
            </a:r>
            <a:r>
              <a:rPr lang="en-US" dirty="0"/>
              <a:t> bullet point</a:t>
            </a:r>
          </a:p>
          <a:p>
            <a:pPr marL="0" indent="0" defTabSz="881390">
              <a:buFontTx/>
              <a:buNone/>
              <a:defRPr/>
            </a:pPr>
            <a:r>
              <a:rPr lang="en-US" dirty="0"/>
              <a:t>-   Make sure they know under the new law bonded agents can process their own paperwork.  Only sales under bond should be processed by their offices.</a:t>
            </a:r>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BEB73009-61A8-4A9C-A64F-EBFFE05F2B84}"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31</a:t>
            </a:fld>
            <a:endParaRPr lang="en-US" dirty="0"/>
          </a:p>
        </p:txBody>
      </p:sp>
    </p:spTree>
    <p:extLst>
      <p:ext uri="{BB962C8B-B14F-4D97-AF65-F5344CB8AC3E}">
        <p14:creationId xmlns:p14="http://schemas.microsoft.com/office/powerpoint/2010/main" val="2676854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dirty="0"/>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7E2D03A0-AC45-4531-9474-D3F4A7EC47B4}"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32</a:t>
            </a:fld>
            <a:endParaRPr lang="en-US" dirty="0"/>
          </a:p>
        </p:txBody>
      </p:sp>
    </p:spTree>
    <p:extLst>
      <p:ext uri="{BB962C8B-B14F-4D97-AF65-F5344CB8AC3E}">
        <p14:creationId xmlns:p14="http://schemas.microsoft.com/office/powerpoint/2010/main" val="3345923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1</a:t>
            </a:r>
            <a:r>
              <a:rPr lang="en-US" baseline="30000" dirty="0"/>
              <a:t>st</a:t>
            </a:r>
            <a:r>
              <a:rPr lang="en-US" dirty="0"/>
              <a:t> bullet point</a:t>
            </a:r>
          </a:p>
          <a:p>
            <a:pPr defTabSz="881390">
              <a:defRPr/>
            </a:pPr>
            <a:r>
              <a:rPr lang="en-US" dirty="0"/>
              <a:t>- Make sure they understand the 2 ways to recognize a purchaser must bond.  The new BOS and also the system error message.</a:t>
            </a:r>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EAA90732-DA4D-44E2-9D33-482D447CB205}"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33</a:t>
            </a:fld>
            <a:endParaRPr lang="en-US" dirty="0"/>
          </a:p>
        </p:txBody>
      </p:sp>
    </p:spTree>
    <p:extLst>
      <p:ext uri="{BB962C8B-B14F-4D97-AF65-F5344CB8AC3E}">
        <p14:creationId xmlns:p14="http://schemas.microsoft.com/office/powerpoint/2010/main" val="237947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0D9A812C-56EE-49E4-B40F-073CA15B6D1E}"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34</a:t>
            </a:fld>
            <a:endParaRPr lang="en-US" dirty="0"/>
          </a:p>
        </p:txBody>
      </p:sp>
    </p:spTree>
    <p:extLst>
      <p:ext uri="{BB962C8B-B14F-4D97-AF65-F5344CB8AC3E}">
        <p14:creationId xmlns:p14="http://schemas.microsoft.com/office/powerpoint/2010/main" val="4205792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bullet point</a:t>
            </a:r>
          </a:p>
          <a:p>
            <a:r>
              <a:rPr lang="en-US" dirty="0"/>
              <a:t>- Emphasize the Feb. 5</a:t>
            </a:r>
            <a:r>
              <a:rPr lang="en-US" baseline="30000" dirty="0"/>
              <a:t>th</a:t>
            </a:r>
            <a:r>
              <a:rPr lang="en-US" dirty="0"/>
              <a:t> implementation date.</a:t>
            </a:r>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95FEEC59-7C06-4086-91B8-227FAE89CAB5}"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35</a:t>
            </a:fld>
            <a:endParaRPr lang="en-US" dirty="0"/>
          </a:p>
        </p:txBody>
      </p:sp>
    </p:spTree>
    <p:extLst>
      <p:ext uri="{BB962C8B-B14F-4D97-AF65-F5344CB8AC3E}">
        <p14:creationId xmlns:p14="http://schemas.microsoft.com/office/powerpoint/2010/main" val="3568169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bullet point</a:t>
            </a:r>
          </a:p>
          <a:p>
            <a:pPr marL="171450" indent="-171450">
              <a:buFontTx/>
              <a:buChar char="-"/>
            </a:pPr>
            <a:r>
              <a:rPr lang="en-US" dirty="0"/>
              <a:t>Ask them to stop handing out the old paper form and remove links from their websites.</a:t>
            </a:r>
          </a:p>
          <a:p>
            <a:pPr marL="171450" indent="-171450">
              <a:buFontTx/>
              <a:buChar char="-"/>
            </a:pPr>
            <a:endParaRPr lang="en-US" dirty="0"/>
          </a:p>
          <a:p>
            <a:pPr marL="0" indent="0">
              <a:buFontTx/>
              <a:buNone/>
            </a:pPr>
            <a:r>
              <a:rPr lang="en-US" dirty="0"/>
              <a:t>2</a:t>
            </a:r>
            <a:r>
              <a:rPr lang="en-US" baseline="30000" dirty="0"/>
              <a:t>nd</a:t>
            </a:r>
            <a:r>
              <a:rPr lang="en-US" dirty="0"/>
              <a:t> bullet point</a:t>
            </a:r>
          </a:p>
          <a:p>
            <a:pPr marL="171450" indent="-171450">
              <a:buFontTx/>
              <a:buChar char="-"/>
            </a:pPr>
            <a:r>
              <a:rPr lang="en-US" dirty="0"/>
              <a:t>Just mention the benefits of uploading docs (processing time reduction, cost savings, etc.)</a:t>
            </a:r>
          </a:p>
          <a:p>
            <a:pPr marL="171450" indent="-171450">
              <a:buFontTx/>
              <a:buChar char="-"/>
            </a:pPr>
            <a:endParaRPr lang="en-US" dirty="0"/>
          </a:p>
          <a:p>
            <a:pPr marL="0" indent="0">
              <a:buFontTx/>
              <a:buNone/>
            </a:pPr>
            <a:r>
              <a:rPr lang="en-US" dirty="0"/>
              <a:t>3</a:t>
            </a:r>
            <a:r>
              <a:rPr lang="en-US" baseline="30000" dirty="0"/>
              <a:t>rd</a:t>
            </a:r>
            <a:r>
              <a:rPr lang="en-US" dirty="0"/>
              <a:t> bullet point</a:t>
            </a:r>
          </a:p>
          <a:p>
            <a:pPr marL="0" indent="0">
              <a:buFontTx/>
              <a:buNone/>
            </a:pPr>
            <a:r>
              <a:rPr lang="en-US" dirty="0"/>
              <a:t>- Mention the ongoing bi-weekly meetings with AAMVA and explain how this will work in our systems and the benefits of each.</a:t>
            </a:r>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4386E777-F707-4364-8D7C-B91A00F95E6A}"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36</a:t>
            </a:fld>
            <a:endParaRPr lang="en-US" dirty="0"/>
          </a:p>
        </p:txBody>
      </p:sp>
    </p:spTree>
    <p:extLst>
      <p:ext uri="{BB962C8B-B14F-4D97-AF65-F5344CB8AC3E}">
        <p14:creationId xmlns:p14="http://schemas.microsoft.com/office/powerpoint/2010/main" val="2702149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2093CE10-3C4B-42FC-A408-99AD504F0376}"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37</a:t>
            </a:fld>
            <a:endParaRPr lang="en-US" dirty="0"/>
          </a:p>
        </p:txBody>
      </p:sp>
    </p:spTree>
    <p:extLst>
      <p:ext uri="{BB962C8B-B14F-4D97-AF65-F5344CB8AC3E}">
        <p14:creationId xmlns:p14="http://schemas.microsoft.com/office/powerpoint/2010/main" val="2095360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explain the objectives of ELT and point out the goals to accomplish.  This slide ties back to the previous slides</a:t>
            </a:r>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753F8EBB-5302-4B70-A18F-2A8931537F08}"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38</a:t>
            </a:fld>
            <a:endParaRPr lang="en-US" dirty="0"/>
          </a:p>
        </p:txBody>
      </p:sp>
    </p:spTree>
    <p:extLst>
      <p:ext uri="{BB962C8B-B14F-4D97-AF65-F5344CB8AC3E}">
        <p14:creationId xmlns:p14="http://schemas.microsoft.com/office/powerpoint/2010/main" val="1107478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mention that all these rules were amended/repealed during 2019</a:t>
            </a:r>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7491478A-371E-4E16-A299-6D14729FE276}"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39</a:t>
            </a:fld>
            <a:endParaRPr lang="en-US" dirty="0"/>
          </a:p>
        </p:txBody>
      </p:sp>
    </p:spTree>
    <p:extLst>
      <p:ext uri="{BB962C8B-B14F-4D97-AF65-F5344CB8AC3E}">
        <p14:creationId xmlns:p14="http://schemas.microsoft.com/office/powerpoint/2010/main" val="1280265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AATA</a:t>
            </a:r>
            <a:endParaRPr lang="en-US" dirty="0"/>
          </a:p>
        </p:txBody>
      </p:sp>
      <p:sp>
        <p:nvSpPr>
          <p:cNvPr id="5" name="Date Placeholder 4"/>
          <p:cNvSpPr>
            <a:spLocks noGrp="1"/>
          </p:cNvSpPr>
          <p:nvPr>
            <p:ph type="dt" idx="1"/>
          </p:nvPr>
        </p:nvSpPr>
        <p:spPr/>
        <p:txBody>
          <a:bodyPr/>
          <a:lstStyle/>
          <a:p>
            <a:fld id="{0D9A812C-56EE-49E4-B40F-073CA15B6D1E}"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40</a:t>
            </a:fld>
            <a:endParaRPr lang="en-US" dirty="0"/>
          </a:p>
        </p:txBody>
      </p:sp>
    </p:spTree>
    <p:extLst>
      <p:ext uri="{BB962C8B-B14F-4D97-AF65-F5344CB8AC3E}">
        <p14:creationId xmlns:p14="http://schemas.microsoft.com/office/powerpoint/2010/main" val="305898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H (hybrid) due to differences among manufacturers to determine if should reflect “P” and fees collected.</a:t>
            </a:r>
          </a:p>
          <a:p>
            <a:r>
              <a:rPr lang="en-US" dirty="0"/>
              <a:t>I’ve got a slide coming up where I will discuss the changes to the fuel type within the MVD file format in more detail</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4</a:t>
            </a:fld>
            <a:endParaRPr lang="en-US" dirty="0"/>
          </a:p>
        </p:txBody>
      </p:sp>
    </p:spTree>
    <p:extLst>
      <p:ext uri="{BB962C8B-B14F-4D97-AF65-F5344CB8AC3E}">
        <p14:creationId xmlns:p14="http://schemas.microsoft.com/office/powerpoint/2010/main" val="706195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is directly responsible for Inspections Unit until we get someone for </a:t>
            </a:r>
            <a:r>
              <a:rPr lang="en-US"/>
              <a:t>that position</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42</a:t>
            </a:fld>
            <a:endParaRPr lang="en-US" dirty="0"/>
          </a:p>
        </p:txBody>
      </p:sp>
    </p:spTree>
    <p:extLst>
      <p:ext uri="{BB962C8B-B14F-4D97-AF65-F5344CB8AC3E}">
        <p14:creationId xmlns:p14="http://schemas.microsoft.com/office/powerpoint/2010/main" val="1196553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contact unregistered title service providers to instruct them on how to get registered with us.</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43</a:t>
            </a:fld>
            <a:endParaRPr lang="en-US" dirty="0"/>
          </a:p>
        </p:txBody>
      </p:sp>
    </p:spTree>
    <p:extLst>
      <p:ext uri="{BB962C8B-B14F-4D97-AF65-F5344CB8AC3E}">
        <p14:creationId xmlns:p14="http://schemas.microsoft.com/office/powerpoint/2010/main" val="2350547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40-12-240(21):  Person is every individual, firm, partnership, association, estate, trust or corporation and the receiver, assignee, agent, administrator, or other representative of any of them</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51</a:t>
            </a:fld>
            <a:endParaRPr lang="en-US" dirty="0"/>
          </a:p>
        </p:txBody>
      </p:sp>
    </p:spTree>
    <p:extLst>
      <p:ext uri="{BB962C8B-B14F-4D97-AF65-F5344CB8AC3E}">
        <p14:creationId xmlns:p14="http://schemas.microsoft.com/office/powerpoint/2010/main" val="2447181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 questioned what is plan to include locals – I think asking if we send separate memo or the LE bulletin, but verify with him</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53</a:t>
            </a:fld>
            <a:endParaRPr lang="en-US" dirty="0"/>
          </a:p>
        </p:txBody>
      </p:sp>
    </p:spTree>
    <p:extLst>
      <p:ext uri="{BB962C8B-B14F-4D97-AF65-F5344CB8AC3E}">
        <p14:creationId xmlns:p14="http://schemas.microsoft.com/office/powerpoint/2010/main" val="2053759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dealers still using blue and yellow temp tags we issue from our offices but they will be using the POD material as your offices are and we will coordinate sending the bulletin for that notification.</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54</a:t>
            </a:fld>
            <a:endParaRPr lang="en-US" dirty="0"/>
          </a:p>
        </p:txBody>
      </p:sp>
    </p:spTree>
    <p:extLst>
      <p:ext uri="{BB962C8B-B14F-4D97-AF65-F5344CB8AC3E}">
        <p14:creationId xmlns:p14="http://schemas.microsoft.com/office/powerpoint/2010/main" val="9887334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 says talk about DA training (current and proposed-online).</a:t>
            </a:r>
          </a:p>
          <a:p>
            <a:r>
              <a:rPr lang="en-US" dirty="0"/>
              <a:t>Explain that anytime a new user is added for a dealer, must complete training and we also plan to provide refresher courses</a:t>
            </a:r>
          </a:p>
          <a:p>
            <a:endParaRPr lang="en-US" dirty="0"/>
          </a:p>
          <a:p>
            <a:r>
              <a:rPr lang="en-US" dirty="0"/>
              <a:t>Jay has note – AAMVA fraud training is a maybe (discuss with him to see if just remove for now or not)</a:t>
            </a:r>
          </a:p>
          <a:p>
            <a:r>
              <a:rPr lang="en-US" dirty="0"/>
              <a:t>He says planned beside the “User MVTRIP login”- my question – will they have MVTRIP account to be able to complete training?  I thought that would come after the fact.</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56</a:t>
            </a:fld>
            <a:endParaRPr lang="en-US" dirty="0"/>
          </a:p>
        </p:txBody>
      </p:sp>
    </p:spTree>
    <p:extLst>
      <p:ext uri="{BB962C8B-B14F-4D97-AF65-F5344CB8AC3E}">
        <p14:creationId xmlns:p14="http://schemas.microsoft.com/office/powerpoint/2010/main" val="1062440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Troy responsible for warehouse if they need to reach out to us with issues</a:t>
            </a:r>
          </a:p>
          <a:p>
            <a:r>
              <a:rPr lang="en-US" dirty="0"/>
              <a:t>Verify unit number of employees</a:t>
            </a:r>
          </a:p>
          <a:p>
            <a:r>
              <a:rPr lang="en-US" dirty="0"/>
              <a:t>Tell what each unit responsible for – I provided reg. unit but explain warehouse – what they do and they are responsible for Dept. records retention center as well</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58</a:t>
            </a:fld>
            <a:endParaRPr lang="en-US" dirty="0"/>
          </a:p>
        </p:txBody>
      </p:sp>
    </p:spTree>
    <p:extLst>
      <p:ext uri="{BB962C8B-B14F-4D97-AF65-F5344CB8AC3E}">
        <p14:creationId xmlns:p14="http://schemas.microsoft.com/office/powerpoint/2010/main" val="858776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picks up from this slide</a:t>
            </a:r>
          </a:p>
          <a:p>
            <a:r>
              <a:rPr lang="en-US" dirty="0"/>
              <a:t>Explain (from Mike’s memo) how property tax valuation file providing fuel codes as provided from manufacturer mention will need to change to P if registrant states the vehicle does plug-in so the extra fees are collected properly</a:t>
            </a:r>
          </a:p>
          <a:p>
            <a:endParaRPr lang="en-US" dirty="0"/>
          </a:p>
          <a:p>
            <a:r>
              <a:rPr lang="en-US" dirty="0"/>
              <a:t>Mention that changes were pushed out previously and pulled back due to some issues but those should be resolved with what pushed out Monday night.  Let us know if see any issues.</a:t>
            </a:r>
          </a:p>
          <a:p>
            <a:r>
              <a:rPr lang="en-US" dirty="0"/>
              <a:t>On file format the fuel field has gone from 10 to 1 character and the other 9 are filler now.  Will see on error report if fuel code not one of the detailed one digit codes now.</a:t>
            </a:r>
          </a:p>
          <a:p>
            <a:r>
              <a:rPr lang="en-US" dirty="0"/>
              <a:t>Error report issues resolved - (One item know reported was related to the driver license field???)</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59</a:t>
            </a:fld>
            <a:endParaRPr lang="en-US" dirty="0"/>
          </a:p>
        </p:txBody>
      </p:sp>
    </p:spTree>
    <p:extLst>
      <p:ext uri="{BB962C8B-B14F-4D97-AF65-F5344CB8AC3E}">
        <p14:creationId xmlns:p14="http://schemas.microsoft.com/office/powerpoint/2010/main" val="3045901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 states he thinks there is more info to provide here – need to discuss and decide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61</a:t>
            </a:fld>
            <a:endParaRPr lang="en-US" dirty="0"/>
          </a:p>
        </p:txBody>
      </p:sp>
    </p:spTree>
    <p:extLst>
      <p:ext uri="{BB962C8B-B14F-4D97-AF65-F5344CB8AC3E}">
        <p14:creationId xmlns:p14="http://schemas.microsoft.com/office/powerpoint/2010/main" val="172307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 2016-23 – Vehicle Document Retention Requirements</a:t>
            </a:r>
          </a:p>
          <a:p>
            <a:r>
              <a:rPr lang="en-US" dirty="0"/>
              <a:t>Memo 2017-15 – Print on Demand Reg. Receipt/Decal Project Update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62</a:t>
            </a:fld>
            <a:endParaRPr lang="en-US" dirty="0"/>
          </a:p>
        </p:txBody>
      </p:sp>
    </p:spTree>
    <p:extLst>
      <p:ext uri="{BB962C8B-B14F-4D97-AF65-F5344CB8AC3E}">
        <p14:creationId xmlns:p14="http://schemas.microsoft.com/office/powerpoint/2010/main" val="77164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 may not be refunded.  </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5</a:t>
            </a:fld>
            <a:endParaRPr lang="en-US" dirty="0"/>
          </a:p>
        </p:txBody>
      </p:sp>
    </p:spTree>
    <p:extLst>
      <p:ext uri="{BB962C8B-B14F-4D97-AF65-F5344CB8AC3E}">
        <p14:creationId xmlns:p14="http://schemas.microsoft.com/office/powerpoint/2010/main" val="2776271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full explanation of the current process (Right now Beverly has to manually keep track of all tag schemes from years past to ensure that no duplicate numbers are out there) versus the proposed new process.  He has note on number of characters on tags – need to discuss where want to go with information provided here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63</a:t>
            </a:fld>
            <a:endParaRPr lang="en-US" dirty="0"/>
          </a:p>
        </p:txBody>
      </p:sp>
    </p:spTree>
    <p:extLst>
      <p:ext uri="{BB962C8B-B14F-4D97-AF65-F5344CB8AC3E}">
        <p14:creationId xmlns:p14="http://schemas.microsoft.com/office/powerpoint/2010/main" val="2751264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(see jay’s notes to make sure I cover everything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MLI reports and how changing to reflect changes as they see on the comptroller report (they break down the 85% going to the dept/general fund from the 15% going to the peace officers annuity fund.  Previously the licensing officials did not see this breakdown on their reports because our financial operations division handled the split of the funds received from their offices after the amount they retained.  So know the 15% reflected on the comptroller report is NOT the amount they are retaining as of 1/1/2020.  We are updating the MLI system reinstatement reports to show the split of the fees for these 3 amounts.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Reminder: December report they are submitting to comptroller by January 20, 2020 still reflects their commission at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January report as submitting in February will be updated to reflect the 15% they are to retain effective 1/1/2020.</a:t>
            </a:r>
          </a:p>
          <a:p>
            <a:r>
              <a:rPr lang="en-US" dirty="0"/>
              <a:t>Address that they are to remit the state portion of the Temp. Tag fees (report from PROS) now in the same manner to the comptroller</a:t>
            </a:r>
          </a:p>
          <a:p>
            <a:r>
              <a:rPr lang="en-US" dirty="0"/>
              <a:t>For last bullet point- explain how the process changed – they used to mail in reports to comptroller, MVD, and DOT.  We worked to verify DOT could get to information as provided to comptroller and that served their purpose for the information they needed and had provided update to no longer send DOT information separately and to provide the Comptroller reports to them electronically instead of mailing in.  ?Find memo where we explained to give reference(I would add it to the slide)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64</a:t>
            </a:fld>
            <a:endParaRPr lang="en-US" dirty="0"/>
          </a:p>
        </p:txBody>
      </p:sp>
    </p:spTree>
    <p:extLst>
      <p:ext uri="{BB962C8B-B14F-4D97-AF65-F5344CB8AC3E}">
        <p14:creationId xmlns:p14="http://schemas.microsoft.com/office/powerpoint/2010/main" val="5159629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using their AP records – MVD Motor Carrier system updates to reflect ad valorem paid based on their records so registrant does not have to provide a copy of that document/receipt.  This saves some time in getting their credentials issued and we are working to further streamline the process for them by getting additional documents verified electronically (not sure how much want to go into 2290 project)</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68</a:t>
            </a:fld>
            <a:endParaRPr lang="en-US" dirty="0"/>
          </a:p>
        </p:txBody>
      </p:sp>
    </p:spTree>
    <p:extLst>
      <p:ext uri="{BB962C8B-B14F-4D97-AF65-F5344CB8AC3E}">
        <p14:creationId xmlns:p14="http://schemas.microsoft.com/office/powerpoint/2010/main" val="329934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we want law enforcement directed to the site to obtain registration information as well so they would no longer need to provide.  LE not charged and our process is pretty quick so we suggest they make LE aware if they are still coming into their offices requesting registration information.</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69</a:t>
            </a:fld>
            <a:endParaRPr lang="en-US" dirty="0"/>
          </a:p>
        </p:txBody>
      </p:sp>
    </p:spTree>
    <p:extLst>
      <p:ext uri="{BB962C8B-B14F-4D97-AF65-F5344CB8AC3E}">
        <p14:creationId xmlns:p14="http://schemas.microsoft.com/office/powerpoint/2010/main" val="11847257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Jay mentioned in the Legislative Updates this morning, there is a new EMS plate that began being issued 1/1/2020 and you saw a picture of it there.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71</a:t>
            </a:fld>
            <a:endParaRPr lang="en-US" dirty="0"/>
          </a:p>
        </p:txBody>
      </p:sp>
    </p:spTree>
    <p:extLst>
      <p:ext uri="{BB962C8B-B14F-4D97-AF65-F5344CB8AC3E}">
        <p14:creationId xmlns:p14="http://schemas.microsoft.com/office/powerpoint/2010/main" val="1174820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72</a:t>
            </a:fld>
            <a:endParaRPr lang="en-US" dirty="0"/>
          </a:p>
        </p:txBody>
      </p:sp>
    </p:spTree>
    <p:extLst>
      <p:ext uri="{BB962C8B-B14F-4D97-AF65-F5344CB8AC3E}">
        <p14:creationId xmlns:p14="http://schemas.microsoft.com/office/powerpoint/2010/main" val="5282688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This design will be reflected on the disability access plate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73</a:t>
            </a:fld>
            <a:endParaRPr lang="en-US" dirty="0"/>
          </a:p>
        </p:txBody>
      </p:sp>
    </p:spTree>
    <p:extLst>
      <p:ext uri="{BB962C8B-B14F-4D97-AF65-F5344CB8AC3E}">
        <p14:creationId xmlns:p14="http://schemas.microsoft.com/office/powerpoint/2010/main" val="1651693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 Not sure if slide needed – I think we told them previously that senator chose to keep design – tell when next redesign due if include slide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74</a:t>
            </a:fld>
            <a:endParaRPr lang="en-US" dirty="0"/>
          </a:p>
        </p:txBody>
      </p:sp>
    </p:spTree>
    <p:extLst>
      <p:ext uri="{BB962C8B-B14F-4D97-AF65-F5344CB8AC3E}">
        <p14:creationId xmlns:p14="http://schemas.microsoft.com/office/powerpoint/2010/main" val="3364461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75</a:t>
            </a:fld>
            <a:endParaRPr lang="en-US" dirty="0"/>
          </a:p>
        </p:txBody>
      </p:sp>
    </p:spTree>
    <p:extLst>
      <p:ext uri="{BB962C8B-B14F-4D97-AF65-F5344CB8AC3E}">
        <p14:creationId xmlns:p14="http://schemas.microsoft.com/office/powerpoint/2010/main" val="1011444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32-7A-17 – requires ID to be presented, if a registrant must provide ID, the administrative rule details other identifying documents you can take when person does not have a driver license.</a:t>
            </a:r>
          </a:p>
          <a:p>
            <a:r>
              <a:rPr lang="en-US" dirty="0"/>
              <a:t>ALVERIFY can be used to verify the legal name of vehicle owner related to title transactions, etc. as needed</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76</a:t>
            </a:fld>
            <a:endParaRPr lang="en-US" dirty="0"/>
          </a:p>
        </p:txBody>
      </p:sp>
    </p:spTree>
    <p:extLst>
      <p:ext uri="{BB962C8B-B14F-4D97-AF65-F5344CB8AC3E}">
        <p14:creationId xmlns:p14="http://schemas.microsoft.com/office/powerpoint/2010/main" val="203950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a:t>
            </a:r>
            <a:r>
              <a:rPr lang="en-US" dirty="0"/>
              <a:t>7 of Act 2019-2 codified under 40-17-371</a:t>
            </a:r>
          </a:p>
          <a:p>
            <a:r>
              <a:rPr lang="en-US" dirty="0"/>
              <a:t>(1) 66.67% to ALDOT</a:t>
            </a:r>
          </a:p>
          <a:p>
            <a:r>
              <a:rPr lang="en-US" dirty="0"/>
              <a:t>(2) 25% to counties – 45% equally &amp; 55% based on population</a:t>
            </a:r>
          </a:p>
          <a:p>
            <a:r>
              <a:rPr lang="en-US" dirty="0"/>
              <a:t>(3) 8.33% to cities – 25% equally &amp; 75% based on population</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6</a:t>
            </a:fld>
            <a:endParaRPr lang="en-US" dirty="0"/>
          </a:p>
        </p:txBody>
      </p:sp>
    </p:spTree>
    <p:extLst>
      <p:ext uri="{BB962C8B-B14F-4D97-AF65-F5344CB8AC3E}">
        <p14:creationId xmlns:p14="http://schemas.microsoft.com/office/powerpoint/2010/main" val="2757581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 suggests to provide the code section that allows counties to withhold fees</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77</a:t>
            </a:fld>
            <a:endParaRPr lang="en-US" dirty="0"/>
          </a:p>
        </p:txBody>
      </p:sp>
    </p:spTree>
    <p:extLst>
      <p:ext uri="{BB962C8B-B14F-4D97-AF65-F5344CB8AC3E}">
        <p14:creationId xmlns:p14="http://schemas.microsoft.com/office/powerpoint/2010/main" val="3000505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78</a:t>
            </a:fld>
            <a:endParaRPr lang="en-US" dirty="0"/>
          </a:p>
        </p:txBody>
      </p:sp>
    </p:spTree>
    <p:extLst>
      <p:ext uri="{BB962C8B-B14F-4D97-AF65-F5344CB8AC3E}">
        <p14:creationId xmlns:p14="http://schemas.microsoft.com/office/powerpoint/2010/main" val="3465751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810-5-1-.238 that Jay covers already</a:t>
            </a:r>
          </a:p>
          <a:p>
            <a:r>
              <a:rPr lang="en-US" dirty="0"/>
              <a:t>Is rule .485 referenced as the Records Rule now – see if slide needs updating</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79</a:t>
            </a:fld>
            <a:endParaRPr lang="en-US" dirty="0"/>
          </a:p>
        </p:txBody>
      </p:sp>
    </p:spTree>
    <p:extLst>
      <p:ext uri="{BB962C8B-B14F-4D97-AF65-F5344CB8AC3E}">
        <p14:creationId xmlns:p14="http://schemas.microsoft.com/office/powerpoint/2010/main" val="397389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810-5-8-.06 being repealed and replaced labeled as MLI Reg. Suspension, Reinstatement and Revocation Procedures</a:t>
            </a:r>
          </a:p>
          <a:p>
            <a:r>
              <a:rPr lang="en-US" dirty="0"/>
              <a:t>Explain what to do if reg. doesn’t have tag to provide and our intentions to update the form and system (see Jay’s notes to see how/where to best address between the two slides)</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81</a:t>
            </a:fld>
            <a:endParaRPr lang="en-US" dirty="0"/>
          </a:p>
        </p:txBody>
      </p:sp>
    </p:spTree>
    <p:extLst>
      <p:ext uri="{BB962C8B-B14F-4D97-AF65-F5344CB8AC3E}">
        <p14:creationId xmlns:p14="http://schemas.microsoft.com/office/powerpoint/2010/main" val="2827373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Updating form for documents when tag not available to surrender.  We will update the MLI manual as well</a:t>
            </a:r>
          </a:p>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82</a:t>
            </a:fld>
            <a:endParaRPr lang="en-US" dirty="0"/>
          </a:p>
        </p:txBody>
      </p:sp>
    </p:spTree>
    <p:extLst>
      <p:ext uri="{BB962C8B-B14F-4D97-AF65-F5344CB8AC3E}">
        <p14:creationId xmlns:p14="http://schemas.microsoft.com/office/powerpoint/2010/main" val="2731697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they are looking to determine ability to claim the exempt response (ticket or crash) during the time period the registrant is claiming exemption – INCLUDING insurance verification date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83</a:t>
            </a:fld>
            <a:endParaRPr lang="en-US" dirty="0"/>
          </a:p>
        </p:txBody>
      </p:sp>
    </p:spTree>
    <p:extLst>
      <p:ext uri="{BB962C8B-B14F-4D97-AF65-F5344CB8AC3E}">
        <p14:creationId xmlns:p14="http://schemas.microsoft.com/office/powerpoint/2010/main" val="1001527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Jay’s note to inform them we will update the manual, system and document to address how to log responses as outlined here (manually update to VR and how to address under current law when tag not available)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84</a:t>
            </a:fld>
            <a:endParaRPr lang="en-US" dirty="0"/>
          </a:p>
        </p:txBody>
      </p:sp>
    </p:spTree>
    <p:extLst>
      <p:ext uri="{BB962C8B-B14F-4D97-AF65-F5344CB8AC3E}">
        <p14:creationId xmlns:p14="http://schemas.microsoft.com/office/powerpoint/2010/main" val="37330778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new and updated forms available from our website</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85</a:t>
            </a:fld>
            <a:endParaRPr lang="en-US" dirty="0"/>
          </a:p>
        </p:txBody>
      </p:sp>
    </p:spTree>
    <p:extLst>
      <p:ext uri="{BB962C8B-B14F-4D97-AF65-F5344CB8AC3E}">
        <p14:creationId xmlns:p14="http://schemas.microsoft.com/office/powerpoint/2010/main" val="16739064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86</a:t>
            </a:fld>
            <a:endParaRPr lang="en-US" dirty="0"/>
          </a:p>
        </p:txBody>
      </p:sp>
    </p:spTree>
    <p:extLst>
      <p:ext uri="{BB962C8B-B14F-4D97-AF65-F5344CB8AC3E}">
        <p14:creationId xmlns:p14="http://schemas.microsoft.com/office/powerpoint/2010/main" val="1427533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Jay’s note – verifying if old postcard responses processed in accordance with old law (process)- you explained previously how to manually update records for prior to 12/18/19, so…</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87</a:t>
            </a:fld>
            <a:endParaRPr lang="en-US" dirty="0"/>
          </a:p>
        </p:txBody>
      </p:sp>
    </p:spTree>
    <p:extLst>
      <p:ext uri="{BB962C8B-B14F-4D97-AF65-F5344CB8AC3E}">
        <p14:creationId xmlns:p14="http://schemas.microsoft.com/office/powerpoint/2010/main" val="422570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7</a:t>
            </a:fld>
            <a:endParaRPr lang="en-US" dirty="0"/>
          </a:p>
        </p:txBody>
      </p:sp>
    </p:spTree>
    <p:extLst>
      <p:ext uri="{BB962C8B-B14F-4D97-AF65-F5344CB8AC3E}">
        <p14:creationId xmlns:p14="http://schemas.microsoft.com/office/powerpoint/2010/main" val="5552465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 asks to verify with Jack if the MLI suspension file includes only suspensions now and explain this to them</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89</a:t>
            </a:fld>
            <a:endParaRPr lang="en-US" dirty="0"/>
          </a:p>
        </p:txBody>
      </p:sp>
    </p:spTree>
    <p:extLst>
      <p:ext uri="{BB962C8B-B14F-4D97-AF65-F5344CB8AC3E}">
        <p14:creationId xmlns:p14="http://schemas.microsoft.com/office/powerpoint/2010/main" val="3787336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that personnel with proper access (MLI Senior Users) have the ability to change a response after the fact but proper notation is required in the MLI system.</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91</a:t>
            </a:fld>
            <a:endParaRPr lang="en-US" dirty="0"/>
          </a:p>
        </p:txBody>
      </p:sp>
    </p:spTree>
    <p:extLst>
      <p:ext uri="{BB962C8B-B14F-4D97-AF65-F5344CB8AC3E}">
        <p14:creationId xmlns:p14="http://schemas.microsoft.com/office/powerpoint/2010/main" val="36168949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will see same messages from the MLI system</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92</a:t>
            </a:fld>
            <a:endParaRPr lang="en-US" dirty="0"/>
          </a:p>
        </p:txBody>
      </p:sp>
    </p:spTree>
    <p:extLst>
      <p:ext uri="{BB962C8B-B14F-4D97-AF65-F5344CB8AC3E}">
        <p14:creationId xmlns:p14="http://schemas.microsoft.com/office/powerpoint/2010/main" val="19587014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asked what to do if still see record in below statuses:  do we want them contacting us to determine how to update record?</a:t>
            </a:r>
          </a:p>
          <a:p>
            <a:r>
              <a:rPr lang="en-US" dirty="0"/>
              <a:t>DS= open unless response time expired</a:t>
            </a:r>
          </a:p>
          <a:p>
            <a:r>
              <a:rPr lang="en-US" dirty="0"/>
              <a:t>ID = depends on previous status, right?  Stays open or reverts to suspended</a:t>
            </a:r>
          </a:p>
          <a:p>
            <a:r>
              <a:rPr lang="en-US" dirty="0"/>
              <a:t>Nothing to do with R3 code see, that basically equals closed record</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98</a:t>
            </a:fld>
            <a:endParaRPr lang="en-US" dirty="0"/>
          </a:p>
        </p:txBody>
      </p:sp>
    </p:spTree>
    <p:extLst>
      <p:ext uri="{BB962C8B-B14F-4D97-AF65-F5344CB8AC3E}">
        <p14:creationId xmlns:p14="http://schemas.microsoft.com/office/powerpoint/2010/main" val="27333824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exempting from OIVS reverification process not exempt from MLI law- must provide proof of insurance and verify to register</a:t>
            </a:r>
          </a:p>
          <a:p>
            <a:r>
              <a:rPr lang="en-US" dirty="0"/>
              <a:t>Give reminder that registration fees for RV and Farm vehicles can be prorated if vehicle requiring reregistration within same registration year</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99</a:t>
            </a:fld>
            <a:endParaRPr lang="en-US" dirty="0"/>
          </a:p>
        </p:txBody>
      </p:sp>
    </p:spTree>
    <p:extLst>
      <p:ext uri="{BB962C8B-B14F-4D97-AF65-F5344CB8AC3E}">
        <p14:creationId xmlns:p14="http://schemas.microsoft.com/office/powerpoint/2010/main" val="28245747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 has note on explaining why reg fees collected lower based on the number of VRs – may need to verify with him if we want to wait to get asked before going into details on why lower</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100</a:t>
            </a:fld>
            <a:endParaRPr lang="en-US" dirty="0"/>
          </a:p>
        </p:txBody>
      </p:sp>
    </p:spTree>
    <p:extLst>
      <p:ext uri="{BB962C8B-B14F-4D97-AF65-F5344CB8AC3E}">
        <p14:creationId xmlns:p14="http://schemas.microsoft.com/office/powerpoint/2010/main" val="3784030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on commercial policies that they are viewing the insurance document when registering but vehicles insured under commercial policies are not subject to OIVS.  They might ask about a personal automobile – question goes back to how is it covered under their insurance policy – if commercial, then mark policy type to reflect that (not subject to OIVS)</a:t>
            </a:r>
          </a:p>
          <a:p>
            <a:r>
              <a:rPr lang="en-US" dirty="0"/>
              <a:t>Explain how the 14 insurance companies not subject to OIVS but writing personal auto lines must login to verify insurance policy information provided by registrants</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101</a:t>
            </a:fld>
            <a:endParaRPr lang="en-US" dirty="0"/>
          </a:p>
        </p:txBody>
      </p:sp>
    </p:spTree>
    <p:extLst>
      <p:ext uri="{BB962C8B-B14F-4D97-AF65-F5344CB8AC3E}">
        <p14:creationId xmlns:p14="http://schemas.microsoft.com/office/powerpoint/2010/main" val="16520383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hearing held Dec. 10</a:t>
            </a:r>
            <a:r>
              <a:rPr lang="en-US" baseline="30000" dirty="0"/>
              <a:t>th</a:t>
            </a:r>
            <a:r>
              <a:rPr lang="en-US" dirty="0"/>
              <a:t> </a:t>
            </a:r>
          </a:p>
          <a:p>
            <a:r>
              <a:rPr lang="en-US" dirty="0"/>
              <a:t>David picks up on next screen</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102</a:t>
            </a:fld>
            <a:endParaRPr lang="en-US" dirty="0"/>
          </a:p>
        </p:txBody>
      </p:sp>
    </p:spTree>
    <p:extLst>
      <p:ext uri="{BB962C8B-B14F-4D97-AF65-F5344CB8AC3E}">
        <p14:creationId xmlns:p14="http://schemas.microsoft.com/office/powerpoint/2010/main" val="2024761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highlight>
                  <a:srgbClr val="FFFF00"/>
                </a:highlight>
              </a:rPr>
              <a:t>EMPS = paramedic, emergency medical technician licensed with AL Dept of Public Health office of Emergency Medical Services</a:t>
            </a:r>
          </a:p>
          <a:p>
            <a:r>
              <a:rPr lang="en-US" dirty="0">
                <a:solidFill>
                  <a:srgbClr val="FF0000"/>
                </a:solidFill>
                <a:highlight>
                  <a:srgbClr val="FFFF00"/>
                </a:highlight>
              </a:rPr>
              <a:t>Use on privately owned passenger vehicles including station wagons and pick-up trucks (up to 12,000 and not more than 2 axles per definition under 32-8-2)</a:t>
            </a:r>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8</a:t>
            </a:fld>
            <a:endParaRPr lang="en-US" dirty="0"/>
          </a:p>
        </p:txBody>
      </p:sp>
    </p:spTree>
    <p:extLst>
      <p:ext uri="{BB962C8B-B14F-4D97-AF65-F5344CB8AC3E}">
        <p14:creationId xmlns:p14="http://schemas.microsoft.com/office/powerpoint/2010/main" val="3726076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Alabama Probate Judges Conference</a:t>
            </a:r>
            <a:endParaRPr lang="en-US" dirty="0"/>
          </a:p>
        </p:txBody>
      </p:sp>
      <p:sp>
        <p:nvSpPr>
          <p:cNvPr id="5" name="Date Placeholder 4"/>
          <p:cNvSpPr>
            <a:spLocks noGrp="1"/>
          </p:cNvSpPr>
          <p:nvPr>
            <p:ph type="dt" idx="1"/>
          </p:nvPr>
        </p:nvSpPr>
        <p:spPr/>
        <p:txBody>
          <a:bodyPr/>
          <a:lstStyle/>
          <a:p>
            <a:fld id="{A240EF38-D3D9-4B34-8D88-F6931A7FA0C0}" type="datetime1">
              <a:rPr lang="en-US" smtClean="0"/>
              <a:t>1/17/2020</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A7C87F12-499E-40F6-AB30-0191AEA560B1}" type="slidenum">
              <a:rPr lang="en-US" smtClean="0"/>
              <a:t>9</a:t>
            </a:fld>
            <a:endParaRPr lang="en-US" dirty="0"/>
          </a:p>
        </p:txBody>
      </p:sp>
    </p:spTree>
    <p:extLst>
      <p:ext uri="{BB962C8B-B14F-4D97-AF65-F5344CB8AC3E}">
        <p14:creationId xmlns:p14="http://schemas.microsoft.com/office/powerpoint/2010/main" val="3060653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721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90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90600"/>
            <a:ext cx="2057400" cy="5745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90600"/>
            <a:ext cx="6019800" cy="5745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07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33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378462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09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46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96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1826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83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5492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96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22098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7" descr="mvhea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4267200" cy="788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ln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838200"/>
            <a:ext cx="9144000" cy="968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20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2000"/>
                                        <p:tgtEl>
                                          <p:spTgt spid="1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fade">
                                      <p:cBhvr>
                                        <p:cTn id="17" dur="2000"/>
                                        <p:tgtEl>
                                          <p:spTgt spid="1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fade">
                                      <p:cBhvr>
                                        <p:cTn id="22" dur="2000"/>
                                        <p:tgtEl>
                                          <p:spTgt spid="10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fade">
                                      <p:cBhvr>
                                        <p:cTn id="27"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revenue.alabama.gov/motor-vehicle/reference-statistics/legislative-track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revenue.alabama.gov/motor-vehicle/motor-vehicle-license-information/designated-agent-informa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title.mvtrip.alabama.go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www.besuretoinsureal.co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838201"/>
            <a:ext cx="7772400" cy="1628911"/>
          </a:xfrm>
        </p:spPr>
        <p:txBody>
          <a:bodyPr anchor="ctr"/>
          <a:lstStyle/>
          <a:p>
            <a:r>
              <a:rPr lang="en-US" sz="4800" dirty="0"/>
              <a:t>Licensing Conference</a:t>
            </a:r>
            <a:endParaRPr lang="en-US" altLang="en-US" sz="4000" dirty="0"/>
          </a:p>
        </p:txBody>
      </p:sp>
      <p:sp>
        <p:nvSpPr>
          <p:cNvPr id="2051" name="Rectangle 3"/>
          <p:cNvSpPr>
            <a:spLocks noGrp="1" noChangeArrowheads="1"/>
          </p:cNvSpPr>
          <p:nvPr>
            <p:ph type="subTitle" idx="1"/>
          </p:nvPr>
        </p:nvSpPr>
        <p:spPr>
          <a:xfrm>
            <a:off x="1371600" y="5638800"/>
            <a:ext cx="6400800" cy="686270"/>
          </a:xfrm>
        </p:spPr>
        <p:txBody>
          <a:bodyPr/>
          <a:lstStyle/>
          <a:p>
            <a:r>
              <a:rPr lang="en-US" sz="3200" dirty="0"/>
              <a:t>January 15-16, 2020</a:t>
            </a:r>
            <a:endParaRPr lang="en-US" altLang="en-US" sz="3200" dirty="0"/>
          </a:p>
        </p:txBody>
      </p:sp>
      <p:pic>
        <p:nvPicPr>
          <p:cNvPr id="2053" name="Picture 5" descr="mv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0" cy="998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Description: Description: al-seal-COLOR-SOLID-2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514600"/>
            <a:ext cx="251618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B6E3-BF38-4C8E-A9C4-2706476D747A}"/>
              </a:ext>
            </a:extLst>
          </p:cNvPr>
          <p:cNvSpPr>
            <a:spLocks noGrp="1"/>
          </p:cNvSpPr>
          <p:nvPr>
            <p:ph type="title"/>
          </p:nvPr>
        </p:nvSpPr>
        <p:spPr>
          <a:xfrm>
            <a:off x="152400" y="914400"/>
            <a:ext cx="8915400" cy="685800"/>
          </a:xfrm>
        </p:spPr>
        <p:txBody>
          <a:bodyPr/>
          <a:lstStyle/>
          <a:p>
            <a:r>
              <a:rPr lang="en-US" sz="3200" dirty="0"/>
              <a:t>Fleet Online Registration &amp; Tax (FORT) Portal</a:t>
            </a:r>
          </a:p>
        </p:txBody>
      </p:sp>
      <p:sp>
        <p:nvSpPr>
          <p:cNvPr id="3" name="Content Placeholder 2">
            <a:extLst>
              <a:ext uri="{FF2B5EF4-FFF2-40B4-BE49-F238E27FC236}">
                <a16:creationId xmlns:a16="http://schemas.microsoft.com/office/drawing/2014/main" id="{FCE02B87-4DC5-4908-A985-B16FC87D3053}"/>
              </a:ext>
            </a:extLst>
          </p:cNvPr>
          <p:cNvSpPr>
            <a:spLocks noGrp="1"/>
          </p:cNvSpPr>
          <p:nvPr>
            <p:ph idx="1"/>
          </p:nvPr>
        </p:nvSpPr>
        <p:spPr>
          <a:xfrm>
            <a:off x="457200" y="1752600"/>
            <a:ext cx="8229600" cy="4906963"/>
          </a:xfrm>
        </p:spPr>
        <p:txBody>
          <a:bodyPr/>
          <a:lstStyle/>
          <a:p>
            <a:pPr>
              <a:spcBef>
                <a:spcPts val="0"/>
              </a:spcBef>
            </a:pPr>
            <a:r>
              <a:rPr lang="en-US" sz="2500" dirty="0"/>
              <a:t>Act 2019-129 </a:t>
            </a:r>
            <a:r>
              <a:rPr lang="en-US" sz="2400" dirty="0"/>
              <a:t>(Effective: May 8, 2019)</a:t>
            </a:r>
            <a:endParaRPr lang="en-US" sz="2500" dirty="0"/>
          </a:p>
          <a:p>
            <a:pPr>
              <a:spcBef>
                <a:spcPts val="0"/>
              </a:spcBef>
            </a:pPr>
            <a:endParaRPr lang="en-US" sz="1200" dirty="0"/>
          </a:p>
          <a:p>
            <a:pPr>
              <a:spcBef>
                <a:spcPts val="0"/>
              </a:spcBef>
            </a:pPr>
            <a:r>
              <a:rPr lang="en-US" sz="2500" dirty="0"/>
              <a:t>Establish Advisory Committee – met 11/20 will meet again on 1/22</a:t>
            </a:r>
          </a:p>
          <a:p>
            <a:pPr>
              <a:spcBef>
                <a:spcPts val="0"/>
              </a:spcBef>
            </a:pPr>
            <a:endParaRPr lang="en-US" sz="1200" dirty="0"/>
          </a:p>
          <a:p>
            <a:pPr>
              <a:spcBef>
                <a:spcPts val="0"/>
              </a:spcBef>
            </a:pPr>
            <a:r>
              <a:rPr lang="en-US" sz="2500" dirty="0"/>
              <a:t>DOR portal to allow registration and renewal of fleet vehicles (January 1, 2022)</a:t>
            </a:r>
          </a:p>
          <a:p>
            <a:pPr>
              <a:spcBef>
                <a:spcPts val="0"/>
              </a:spcBef>
            </a:pPr>
            <a:endParaRPr lang="en-US" sz="1200" dirty="0"/>
          </a:p>
          <a:p>
            <a:pPr>
              <a:spcBef>
                <a:spcPts val="0"/>
              </a:spcBef>
            </a:pPr>
            <a:r>
              <a:rPr lang="en-US" sz="2500" dirty="0"/>
              <a:t>Fleet – 50 or more vehicles less than 12,000 lbs.</a:t>
            </a:r>
          </a:p>
          <a:p>
            <a:pPr>
              <a:spcBef>
                <a:spcPts val="0"/>
              </a:spcBef>
            </a:pPr>
            <a:endParaRPr lang="en-US" sz="1200" dirty="0"/>
          </a:p>
          <a:p>
            <a:pPr>
              <a:spcBef>
                <a:spcPts val="0"/>
              </a:spcBef>
            </a:pPr>
            <a:r>
              <a:rPr lang="en-US" sz="2500" dirty="0"/>
              <a:t>DOR will calculate ad valorem tax and issue “fleet” license plate</a:t>
            </a:r>
          </a:p>
          <a:p>
            <a:pPr>
              <a:spcBef>
                <a:spcPts val="0"/>
              </a:spcBef>
            </a:pPr>
            <a:endParaRPr lang="en-US" sz="1200" dirty="0"/>
          </a:p>
          <a:p>
            <a:pPr>
              <a:spcBef>
                <a:spcPts val="0"/>
              </a:spcBef>
            </a:pPr>
            <a:r>
              <a:rPr lang="en-US" sz="2500" dirty="0"/>
              <a:t>DOR rule making authority to expand to other vehicles (i.e. IRP)</a:t>
            </a:r>
          </a:p>
        </p:txBody>
      </p:sp>
    </p:spTree>
    <p:extLst>
      <p:ext uri="{BB962C8B-B14F-4D97-AF65-F5344CB8AC3E}">
        <p14:creationId xmlns:p14="http://schemas.microsoft.com/office/powerpoint/2010/main" val="35359596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75BF-7001-4B27-9B27-72C7AC01869C}"/>
              </a:ext>
            </a:extLst>
          </p:cNvPr>
          <p:cNvSpPr>
            <a:spLocks noGrp="1"/>
          </p:cNvSpPr>
          <p:nvPr>
            <p:ph type="title"/>
          </p:nvPr>
        </p:nvSpPr>
        <p:spPr>
          <a:xfrm>
            <a:off x="457200" y="990600"/>
            <a:ext cx="8229600" cy="762000"/>
          </a:xfrm>
        </p:spPr>
        <p:txBody>
          <a:bodyPr/>
          <a:lstStyle/>
          <a:p>
            <a:r>
              <a:rPr lang="en-US" dirty="0"/>
              <a:t>OIVS Statistics</a:t>
            </a:r>
          </a:p>
        </p:txBody>
      </p:sp>
      <p:sp>
        <p:nvSpPr>
          <p:cNvPr id="3" name="Content Placeholder 2">
            <a:extLst>
              <a:ext uri="{FF2B5EF4-FFF2-40B4-BE49-F238E27FC236}">
                <a16:creationId xmlns:a16="http://schemas.microsoft.com/office/drawing/2014/main" id="{59EFEB46-B8ED-45B0-AB1F-0E92D6486EB1}"/>
              </a:ext>
            </a:extLst>
          </p:cNvPr>
          <p:cNvSpPr>
            <a:spLocks noGrp="1"/>
          </p:cNvSpPr>
          <p:nvPr>
            <p:ph idx="1"/>
          </p:nvPr>
        </p:nvSpPr>
        <p:spPr>
          <a:xfrm>
            <a:off x="457200" y="1905000"/>
            <a:ext cx="8229600" cy="4830763"/>
          </a:xfrm>
        </p:spPr>
        <p:txBody>
          <a:bodyPr/>
          <a:lstStyle/>
          <a:p>
            <a:r>
              <a:rPr lang="en-US" dirty="0"/>
              <a:t>Total OIVS Requests:</a:t>
            </a:r>
          </a:p>
          <a:p>
            <a:pPr lvl="1"/>
            <a:r>
              <a:rPr lang="en-US" dirty="0"/>
              <a:t>2019 CY: 62 Million</a:t>
            </a:r>
          </a:p>
          <a:p>
            <a:pPr lvl="1"/>
            <a:r>
              <a:rPr lang="en-US" dirty="0"/>
              <a:t>2018 CY: 62 Million</a:t>
            </a:r>
          </a:p>
          <a:p>
            <a:r>
              <a:rPr lang="en-US" dirty="0"/>
              <a:t>Total Correspondence Sent:</a:t>
            </a:r>
          </a:p>
          <a:p>
            <a:pPr lvl="1"/>
            <a:r>
              <a:rPr lang="en-US" dirty="0"/>
              <a:t>2019 CY:   847,111 (Questionnaires and NOS)</a:t>
            </a:r>
          </a:p>
          <a:p>
            <a:pPr lvl="1"/>
            <a:r>
              <a:rPr lang="en-US" dirty="0"/>
              <a:t>2018 CY:  818,525 (Questionnaires and NOS)</a:t>
            </a:r>
          </a:p>
          <a:p>
            <a:r>
              <a:rPr lang="en-US" dirty="0"/>
              <a:t>Total Reinstatement Fees Collected:</a:t>
            </a:r>
          </a:p>
          <a:p>
            <a:pPr lvl="1"/>
            <a:r>
              <a:rPr lang="en-US" dirty="0"/>
              <a:t>2019 FY: 5.7 Million</a:t>
            </a:r>
          </a:p>
          <a:p>
            <a:pPr lvl="1"/>
            <a:r>
              <a:rPr lang="en-US" dirty="0"/>
              <a:t>2018 FY:  8.1 Million</a:t>
            </a:r>
          </a:p>
        </p:txBody>
      </p:sp>
    </p:spTree>
    <p:extLst>
      <p:ext uri="{BB962C8B-B14F-4D97-AF65-F5344CB8AC3E}">
        <p14:creationId xmlns:p14="http://schemas.microsoft.com/office/powerpoint/2010/main" val="17503390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29A44-4DFD-482E-AD12-8E9595A0DB84}"/>
              </a:ext>
            </a:extLst>
          </p:cNvPr>
          <p:cNvSpPr>
            <a:spLocks noGrp="1"/>
          </p:cNvSpPr>
          <p:nvPr>
            <p:ph type="title"/>
          </p:nvPr>
        </p:nvSpPr>
        <p:spPr/>
        <p:txBody>
          <a:bodyPr/>
          <a:lstStyle/>
          <a:p>
            <a:r>
              <a:rPr lang="en-US" dirty="0">
                <a:solidFill>
                  <a:schemeClr val="tx1"/>
                </a:solidFill>
              </a:rPr>
              <a:t>NAIC Information</a:t>
            </a:r>
          </a:p>
        </p:txBody>
      </p:sp>
      <p:sp>
        <p:nvSpPr>
          <p:cNvPr id="3" name="Content Placeholder 2">
            <a:extLst>
              <a:ext uri="{FF2B5EF4-FFF2-40B4-BE49-F238E27FC236}">
                <a16:creationId xmlns:a16="http://schemas.microsoft.com/office/drawing/2014/main" id="{3CC54B0F-5D59-4A35-8EE6-33FB06D9FF79}"/>
              </a:ext>
            </a:extLst>
          </p:cNvPr>
          <p:cNvSpPr>
            <a:spLocks noGrp="1"/>
          </p:cNvSpPr>
          <p:nvPr>
            <p:ph idx="1"/>
          </p:nvPr>
        </p:nvSpPr>
        <p:spPr>
          <a:xfrm>
            <a:off x="457200" y="1981200"/>
            <a:ext cx="8229600" cy="4754563"/>
          </a:xfrm>
        </p:spPr>
        <p:txBody>
          <a:bodyPr/>
          <a:lstStyle/>
          <a:p>
            <a:endParaRPr lang="en-US" dirty="0"/>
          </a:p>
          <a:p>
            <a:r>
              <a:rPr lang="en-US" dirty="0"/>
              <a:t>NAICs Writing Alabama Personal Policies (OIVS): 193</a:t>
            </a:r>
          </a:p>
          <a:p>
            <a:r>
              <a:rPr lang="en-US" dirty="0"/>
              <a:t>NAICs Writing Alabama Commercial Policies (not OIVS): 3,121</a:t>
            </a:r>
          </a:p>
          <a:p>
            <a:r>
              <a:rPr lang="en-US" dirty="0"/>
              <a:t>NAICs Exempt from OIVS (less than 500 policies)(manually verified): 14 </a:t>
            </a:r>
          </a:p>
          <a:p>
            <a:r>
              <a:rPr lang="en-US" sz="2800" dirty="0"/>
              <a:t>Lists provided on MVD Advisory Council Page</a:t>
            </a:r>
          </a:p>
          <a:p>
            <a:endParaRPr lang="en-US" dirty="0"/>
          </a:p>
        </p:txBody>
      </p:sp>
    </p:spTree>
    <p:extLst>
      <p:ext uri="{BB962C8B-B14F-4D97-AF65-F5344CB8AC3E}">
        <p14:creationId xmlns:p14="http://schemas.microsoft.com/office/powerpoint/2010/main" val="35900349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0597-452D-4A9F-8D4C-4C9D8391AC38}"/>
              </a:ext>
            </a:extLst>
          </p:cNvPr>
          <p:cNvSpPr>
            <a:spLocks noGrp="1"/>
          </p:cNvSpPr>
          <p:nvPr>
            <p:ph type="title"/>
          </p:nvPr>
        </p:nvSpPr>
        <p:spPr>
          <a:xfrm>
            <a:off x="457200" y="685800"/>
            <a:ext cx="8229600" cy="1143000"/>
          </a:xfrm>
        </p:spPr>
        <p:txBody>
          <a:bodyPr/>
          <a:lstStyle/>
          <a:p>
            <a:r>
              <a:rPr lang="en-US" sz="3600" dirty="0"/>
              <a:t>MLI Administrative Rules</a:t>
            </a:r>
          </a:p>
        </p:txBody>
      </p:sp>
      <p:sp>
        <p:nvSpPr>
          <p:cNvPr id="3" name="Content Placeholder 2">
            <a:extLst>
              <a:ext uri="{FF2B5EF4-FFF2-40B4-BE49-F238E27FC236}">
                <a16:creationId xmlns:a16="http://schemas.microsoft.com/office/drawing/2014/main" id="{3A3454B6-4826-4C56-B87D-A11F6B89AB74}"/>
              </a:ext>
            </a:extLst>
          </p:cNvPr>
          <p:cNvSpPr>
            <a:spLocks noGrp="1"/>
          </p:cNvSpPr>
          <p:nvPr>
            <p:ph idx="1"/>
          </p:nvPr>
        </p:nvSpPr>
        <p:spPr>
          <a:xfrm>
            <a:off x="457200" y="1600200"/>
            <a:ext cx="8229600" cy="4953000"/>
          </a:xfrm>
        </p:spPr>
        <p:txBody>
          <a:bodyPr/>
          <a:lstStyle/>
          <a:p>
            <a:r>
              <a:rPr lang="en-US" sz="2000" dirty="0"/>
              <a:t>Updating all MLI rules from recent law changes</a:t>
            </a:r>
          </a:p>
          <a:p>
            <a:pPr lvl="1"/>
            <a:r>
              <a:rPr lang="en-US" sz="2000" dirty="0"/>
              <a:t>Amended</a:t>
            </a:r>
          </a:p>
          <a:p>
            <a:pPr lvl="2"/>
            <a:r>
              <a:rPr lang="en-US" sz="1800" dirty="0"/>
              <a:t>810-5-8-.01 – Certificate of MV Liability Bond, Cert. of Cash Bond and Satisfaction of Judgements</a:t>
            </a:r>
          </a:p>
          <a:p>
            <a:pPr lvl="2"/>
            <a:r>
              <a:rPr lang="en-US" sz="1800" dirty="0"/>
              <a:t>810-5-8-.07</a:t>
            </a:r>
          </a:p>
          <a:p>
            <a:pPr lvl="1"/>
            <a:r>
              <a:rPr lang="en-US" sz="2000" dirty="0"/>
              <a:t>Repeal and Replace</a:t>
            </a:r>
          </a:p>
          <a:p>
            <a:pPr lvl="2"/>
            <a:r>
              <a:rPr lang="en-US" sz="1800" dirty="0"/>
              <a:t>810-5-8-.06 New Rule entitled – MLI Registration Suspension, Reinstatement, and Revocation Procedures</a:t>
            </a:r>
          </a:p>
          <a:p>
            <a:pPr lvl="1"/>
            <a:r>
              <a:rPr lang="en-US" sz="2000" dirty="0"/>
              <a:t>Repeals – language in law or other rules</a:t>
            </a:r>
          </a:p>
          <a:p>
            <a:pPr lvl="2"/>
            <a:r>
              <a:rPr lang="en-US" sz="1800" dirty="0"/>
              <a:t>810-5-8-.02 		</a:t>
            </a:r>
          </a:p>
          <a:p>
            <a:pPr lvl="2"/>
            <a:r>
              <a:rPr lang="en-US" sz="1800" dirty="0"/>
              <a:t>810-5-8-.03 </a:t>
            </a:r>
          </a:p>
          <a:p>
            <a:pPr lvl="2"/>
            <a:r>
              <a:rPr lang="en-US" sz="1800" dirty="0"/>
              <a:t>810-5-8-.04</a:t>
            </a:r>
          </a:p>
          <a:p>
            <a:pPr lvl="2"/>
            <a:r>
              <a:rPr lang="en-US" sz="1800" dirty="0"/>
              <a:t>810-5-8-.05</a:t>
            </a:r>
          </a:p>
          <a:p>
            <a:pPr lvl="2"/>
            <a:r>
              <a:rPr lang="en-US" sz="1800" dirty="0"/>
              <a:t>810-5-8-.08</a:t>
            </a:r>
          </a:p>
          <a:p>
            <a:pPr lvl="2"/>
            <a:r>
              <a:rPr lang="en-US" sz="1800" dirty="0"/>
              <a:t>810-5-8-.10</a:t>
            </a:r>
          </a:p>
        </p:txBody>
      </p:sp>
    </p:spTree>
    <p:extLst>
      <p:ext uri="{BB962C8B-B14F-4D97-AF65-F5344CB8AC3E}">
        <p14:creationId xmlns:p14="http://schemas.microsoft.com/office/powerpoint/2010/main" val="4771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88C4-D022-4420-88CF-9BA5A4C2FC76}"/>
              </a:ext>
            </a:extLst>
          </p:cNvPr>
          <p:cNvSpPr>
            <a:spLocks noGrp="1"/>
          </p:cNvSpPr>
          <p:nvPr>
            <p:ph type="title"/>
          </p:nvPr>
        </p:nvSpPr>
        <p:spPr>
          <a:xfrm>
            <a:off x="457200" y="914400"/>
            <a:ext cx="8229600" cy="6858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1276A835-EB4E-4374-91E2-191DD4F38CF9}"/>
              </a:ext>
            </a:extLst>
          </p:cNvPr>
          <p:cNvSpPr>
            <a:spLocks noGrp="1"/>
          </p:cNvSpPr>
          <p:nvPr>
            <p:ph idx="1"/>
          </p:nvPr>
        </p:nvSpPr>
        <p:spPr>
          <a:xfrm>
            <a:off x="454152" y="1752600"/>
            <a:ext cx="8229600" cy="5029200"/>
          </a:xfrm>
        </p:spPr>
        <p:txBody>
          <a:bodyPr/>
          <a:lstStyle/>
          <a:p>
            <a:r>
              <a:rPr lang="en-US" sz="2600" dirty="0"/>
              <a:t>Act 2019-446 (Effective: January 1, 2020)</a:t>
            </a:r>
          </a:p>
          <a:p>
            <a:endParaRPr lang="en-US" sz="800" dirty="0"/>
          </a:p>
          <a:p>
            <a:r>
              <a:rPr lang="en-US" sz="2600" dirty="0"/>
              <a:t>Eliminate 4 mo. suspension period</a:t>
            </a:r>
          </a:p>
          <a:p>
            <a:endParaRPr lang="en-US" sz="800" dirty="0"/>
          </a:p>
          <a:p>
            <a:r>
              <a:rPr lang="en-US" sz="2600" dirty="0"/>
              <a:t>Reduce lookback period for 2</a:t>
            </a:r>
            <a:r>
              <a:rPr lang="en-US" sz="2600" baseline="30000" dirty="0"/>
              <a:t>nd</a:t>
            </a:r>
            <a:r>
              <a:rPr lang="en-US" sz="2600" dirty="0"/>
              <a:t> and subsequent violations to 3 years</a:t>
            </a:r>
          </a:p>
          <a:p>
            <a:endParaRPr lang="en-US" sz="800" dirty="0"/>
          </a:p>
          <a:p>
            <a:r>
              <a:rPr lang="en-US" sz="2600" dirty="0"/>
              <a:t>Increase licensing official’s commission on reinstatement fee from 10% to 15%</a:t>
            </a:r>
          </a:p>
          <a:p>
            <a:endParaRPr lang="en-US" sz="800" dirty="0"/>
          </a:p>
          <a:p>
            <a:r>
              <a:rPr lang="en-US" sz="2600" dirty="0"/>
              <a:t>Change distribution date to 20</a:t>
            </a:r>
            <a:r>
              <a:rPr lang="en-US" sz="2600" baseline="30000" dirty="0"/>
              <a:t>th</a:t>
            </a:r>
            <a:r>
              <a:rPr lang="en-US" sz="2600" dirty="0"/>
              <a:t> of the month</a:t>
            </a:r>
          </a:p>
          <a:p>
            <a:pPr marL="0" indent="0">
              <a:buNone/>
            </a:pPr>
            <a:endParaRPr lang="en-US" sz="800" dirty="0"/>
          </a:p>
          <a:p>
            <a:r>
              <a:rPr lang="en-US" sz="2600" dirty="0"/>
              <a:t>Increase annual amount retained by licensing official’s office from $10K to $25K</a:t>
            </a:r>
          </a:p>
        </p:txBody>
      </p:sp>
    </p:spTree>
    <p:extLst>
      <p:ext uri="{BB962C8B-B14F-4D97-AF65-F5344CB8AC3E}">
        <p14:creationId xmlns:p14="http://schemas.microsoft.com/office/powerpoint/2010/main" val="2617315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30AD-59EE-4F16-81BA-AE030D7D9108}"/>
              </a:ext>
            </a:extLst>
          </p:cNvPr>
          <p:cNvSpPr>
            <a:spLocks noGrp="1"/>
          </p:cNvSpPr>
          <p:nvPr>
            <p:ph type="title"/>
          </p:nvPr>
        </p:nvSpPr>
        <p:spPr>
          <a:xfrm>
            <a:off x="457200" y="866192"/>
            <a:ext cx="8229600" cy="609600"/>
          </a:xfrm>
        </p:spPr>
        <p:txBody>
          <a:bodyPr/>
          <a:lstStyle/>
          <a:p>
            <a:r>
              <a:rPr lang="en-US" sz="3600" dirty="0"/>
              <a:t>Mandatory Liability Insurance</a:t>
            </a:r>
          </a:p>
        </p:txBody>
      </p:sp>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82082" y="1905000"/>
            <a:ext cx="8229600" cy="4800600"/>
          </a:xfrm>
        </p:spPr>
        <p:txBody>
          <a:bodyPr/>
          <a:lstStyle/>
          <a:p>
            <a:r>
              <a:rPr lang="en-US" sz="2500" dirty="0"/>
              <a:t>Tag must be surrendered to official when claiming stored/inoperable exemption</a:t>
            </a:r>
          </a:p>
          <a:p>
            <a:pPr lvl="1"/>
            <a:r>
              <a:rPr lang="en-US" sz="2200" dirty="0"/>
              <a:t>Voluntarily Surrender prior to insurance lapse (Poster)</a:t>
            </a:r>
          </a:p>
          <a:p>
            <a:pPr lvl="1"/>
            <a:r>
              <a:rPr lang="en-US" sz="2200" dirty="0"/>
              <a:t>Within 30 calendar days from receipt of MLI Verification Notice</a:t>
            </a:r>
          </a:p>
          <a:p>
            <a:pPr lvl="1"/>
            <a:r>
              <a:rPr lang="en-US" sz="2200" dirty="0"/>
              <a:t>Use Form MV 32-7A-5 Request for Registration Revocation to surrender tag upload to MLI system</a:t>
            </a:r>
          </a:p>
          <a:p>
            <a:r>
              <a:rPr lang="en-US" sz="2500" dirty="0"/>
              <a:t>County registration record will be updated to “revoked” county should update their records</a:t>
            </a:r>
          </a:p>
          <a:p>
            <a:r>
              <a:rPr lang="en-US" sz="2500" dirty="0"/>
              <a:t>Exempt response can only be claimed once per year per vehicle</a:t>
            </a:r>
            <a:endParaRPr lang="en-US" sz="2100" dirty="0"/>
          </a:p>
        </p:txBody>
      </p:sp>
    </p:spTree>
    <p:extLst>
      <p:ext uri="{BB962C8B-B14F-4D97-AF65-F5344CB8AC3E}">
        <p14:creationId xmlns:p14="http://schemas.microsoft.com/office/powerpoint/2010/main" val="31588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04B7-F297-48F8-8627-3A7C28BE2085}"/>
              </a:ext>
            </a:extLst>
          </p:cNvPr>
          <p:cNvSpPr>
            <a:spLocks noGrp="1"/>
          </p:cNvSpPr>
          <p:nvPr>
            <p:ph type="title"/>
          </p:nvPr>
        </p:nvSpPr>
        <p:spPr>
          <a:xfrm>
            <a:off x="457200" y="990600"/>
            <a:ext cx="8229600" cy="6858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4DE54BC3-3CA2-411B-80D2-C4B57E93EA02}"/>
              </a:ext>
            </a:extLst>
          </p:cNvPr>
          <p:cNvSpPr>
            <a:spLocks noGrp="1"/>
          </p:cNvSpPr>
          <p:nvPr>
            <p:ph idx="1"/>
          </p:nvPr>
        </p:nvSpPr>
        <p:spPr>
          <a:xfrm>
            <a:off x="457200" y="1981200"/>
            <a:ext cx="8229600" cy="4525963"/>
          </a:xfrm>
        </p:spPr>
        <p:txBody>
          <a:bodyPr/>
          <a:lstStyle/>
          <a:p>
            <a:r>
              <a:rPr lang="en-US" sz="2500" dirty="0"/>
              <a:t>Exempt response cannot be claimed if vehicle was involved in crash or citation (MLI system links)</a:t>
            </a:r>
          </a:p>
          <a:p>
            <a:pPr lvl="1"/>
            <a:r>
              <a:rPr lang="en-US" sz="2100" dirty="0"/>
              <a:t>Vehicle cannot be operated on insurance verification date and during time period exemption was claimed</a:t>
            </a:r>
          </a:p>
          <a:p>
            <a:r>
              <a:rPr lang="en-US" sz="2500" dirty="0"/>
              <a:t>Rule 810-5-8-.06 establishes “good cause” exceptions </a:t>
            </a:r>
          </a:p>
          <a:p>
            <a:pPr lvl="1"/>
            <a:r>
              <a:rPr lang="en-US" sz="2200" dirty="0"/>
              <a:t>Use Form MV 32-7A-11 Mandatory Liability Insurance Affidavit</a:t>
            </a:r>
          </a:p>
          <a:p>
            <a:r>
              <a:rPr lang="en-US" sz="2400" dirty="0"/>
              <a:t>Good cause documentation and completed forms should be uploaded to MLI system</a:t>
            </a:r>
          </a:p>
        </p:txBody>
      </p:sp>
    </p:spTree>
    <p:extLst>
      <p:ext uri="{BB962C8B-B14F-4D97-AF65-F5344CB8AC3E}">
        <p14:creationId xmlns:p14="http://schemas.microsoft.com/office/powerpoint/2010/main" val="317552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DC5D-BE72-4487-A684-5520FDA0F59B}"/>
              </a:ext>
            </a:extLst>
          </p:cNvPr>
          <p:cNvSpPr>
            <a:spLocks noGrp="1"/>
          </p:cNvSpPr>
          <p:nvPr>
            <p:ph type="title"/>
          </p:nvPr>
        </p:nvSpPr>
        <p:spPr/>
        <p:txBody>
          <a:bodyPr/>
          <a:lstStyle/>
          <a:p>
            <a:r>
              <a:rPr lang="en-US" dirty="0"/>
              <a:t>Mandatory Liability Insurance	</a:t>
            </a:r>
          </a:p>
        </p:txBody>
      </p:sp>
      <p:sp>
        <p:nvSpPr>
          <p:cNvPr id="3" name="Content Placeholder 2">
            <a:extLst>
              <a:ext uri="{FF2B5EF4-FFF2-40B4-BE49-F238E27FC236}">
                <a16:creationId xmlns:a16="http://schemas.microsoft.com/office/drawing/2014/main" id="{0F3EDE4D-5227-4582-A0DA-9F3FCD71D0CB}"/>
              </a:ext>
            </a:extLst>
          </p:cNvPr>
          <p:cNvSpPr>
            <a:spLocks noGrp="1"/>
          </p:cNvSpPr>
          <p:nvPr>
            <p:ph idx="1"/>
          </p:nvPr>
        </p:nvSpPr>
        <p:spPr/>
        <p:txBody>
          <a:bodyPr/>
          <a:lstStyle/>
          <a:p>
            <a:r>
              <a:rPr lang="en-US" dirty="0"/>
              <a:t>Notice of Suspension </a:t>
            </a:r>
          </a:p>
          <a:p>
            <a:pPr lvl="1"/>
            <a:r>
              <a:rPr lang="en-US" dirty="0"/>
              <a:t>Mailed and emailed by DOR if MLI case is not resolved within 30 days</a:t>
            </a:r>
          </a:p>
          <a:p>
            <a:pPr lvl="1"/>
            <a:r>
              <a:rPr lang="en-US" dirty="0"/>
              <a:t>Notifies vehicle owner that registration is suspended as of the date of the notice of suspension (i.e. immediately)</a:t>
            </a:r>
          </a:p>
          <a:p>
            <a:pPr lvl="1"/>
            <a:r>
              <a:rPr lang="en-US" dirty="0"/>
              <a:t>Vehicle owner still has 30 days to appeal </a:t>
            </a:r>
          </a:p>
        </p:txBody>
      </p:sp>
    </p:spTree>
    <p:extLst>
      <p:ext uri="{BB962C8B-B14F-4D97-AF65-F5344CB8AC3E}">
        <p14:creationId xmlns:p14="http://schemas.microsoft.com/office/powerpoint/2010/main" val="10577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9D3-889F-4192-B4CC-6C2609EC0221}"/>
              </a:ext>
            </a:extLst>
          </p:cNvPr>
          <p:cNvSpPr>
            <a:spLocks noGrp="1"/>
          </p:cNvSpPr>
          <p:nvPr>
            <p:ph type="title"/>
          </p:nvPr>
        </p:nvSpPr>
        <p:spPr/>
        <p:txBody>
          <a:bodyPr/>
          <a:lstStyle/>
          <a:p>
            <a:r>
              <a:rPr lang="en-US" dirty="0"/>
              <a:t>Mandatory Liability Insurance</a:t>
            </a:r>
          </a:p>
        </p:txBody>
      </p:sp>
      <p:sp>
        <p:nvSpPr>
          <p:cNvPr id="3" name="Content Placeholder 2">
            <a:extLst>
              <a:ext uri="{FF2B5EF4-FFF2-40B4-BE49-F238E27FC236}">
                <a16:creationId xmlns:a16="http://schemas.microsoft.com/office/drawing/2014/main" id="{E9FA4F89-E342-44F6-87D0-22E763270355}"/>
              </a:ext>
            </a:extLst>
          </p:cNvPr>
          <p:cNvSpPr>
            <a:spLocks noGrp="1"/>
          </p:cNvSpPr>
          <p:nvPr>
            <p:ph idx="1"/>
          </p:nvPr>
        </p:nvSpPr>
        <p:spPr/>
        <p:txBody>
          <a:bodyPr/>
          <a:lstStyle/>
          <a:p>
            <a:r>
              <a:rPr lang="en-US" dirty="0"/>
              <a:t>Collecting Reinstatement Fees</a:t>
            </a:r>
          </a:p>
          <a:p>
            <a:pPr lvl="1"/>
            <a:r>
              <a:rPr lang="en-US" dirty="0"/>
              <a:t>Only at a local licensing office (32-7A-12)</a:t>
            </a:r>
          </a:p>
          <a:p>
            <a:pPr lvl="1"/>
            <a:r>
              <a:rPr lang="en-US" dirty="0"/>
              <a:t>Department, including Taxpayer Service Centers, can no longer accept payments</a:t>
            </a:r>
          </a:p>
        </p:txBody>
      </p:sp>
    </p:spTree>
    <p:extLst>
      <p:ext uri="{BB962C8B-B14F-4D97-AF65-F5344CB8AC3E}">
        <p14:creationId xmlns:p14="http://schemas.microsoft.com/office/powerpoint/2010/main" val="768738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260C-0897-4AF2-ABEA-3CC85DA1085C}"/>
              </a:ext>
            </a:extLst>
          </p:cNvPr>
          <p:cNvSpPr>
            <a:spLocks noGrp="1"/>
          </p:cNvSpPr>
          <p:nvPr>
            <p:ph type="title"/>
          </p:nvPr>
        </p:nvSpPr>
        <p:spPr>
          <a:xfrm>
            <a:off x="457200" y="838200"/>
            <a:ext cx="8229600" cy="762000"/>
          </a:xfrm>
        </p:spPr>
        <p:txBody>
          <a:bodyPr/>
          <a:lstStyle/>
          <a:p>
            <a:r>
              <a:rPr lang="en-US" dirty="0"/>
              <a:t>Abandoned Vehicles</a:t>
            </a:r>
          </a:p>
        </p:txBody>
      </p:sp>
      <p:sp>
        <p:nvSpPr>
          <p:cNvPr id="3" name="Content Placeholder 2">
            <a:extLst>
              <a:ext uri="{FF2B5EF4-FFF2-40B4-BE49-F238E27FC236}">
                <a16:creationId xmlns:a16="http://schemas.microsoft.com/office/drawing/2014/main" id="{47754178-6EC8-4B86-9F62-B8B9FC699CA1}"/>
              </a:ext>
            </a:extLst>
          </p:cNvPr>
          <p:cNvSpPr>
            <a:spLocks noGrp="1"/>
          </p:cNvSpPr>
          <p:nvPr>
            <p:ph idx="1"/>
          </p:nvPr>
        </p:nvSpPr>
        <p:spPr>
          <a:xfrm>
            <a:off x="478536" y="1752599"/>
            <a:ext cx="8229600" cy="5029201"/>
          </a:xfrm>
        </p:spPr>
        <p:txBody>
          <a:bodyPr/>
          <a:lstStyle/>
          <a:p>
            <a:pPr>
              <a:spcBef>
                <a:spcPts val="0"/>
              </a:spcBef>
            </a:pPr>
            <a:r>
              <a:rPr lang="en-US" sz="2300" dirty="0"/>
              <a:t>Act 2019-245 (Effective:  January 1, 2020)</a:t>
            </a:r>
          </a:p>
          <a:p>
            <a:pPr marL="0" indent="0">
              <a:spcBef>
                <a:spcPts val="0"/>
              </a:spcBef>
              <a:buNone/>
            </a:pPr>
            <a:endParaRPr lang="en-US" sz="800" dirty="0"/>
          </a:p>
          <a:p>
            <a:pPr>
              <a:spcBef>
                <a:spcPts val="0"/>
              </a:spcBef>
            </a:pPr>
            <a:r>
              <a:rPr lang="en-US" sz="2300" dirty="0"/>
              <a:t>Only affects vehicles reported unclaimed on or after January 1, 2020</a:t>
            </a:r>
          </a:p>
          <a:p>
            <a:pPr marL="0" indent="0">
              <a:spcBef>
                <a:spcPts val="0"/>
              </a:spcBef>
              <a:buNone/>
            </a:pPr>
            <a:endParaRPr lang="en-US" sz="800" dirty="0"/>
          </a:p>
          <a:p>
            <a:pPr>
              <a:spcBef>
                <a:spcPts val="0"/>
              </a:spcBef>
            </a:pPr>
            <a:r>
              <a:rPr lang="en-US" sz="2300" dirty="0"/>
              <a:t>Increases title hold from 45 to 60 days</a:t>
            </a:r>
          </a:p>
          <a:p>
            <a:pPr lvl="1">
              <a:spcBef>
                <a:spcPts val="0"/>
              </a:spcBef>
            </a:pPr>
            <a:r>
              <a:rPr lang="en-US" sz="2000" dirty="0"/>
              <a:t>Unless vehicle is redeemed or sold as abandoned</a:t>
            </a:r>
          </a:p>
          <a:p>
            <a:pPr>
              <a:spcBef>
                <a:spcPts val="0"/>
              </a:spcBef>
            </a:pPr>
            <a:endParaRPr lang="en-US" sz="800" dirty="0"/>
          </a:p>
          <a:p>
            <a:pPr>
              <a:spcBef>
                <a:spcPts val="0"/>
              </a:spcBef>
            </a:pPr>
            <a:r>
              <a:rPr lang="en-US" sz="2300" dirty="0"/>
              <a:t>Purchaser must post title surety bond if vehicle is not sold by a bonded agent</a:t>
            </a:r>
          </a:p>
          <a:p>
            <a:pPr lvl="1">
              <a:spcBef>
                <a:spcPts val="0"/>
              </a:spcBef>
            </a:pPr>
            <a:r>
              <a:rPr lang="en-US" sz="2000" dirty="0"/>
              <a:t>Towing companies are designated agents</a:t>
            </a:r>
          </a:p>
          <a:p>
            <a:pPr>
              <a:spcBef>
                <a:spcPts val="0"/>
              </a:spcBef>
            </a:pPr>
            <a:endParaRPr lang="en-US" sz="800" dirty="0"/>
          </a:p>
          <a:p>
            <a:pPr>
              <a:spcBef>
                <a:spcPts val="0"/>
              </a:spcBef>
            </a:pPr>
            <a:r>
              <a:rPr lang="en-US" sz="2300" dirty="0"/>
              <a:t>Purchaser has one year to apply for title without posting bond if vehicle is purchased from bonded agent</a:t>
            </a:r>
          </a:p>
          <a:p>
            <a:endParaRPr lang="en-US" sz="1000" dirty="0"/>
          </a:p>
        </p:txBody>
      </p:sp>
    </p:spTree>
    <p:extLst>
      <p:ext uri="{BB962C8B-B14F-4D97-AF65-F5344CB8AC3E}">
        <p14:creationId xmlns:p14="http://schemas.microsoft.com/office/powerpoint/2010/main" val="3764745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5B4F-668F-4C91-885B-65128018CA68}"/>
              </a:ext>
            </a:extLst>
          </p:cNvPr>
          <p:cNvSpPr>
            <a:spLocks noGrp="1"/>
          </p:cNvSpPr>
          <p:nvPr>
            <p:ph type="title"/>
          </p:nvPr>
        </p:nvSpPr>
        <p:spPr>
          <a:xfrm>
            <a:off x="457200" y="914400"/>
            <a:ext cx="8229600" cy="685800"/>
          </a:xfrm>
        </p:spPr>
        <p:txBody>
          <a:bodyPr/>
          <a:lstStyle/>
          <a:p>
            <a:r>
              <a:rPr lang="en-US" sz="4000" dirty="0"/>
              <a:t>Manufactured Homes</a:t>
            </a:r>
          </a:p>
        </p:txBody>
      </p:sp>
      <p:sp>
        <p:nvSpPr>
          <p:cNvPr id="3" name="Content Placeholder 2">
            <a:extLst>
              <a:ext uri="{FF2B5EF4-FFF2-40B4-BE49-F238E27FC236}">
                <a16:creationId xmlns:a16="http://schemas.microsoft.com/office/drawing/2014/main" id="{A08002DF-DE5F-4793-AA0A-428715A83481}"/>
              </a:ext>
            </a:extLst>
          </p:cNvPr>
          <p:cNvSpPr>
            <a:spLocks noGrp="1"/>
          </p:cNvSpPr>
          <p:nvPr>
            <p:ph idx="1"/>
          </p:nvPr>
        </p:nvSpPr>
        <p:spPr>
          <a:xfrm>
            <a:off x="457200" y="1905000"/>
            <a:ext cx="8229600" cy="4724400"/>
          </a:xfrm>
        </p:spPr>
        <p:txBody>
          <a:bodyPr/>
          <a:lstStyle/>
          <a:p>
            <a:r>
              <a:rPr lang="en-US" sz="2600" dirty="0"/>
              <a:t>Act 2019-239 (Effective: January 1, 2020)</a:t>
            </a:r>
          </a:p>
          <a:p>
            <a:endParaRPr lang="en-US" sz="2600" dirty="0"/>
          </a:p>
          <a:p>
            <a:r>
              <a:rPr lang="en-US" sz="2600" dirty="0"/>
              <a:t>Exempts year models 1999 &amp; older</a:t>
            </a:r>
          </a:p>
          <a:p>
            <a:endParaRPr lang="en-US" sz="2600" dirty="0"/>
          </a:p>
          <a:p>
            <a:r>
              <a:rPr lang="en-US" sz="2600" dirty="0"/>
              <a:t>Expands titling of MH to MH’s older than 20 model years</a:t>
            </a:r>
          </a:p>
          <a:p>
            <a:endParaRPr lang="en-US" sz="2600" dirty="0"/>
          </a:p>
          <a:p>
            <a:r>
              <a:rPr lang="en-US" sz="2600" dirty="0"/>
              <a:t>Clarifies additional $5 MH title fee shall be collected for each unit (side) of a MH subject to titling</a:t>
            </a:r>
          </a:p>
          <a:p>
            <a:endParaRPr lang="en-US" sz="2800" dirty="0"/>
          </a:p>
        </p:txBody>
      </p:sp>
    </p:spTree>
    <p:extLst>
      <p:ext uri="{BB962C8B-B14F-4D97-AF65-F5344CB8AC3E}">
        <p14:creationId xmlns:p14="http://schemas.microsoft.com/office/powerpoint/2010/main" val="2792408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B4D2-DFB3-46C5-8415-C5E7FC4BE868}"/>
              </a:ext>
            </a:extLst>
          </p:cNvPr>
          <p:cNvSpPr>
            <a:spLocks noGrp="1"/>
          </p:cNvSpPr>
          <p:nvPr>
            <p:ph type="title"/>
          </p:nvPr>
        </p:nvSpPr>
        <p:spPr>
          <a:xfrm>
            <a:off x="457200" y="990600"/>
            <a:ext cx="8229600" cy="762000"/>
          </a:xfrm>
        </p:spPr>
        <p:txBody>
          <a:bodyPr/>
          <a:lstStyle/>
          <a:p>
            <a:r>
              <a:rPr lang="en-US" dirty="0"/>
              <a:t>Temporary Tag for Transporters</a:t>
            </a:r>
          </a:p>
        </p:txBody>
      </p:sp>
      <p:sp>
        <p:nvSpPr>
          <p:cNvPr id="3" name="Content Placeholder 2">
            <a:extLst>
              <a:ext uri="{FF2B5EF4-FFF2-40B4-BE49-F238E27FC236}">
                <a16:creationId xmlns:a16="http://schemas.microsoft.com/office/drawing/2014/main" id="{126FAF7D-1A05-4561-897A-BB4A81C1FDA3}"/>
              </a:ext>
            </a:extLst>
          </p:cNvPr>
          <p:cNvSpPr>
            <a:spLocks noGrp="1"/>
          </p:cNvSpPr>
          <p:nvPr>
            <p:ph idx="1"/>
          </p:nvPr>
        </p:nvSpPr>
        <p:spPr>
          <a:xfrm>
            <a:off x="381000" y="1828800"/>
            <a:ext cx="8229600" cy="4525963"/>
          </a:xfrm>
        </p:spPr>
        <p:txBody>
          <a:bodyPr/>
          <a:lstStyle/>
          <a:p>
            <a:r>
              <a:rPr lang="en-US" sz="2800" dirty="0"/>
              <a:t>No bill number or sponsor yet</a:t>
            </a:r>
          </a:p>
          <a:p>
            <a:r>
              <a:rPr lang="en-US" sz="2800" dirty="0"/>
              <a:t>Drive out operations (i.e. transporters) may issue temporary (20-day) tags</a:t>
            </a:r>
          </a:p>
          <a:p>
            <a:r>
              <a:rPr lang="en-US" sz="2800" dirty="0"/>
              <a:t>Transporters must be bonded</a:t>
            </a:r>
          </a:p>
          <a:p>
            <a:r>
              <a:rPr lang="en-US" sz="2800" dirty="0"/>
              <a:t>Add house trailer definition to 32-8-2 – includes travel trailer</a:t>
            </a:r>
          </a:p>
          <a:p>
            <a:r>
              <a:rPr lang="en-US" sz="2800" dirty="0"/>
              <a:t>Add self-propelled camper or house car definition to 32-8-2 – includes motor homes and RVs</a:t>
            </a:r>
          </a:p>
          <a:p>
            <a:r>
              <a:rPr lang="en-US" sz="2800" dirty="0"/>
              <a:t>Effective – October 1, 2020</a:t>
            </a:r>
          </a:p>
          <a:p>
            <a:endParaRPr lang="en-US" dirty="0"/>
          </a:p>
        </p:txBody>
      </p:sp>
    </p:spTree>
    <p:extLst>
      <p:ext uri="{BB962C8B-B14F-4D97-AF65-F5344CB8AC3E}">
        <p14:creationId xmlns:p14="http://schemas.microsoft.com/office/powerpoint/2010/main" val="3159576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E311-F3B8-4D5E-9AC0-CDE0C757AE72}"/>
              </a:ext>
            </a:extLst>
          </p:cNvPr>
          <p:cNvSpPr>
            <a:spLocks noGrp="1"/>
          </p:cNvSpPr>
          <p:nvPr>
            <p:ph type="title"/>
          </p:nvPr>
        </p:nvSpPr>
        <p:spPr/>
        <p:txBody>
          <a:bodyPr/>
          <a:lstStyle/>
          <a:p>
            <a:r>
              <a:rPr lang="en-US" dirty="0"/>
              <a:t>Disabled Veteran Tag</a:t>
            </a:r>
          </a:p>
        </p:txBody>
      </p:sp>
      <p:sp>
        <p:nvSpPr>
          <p:cNvPr id="3" name="Content Placeholder 2">
            <a:extLst>
              <a:ext uri="{FF2B5EF4-FFF2-40B4-BE49-F238E27FC236}">
                <a16:creationId xmlns:a16="http://schemas.microsoft.com/office/drawing/2014/main" id="{0C9EC6D8-8E73-4604-A2E0-23E896FFBD72}"/>
              </a:ext>
            </a:extLst>
          </p:cNvPr>
          <p:cNvSpPr>
            <a:spLocks noGrp="1"/>
          </p:cNvSpPr>
          <p:nvPr>
            <p:ph idx="1"/>
          </p:nvPr>
        </p:nvSpPr>
        <p:spPr/>
        <p:txBody>
          <a:bodyPr/>
          <a:lstStyle/>
          <a:p>
            <a:r>
              <a:rPr lang="en-US" dirty="0"/>
              <a:t>No bill number or sponsor yet</a:t>
            </a:r>
          </a:p>
          <a:p>
            <a:r>
              <a:rPr lang="en-US" dirty="0"/>
              <a:t>Exempts DVs from $1.25 issuance fee</a:t>
            </a:r>
          </a:p>
          <a:p>
            <a:r>
              <a:rPr lang="en-US" dirty="0"/>
              <a:t>Effective – January 1, 2021</a:t>
            </a:r>
          </a:p>
        </p:txBody>
      </p:sp>
    </p:spTree>
    <p:extLst>
      <p:ext uri="{BB962C8B-B14F-4D97-AF65-F5344CB8AC3E}">
        <p14:creationId xmlns:p14="http://schemas.microsoft.com/office/powerpoint/2010/main" val="2039448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E9A2-7B77-41B7-AB79-A58F29CC798E}"/>
              </a:ext>
            </a:extLst>
          </p:cNvPr>
          <p:cNvSpPr>
            <a:spLocks noGrp="1"/>
          </p:cNvSpPr>
          <p:nvPr>
            <p:ph type="title"/>
          </p:nvPr>
        </p:nvSpPr>
        <p:spPr>
          <a:xfrm>
            <a:off x="457200" y="2857500"/>
            <a:ext cx="8229600" cy="1143000"/>
          </a:xfrm>
        </p:spPr>
        <p:txBody>
          <a:bodyPr/>
          <a:lstStyle/>
          <a:p>
            <a:r>
              <a:rPr lang="en-US" dirty="0"/>
              <a:t>Legislative &amp; Regulatory Review</a:t>
            </a:r>
          </a:p>
        </p:txBody>
      </p:sp>
      <p:sp>
        <p:nvSpPr>
          <p:cNvPr id="3" name="Content Placeholder 2">
            <a:extLst>
              <a:ext uri="{FF2B5EF4-FFF2-40B4-BE49-F238E27FC236}">
                <a16:creationId xmlns:a16="http://schemas.microsoft.com/office/drawing/2014/main" id="{D068ABFC-A88A-4746-A376-285121A1D09C}"/>
              </a:ext>
            </a:extLst>
          </p:cNvPr>
          <p:cNvSpPr>
            <a:spLocks noGrp="1"/>
          </p:cNvSpPr>
          <p:nvPr>
            <p:ph idx="1"/>
          </p:nvPr>
        </p:nvSpPr>
        <p:spPr/>
        <p:txBody>
          <a:bodyPr/>
          <a:lstStyle/>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089662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1B8F-169E-434A-A334-CE09A11167BC}"/>
              </a:ext>
            </a:extLst>
          </p:cNvPr>
          <p:cNvSpPr>
            <a:spLocks noGrp="1"/>
          </p:cNvSpPr>
          <p:nvPr>
            <p:ph type="title"/>
          </p:nvPr>
        </p:nvSpPr>
        <p:spPr>
          <a:xfrm>
            <a:off x="457200" y="990600"/>
            <a:ext cx="8229600" cy="533400"/>
          </a:xfrm>
        </p:spPr>
        <p:txBody>
          <a:bodyPr/>
          <a:lstStyle/>
          <a:p>
            <a:r>
              <a:rPr lang="en-US" dirty="0"/>
              <a:t>Disability Access Placards</a:t>
            </a:r>
          </a:p>
        </p:txBody>
      </p:sp>
      <p:sp>
        <p:nvSpPr>
          <p:cNvPr id="3" name="Content Placeholder 2">
            <a:extLst>
              <a:ext uri="{FF2B5EF4-FFF2-40B4-BE49-F238E27FC236}">
                <a16:creationId xmlns:a16="http://schemas.microsoft.com/office/drawing/2014/main" id="{D473734D-8D33-4028-A4A6-41C3DDE61D00}"/>
              </a:ext>
            </a:extLst>
          </p:cNvPr>
          <p:cNvSpPr>
            <a:spLocks noGrp="1"/>
          </p:cNvSpPr>
          <p:nvPr>
            <p:ph idx="1"/>
          </p:nvPr>
        </p:nvSpPr>
        <p:spPr>
          <a:xfrm>
            <a:off x="481361" y="1676400"/>
            <a:ext cx="8229600" cy="4525963"/>
          </a:xfrm>
        </p:spPr>
        <p:txBody>
          <a:bodyPr/>
          <a:lstStyle/>
          <a:p>
            <a:r>
              <a:rPr lang="en-US" dirty="0"/>
              <a:t>SB11</a:t>
            </a:r>
          </a:p>
          <a:p>
            <a:r>
              <a:rPr lang="en-US" dirty="0"/>
              <a:t>Sponsor – Whatley</a:t>
            </a:r>
          </a:p>
          <a:p>
            <a:r>
              <a:rPr lang="en-US" dirty="0"/>
              <a:t>Removable windshield placards shall include photo of individual with disability</a:t>
            </a:r>
          </a:p>
          <a:p>
            <a:r>
              <a:rPr lang="en-US" dirty="0"/>
              <a:t>Photo of DL or non-driver ID on file with DOT</a:t>
            </a:r>
          </a:p>
          <a:p>
            <a:r>
              <a:rPr lang="en-US" dirty="0"/>
              <a:t>Effective – 1</a:t>
            </a:r>
            <a:r>
              <a:rPr lang="en-US" baseline="30000" dirty="0"/>
              <a:t>st</a:t>
            </a:r>
            <a:r>
              <a:rPr lang="en-US" dirty="0"/>
              <a:t> day of 3</a:t>
            </a:r>
            <a:r>
              <a:rPr lang="en-US" baseline="30000" dirty="0"/>
              <a:t>rd</a:t>
            </a:r>
            <a:r>
              <a:rPr lang="en-US" dirty="0"/>
              <a:t> month following passage and approval by governor</a:t>
            </a:r>
          </a:p>
        </p:txBody>
      </p:sp>
    </p:spTree>
    <p:extLst>
      <p:ext uri="{BB962C8B-B14F-4D97-AF65-F5344CB8AC3E}">
        <p14:creationId xmlns:p14="http://schemas.microsoft.com/office/powerpoint/2010/main" val="4749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7518-0C10-4773-853A-57D62A01A9A8}"/>
              </a:ext>
            </a:extLst>
          </p:cNvPr>
          <p:cNvSpPr>
            <a:spLocks noGrp="1"/>
          </p:cNvSpPr>
          <p:nvPr>
            <p:ph type="title"/>
          </p:nvPr>
        </p:nvSpPr>
        <p:spPr>
          <a:xfrm>
            <a:off x="457200" y="990600"/>
            <a:ext cx="8229600" cy="609600"/>
          </a:xfrm>
        </p:spPr>
        <p:txBody>
          <a:bodyPr/>
          <a:lstStyle/>
          <a:p>
            <a:r>
              <a:rPr lang="en-US" dirty="0"/>
              <a:t>Distinctive Tags</a:t>
            </a:r>
          </a:p>
        </p:txBody>
      </p:sp>
      <p:sp>
        <p:nvSpPr>
          <p:cNvPr id="3" name="Content Placeholder 2">
            <a:extLst>
              <a:ext uri="{FF2B5EF4-FFF2-40B4-BE49-F238E27FC236}">
                <a16:creationId xmlns:a16="http://schemas.microsoft.com/office/drawing/2014/main" id="{882F8408-1163-4C8D-9196-F4C58B7CBBA2}"/>
              </a:ext>
            </a:extLst>
          </p:cNvPr>
          <p:cNvSpPr>
            <a:spLocks noGrp="1"/>
          </p:cNvSpPr>
          <p:nvPr>
            <p:ph idx="1"/>
          </p:nvPr>
        </p:nvSpPr>
        <p:spPr>
          <a:xfrm>
            <a:off x="457200" y="1600200"/>
            <a:ext cx="8229600" cy="5135563"/>
          </a:xfrm>
        </p:spPr>
        <p:txBody>
          <a:bodyPr/>
          <a:lstStyle/>
          <a:p>
            <a:r>
              <a:rPr lang="en-US" dirty="0"/>
              <a:t>No bill number or sponsor</a:t>
            </a:r>
          </a:p>
          <a:p>
            <a:r>
              <a:rPr lang="en-US" dirty="0"/>
              <a:t>All distinctive tags required to go through LOC for reissuance/redesign</a:t>
            </a:r>
          </a:p>
          <a:p>
            <a:r>
              <a:rPr lang="en-US" dirty="0"/>
              <a:t>College and military tags exempt</a:t>
            </a:r>
          </a:p>
          <a:p>
            <a:r>
              <a:rPr lang="en-US" dirty="0"/>
              <a:t>Fee for distinctive tag applications</a:t>
            </a:r>
          </a:p>
          <a:p>
            <a:r>
              <a:rPr lang="en-US" dirty="0"/>
              <a:t>May require military members to recertify at tag reissuance</a:t>
            </a:r>
          </a:p>
          <a:p>
            <a:r>
              <a:rPr lang="en-US" dirty="0"/>
              <a:t>County indicator prescribed by  DOR</a:t>
            </a:r>
          </a:p>
          <a:p>
            <a:r>
              <a:rPr lang="en-US"/>
              <a:t>Effective – 1</a:t>
            </a:r>
            <a:r>
              <a:rPr lang="en-US" baseline="30000"/>
              <a:t>st</a:t>
            </a:r>
            <a:r>
              <a:rPr lang="en-US"/>
              <a:t> day of 3</a:t>
            </a:r>
            <a:r>
              <a:rPr lang="en-US" baseline="30000"/>
              <a:t>rd</a:t>
            </a:r>
            <a:r>
              <a:rPr lang="en-US"/>
              <a:t> month</a:t>
            </a:r>
            <a:endParaRPr lang="en-US" dirty="0"/>
          </a:p>
        </p:txBody>
      </p:sp>
    </p:spTree>
    <p:extLst>
      <p:ext uri="{BB962C8B-B14F-4D97-AF65-F5344CB8AC3E}">
        <p14:creationId xmlns:p14="http://schemas.microsoft.com/office/powerpoint/2010/main" val="4026464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A20E-D773-46B9-BBB0-DAA203EC83F3}"/>
              </a:ext>
            </a:extLst>
          </p:cNvPr>
          <p:cNvSpPr>
            <a:spLocks noGrp="1"/>
          </p:cNvSpPr>
          <p:nvPr>
            <p:ph type="title"/>
          </p:nvPr>
        </p:nvSpPr>
        <p:spPr>
          <a:xfrm>
            <a:off x="457200" y="762000"/>
            <a:ext cx="8229600" cy="762000"/>
          </a:xfrm>
        </p:spPr>
        <p:txBody>
          <a:bodyPr/>
          <a:lstStyle/>
          <a:p>
            <a:r>
              <a:rPr lang="en-US" dirty="0"/>
              <a:t>Dealer License </a:t>
            </a:r>
          </a:p>
        </p:txBody>
      </p:sp>
      <p:sp>
        <p:nvSpPr>
          <p:cNvPr id="3" name="Content Placeholder 2">
            <a:extLst>
              <a:ext uri="{FF2B5EF4-FFF2-40B4-BE49-F238E27FC236}">
                <a16:creationId xmlns:a16="http://schemas.microsoft.com/office/drawing/2014/main" id="{93AA80F9-4818-4A84-AB67-BA2718D647E1}"/>
              </a:ext>
            </a:extLst>
          </p:cNvPr>
          <p:cNvSpPr>
            <a:spLocks noGrp="1"/>
          </p:cNvSpPr>
          <p:nvPr>
            <p:ph idx="1"/>
          </p:nvPr>
        </p:nvSpPr>
        <p:spPr>
          <a:xfrm>
            <a:off x="457200" y="1577471"/>
            <a:ext cx="8229600" cy="4525963"/>
          </a:xfrm>
        </p:spPr>
        <p:txBody>
          <a:bodyPr/>
          <a:lstStyle/>
          <a:p>
            <a:r>
              <a:rPr lang="en-US" dirty="0"/>
              <a:t>No bill number or sponsor yet</a:t>
            </a:r>
          </a:p>
          <a:p>
            <a:r>
              <a:rPr lang="en-US" dirty="0"/>
              <a:t>Eliminates temporary 7-day auction transit tag</a:t>
            </a:r>
          </a:p>
          <a:p>
            <a:r>
              <a:rPr lang="en-US" dirty="0"/>
              <a:t>Eliminates temporary 7-day dealer transit tag</a:t>
            </a:r>
          </a:p>
          <a:p>
            <a:r>
              <a:rPr lang="en-US" dirty="0"/>
              <a:t>Creates auction tag for licensed auctions</a:t>
            </a:r>
          </a:p>
          <a:p>
            <a:r>
              <a:rPr lang="en-US" dirty="0"/>
              <a:t>Changes number of title applications to 500 to qualify for more dealer tags</a:t>
            </a:r>
          </a:p>
          <a:p>
            <a:r>
              <a:rPr lang="en-US" dirty="0"/>
              <a:t>Effective – October 1, 2020</a:t>
            </a:r>
          </a:p>
          <a:p>
            <a:endParaRPr lang="en-US" dirty="0"/>
          </a:p>
        </p:txBody>
      </p:sp>
    </p:spTree>
    <p:extLst>
      <p:ext uri="{BB962C8B-B14F-4D97-AF65-F5344CB8AC3E}">
        <p14:creationId xmlns:p14="http://schemas.microsoft.com/office/powerpoint/2010/main" val="413512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F15F-461C-4149-B393-B49973F4481C}"/>
              </a:ext>
            </a:extLst>
          </p:cNvPr>
          <p:cNvSpPr>
            <a:spLocks noGrp="1"/>
          </p:cNvSpPr>
          <p:nvPr>
            <p:ph type="title"/>
          </p:nvPr>
        </p:nvSpPr>
        <p:spPr/>
        <p:txBody>
          <a:bodyPr/>
          <a:lstStyle/>
          <a:p>
            <a:r>
              <a:rPr lang="en-US" dirty="0"/>
              <a:t>Non-interstate Tag (Rule)</a:t>
            </a:r>
          </a:p>
        </p:txBody>
      </p:sp>
      <p:sp>
        <p:nvSpPr>
          <p:cNvPr id="3" name="Content Placeholder 2">
            <a:extLst>
              <a:ext uri="{FF2B5EF4-FFF2-40B4-BE49-F238E27FC236}">
                <a16:creationId xmlns:a16="http://schemas.microsoft.com/office/drawing/2014/main" id="{F21B4AEC-5E40-480A-8B3F-C88D508BB812}"/>
              </a:ext>
            </a:extLst>
          </p:cNvPr>
          <p:cNvSpPr>
            <a:spLocks noGrp="1"/>
          </p:cNvSpPr>
          <p:nvPr>
            <p:ph idx="1"/>
          </p:nvPr>
        </p:nvSpPr>
        <p:spPr/>
        <p:txBody>
          <a:bodyPr/>
          <a:lstStyle/>
          <a:p>
            <a:r>
              <a:rPr lang="en-US" dirty="0"/>
              <a:t>Amend rule 810-5-1-.238</a:t>
            </a:r>
          </a:p>
          <a:p>
            <a:r>
              <a:rPr lang="en-US" dirty="0"/>
              <a:t>Issue non-interstate tags to LSVs</a:t>
            </a:r>
          </a:p>
          <a:p>
            <a:r>
              <a:rPr lang="en-US" dirty="0"/>
              <a:t>Issued to LSVs that meet FMVSS or federal definition of LSV</a:t>
            </a:r>
          </a:p>
        </p:txBody>
      </p:sp>
    </p:spTree>
    <p:extLst>
      <p:ext uri="{BB962C8B-B14F-4D97-AF65-F5344CB8AC3E}">
        <p14:creationId xmlns:p14="http://schemas.microsoft.com/office/powerpoint/2010/main" val="2230767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F7FE-4E1F-4B49-97D1-FFB90AC8CE38}"/>
              </a:ext>
            </a:extLst>
          </p:cNvPr>
          <p:cNvSpPr>
            <a:spLocks noGrp="1"/>
          </p:cNvSpPr>
          <p:nvPr>
            <p:ph type="title"/>
          </p:nvPr>
        </p:nvSpPr>
        <p:spPr/>
        <p:txBody>
          <a:bodyPr/>
          <a:lstStyle/>
          <a:p>
            <a:r>
              <a:rPr lang="en-US" dirty="0"/>
              <a:t>Administrative Rules</a:t>
            </a:r>
          </a:p>
        </p:txBody>
      </p:sp>
      <p:sp>
        <p:nvSpPr>
          <p:cNvPr id="3" name="Content Placeholder 2">
            <a:extLst>
              <a:ext uri="{FF2B5EF4-FFF2-40B4-BE49-F238E27FC236}">
                <a16:creationId xmlns:a16="http://schemas.microsoft.com/office/drawing/2014/main" id="{BAC26FB5-4E90-40FD-B6E3-9570C0EF7337}"/>
              </a:ext>
            </a:extLst>
          </p:cNvPr>
          <p:cNvSpPr>
            <a:spLocks noGrp="1"/>
          </p:cNvSpPr>
          <p:nvPr>
            <p:ph idx="1"/>
          </p:nvPr>
        </p:nvSpPr>
        <p:spPr/>
        <p:txBody>
          <a:bodyPr/>
          <a:lstStyle/>
          <a:p>
            <a:r>
              <a:rPr lang="en-US" dirty="0"/>
              <a:t>Sign up on DOR website to receive rule hearing notices</a:t>
            </a:r>
          </a:p>
          <a:p>
            <a:r>
              <a:rPr lang="en-US" dirty="0"/>
              <a:t>Sunset provision – must review rules every 5 years</a:t>
            </a:r>
          </a:p>
          <a:p>
            <a:r>
              <a:rPr lang="en-US" dirty="0"/>
              <a:t>Rules on MVD website</a:t>
            </a:r>
          </a:p>
        </p:txBody>
      </p:sp>
    </p:spTree>
    <p:extLst>
      <p:ext uri="{BB962C8B-B14F-4D97-AF65-F5344CB8AC3E}">
        <p14:creationId xmlns:p14="http://schemas.microsoft.com/office/powerpoint/2010/main" val="2707948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D399-CC3E-43C8-A93B-DF1D57359E65}"/>
              </a:ext>
            </a:extLst>
          </p:cNvPr>
          <p:cNvSpPr>
            <a:spLocks noGrp="1"/>
          </p:cNvSpPr>
          <p:nvPr>
            <p:ph type="title"/>
          </p:nvPr>
        </p:nvSpPr>
        <p:spPr/>
        <p:txBody>
          <a:bodyPr/>
          <a:lstStyle/>
          <a:p>
            <a:r>
              <a:rPr lang="en-US" dirty="0"/>
              <a:t>MVTRIP Notifications</a:t>
            </a:r>
          </a:p>
        </p:txBody>
      </p:sp>
      <p:sp>
        <p:nvSpPr>
          <p:cNvPr id="3" name="Content Placeholder 2">
            <a:extLst>
              <a:ext uri="{FF2B5EF4-FFF2-40B4-BE49-F238E27FC236}">
                <a16:creationId xmlns:a16="http://schemas.microsoft.com/office/drawing/2014/main" id="{CC19665A-DCB6-4961-97C6-79F951CF8B25}"/>
              </a:ext>
            </a:extLst>
          </p:cNvPr>
          <p:cNvSpPr>
            <a:spLocks noGrp="1"/>
          </p:cNvSpPr>
          <p:nvPr>
            <p:ph idx="1"/>
          </p:nvPr>
        </p:nvSpPr>
        <p:spPr/>
        <p:txBody>
          <a:bodyPr/>
          <a:lstStyle/>
          <a:p>
            <a:r>
              <a:rPr lang="en-US" dirty="0"/>
              <a:t>Must have MVTRIP account</a:t>
            </a:r>
          </a:p>
          <a:p>
            <a:r>
              <a:rPr lang="en-US" dirty="0"/>
              <a:t>Each user should have their own email address</a:t>
            </a:r>
          </a:p>
          <a:p>
            <a:r>
              <a:rPr lang="en-US" dirty="0"/>
              <a:t>Pilot county calls</a:t>
            </a:r>
          </a:p>
          <a:p>
            <a:r>
              <a:rPr lang="en-US" dirty="0"/>
              <a:t>Webinars?</a:t>
            </a:r>
          </a:p>
        </p:txBody>
      </p:sp>
    </p:spTree>
    <p:extLst>
      <p:ext uri="{BB962C8B-B14F-4D97-AF65-F5344CB8AC3E}">
        <p14:creationId xmlns:p14="http://schemas.microsoft.com/office/powerpoint/2010/main" val="1767209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09600"/>
          </a:xfrm>
        </p:spPr>
        <p:txBody>
          <a:bodyPr/>
          <a:lstStyle/>
          <a:p>
            <a:r>
              <a:rPr lang="en-US" dirty="0"/>
              <a:t>Contact Us</a:t>
            </a:r>
          </a:p>
        </p:txBody>
      </p:sp>
      <p:sp>
        <p:nvSpPr>
          <p:cNvPr id="3" name="Content Placeholder 2"/>
          <p:cNvSpPr>
            <a:spLocks noGrp="1"/>
          </p:cNvSpPr>
          <p:nvPr>
            <p:ph idx="1"/>
          </p:nvPr>
        </p:nvSpPr>
        <p:spPr>
          <a:xfrm>
            <a:off x="457200" y="1905000"/>
            <a:ext cx="8229600" cy="4602163"/>
          </a:xfrm>
        </p:spPr>
        <p:txBody>
          <a:bodyPr/>
          <a:lstStyle/>
          <a:p>
            <a:r>
              <a:rPr lang="en-US" dirty="0"/>
              <a:t>Telephone number:  (334) 242-9000</a:t>
            </a:r>
          </a:p>
          <a:p>
            <a:r>
              <a:rPr lang="en-US" dirty="0"/>
              <a:t>Licensing Offices select option 5</a:t>
            </a:r>
          </a:p>
          <a:p>
            <a:r>
              <a:rPr lang="en-US" dirty="0"/>
              <a:t>Provide name, county and reason for call</a:t>
            </a:r>
          </a:p>
          <a:p>
            <a:r>
              <a:rPr lang="en-US" dirty="0"/>
              <a:t>MVD staff should identify themselves</a:t>
            </a:r>
          </a:p>
          <a:p>
            <a:r>
              <a:rPr lang="en-US" dirty="0"/>
              <a:t>email: </a:t>
            </a:r>
            <a:r>
              <a:rPr lang="en-US" u="sng" dirty="0">
                <a:solidFill>
                  <a:srgbClr val="0070C0"/>
                </a:solidFill>
              </a:rPr>
              <a:t>MVD@revenue.alabama.gov</a:t>
            </a:r>
          </a:p>
          <a:p>
            <a:r>
              <a:rPr lang="en-US" dirty="0"/>
              <a:t>Report any issues to MVD management</a:t>
            </a:r>
          </a:p>
          <a:p>
            <a:endParaRPr lang="en-US" dirty="0"/>
          </a:p>
          <a:p>
            <a:pPr marL="0" indent="0">
              <a:buNone/>
            </a:pPr>
            <a:endParaRPr lang="en-US" dirty="0"/>
          </a:p>
        </p:txBody>
      </p:sp>
    </p:spTree>
    <p:extLst>
      <p:ext uri="{BB962C8B-B14F-4D97-AF65-F5344CB8AC3E}">
        <p14:creationId xmlns:p14="http://schemas.microsoft.com/office/powerpoint/2010/main" val="712196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A81D-8BAD-4A49-AF4F-EA807AE993E5}"/>
              </a:ext>
            </a:extLst>
          </p:cNvPr>
          <p:cNvSpPr>
            <a:spLocks noGrp="1"/>
          </p:cNvSpPr>
          <p:nvPr>
            <p:ph type="title"/>
          </p:nvPr>
        </p:nvSpPr>
        <p:spPr>
          <a:xfrm>
            <a:off x="457200" y="990600"/>
            <a:ext cx="8229600" cy="838200"/>
          </a:xfrm>
        </p:spPr>
        <p:txBody>
          <a:bodyPr/>
          <a:lstStyle/>
          <a:p>
            <a:r>
              <a:rPr lang="en-US" dirty="0"/>
              <a:t>MVD Customer Service</a:t>
            </a:r>
          </a:p>
        </p:txBody>
      </p:sp>
      <p:sp>
        <p:nvSpPr>
          <p:cNvPr id="3" name="Content Placeholder 2">
            <a:extLst>
              <a:ext uri="{FF2B5EF4-FFF2-40B4-BE49-F238E27FC236}">
                <a16:creationId xmlns:a16="http://schemas.microsoft.com/office/drawing/2014/main" id="{49AC59CC-CC99-45D8-8119-C9A9CC942961}"/>
              </a:ext>
            </a:extLst>
          </p:cNvPr>
          <p:cNvSpPr>
            <a:spLocks noGrp="1"/>
          </p:cNvSpPr>
          <p:nvPr>
            <p:ph idx="1"/>
          </p:nvPr>
        </p:nvSpPr>
        <p:spPr/>
        <p:txBody>
          <a:bodyPr/>
          <a:lstStyle/>
          <a:p>
            <a:r>
              <a:rPr lang="en-US" dirty="0"/>
              <a:t>Calls received – 179,317 </a:t>
            </a:r>
          </a:p>
          <a:p>
            <a:r>
              <a:rPr lang="en-US" dirty="0"/>
              <a:t>Calls answered – 138,475</a:t>
            </a:r>
          </a:p>
          <a:p>
            <a:r>
              <a:rPr lang="en-US" dirty="0"/>
              <a:t>Average hold time – 4.33 minutes</a:t>
            </a:r>
          </a:p>
          <a:p>
            <a:r>
              <a:rPr lang="en-US" dirty="0"/>
              <a:t>Emails – 65,872</a:t>
            </a:r>
          </a:p>
          <a:p>
            <a:r>
              <a:rPr lang="en-US" dirty="0"/>
              <a:t>Walk in customers – 17,534</a:t>
            </a:r>
          </a:p>
        </p:txBody>
      </p:sp>
    </p:spTree>
    <p:extLst>
      <p:ext uri="{BB962C8B-B14F-4D97-AF65-F5344CB8AC3E}">
        <p14:creationId xmlns:p14="http://schemas.microsoft.com/office/powerpoint/2010/main" val="3922103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E9A2-7B77-41B7-AB79-A58F29CC798E}"/>
              </a:ext>
            </a:extLst>
          </p:cNvPr>
          <p:cNvSpPr>
            <a:spLocks noGrp="1"/>
          </p:cNvSpPr>
          <p:nvPr>
            <p:ph type="title"/>
          </p:nvPr>
        </p:nvSpPr>
        <p:spPr>
          <a:xfrm>
            <a:off x="457200" y="2857500"/>
            <a:ext cx="8229600" cy="1143000"/>
          </a:xfrm>
        </p:spPr>
        <p:txBody>
          <a:bodyPr/>
          <a:lstStyle/>
          <a:p>
            <a:r>
              <a:rPr lang="en-US"/>
              <a:t>Title Updates</a:t>
            </a:r>
            <a:endParaRPr lang="en-US" dirty="0"/>
          </a:p>
        </p:txBody>
      </p:sp>
      <p:sp>
        <p:nvSpPr>
          <p:cNvPr id="3" name="Content Placeholder 2">
            <a:extLst>
              <a:ext uri="{FF2B5EF4-FFF2-40B4-BE49-F238E27FC236}">
                <a16:creationId xmlns:a16="http://schemas.microsoft.com/office/drawing/2014/main" id="{D068ABFC-A88A-4746-A376-285121A1D09C}"/>
              </a:ext>
            </a:extLst>
          </p:cNvPr>
          <p:cNvSpPr>
            <a:spLocks noGrp="1"/>
          </p:cNvSpPr>
          <p:nvPr>
            <p:ph idx="1"/>
          </p:nvPr>
        </p:nvSpPr>
        <p:spPr>
          <a:xfrm>
            <a:off x="457200" y="2209801"/>
            <a:ext cx="8229600" cy="304800"/>
          </a:xfrm>
        </p:spPr>
        <p:txBody>
          <a:bodyPr/>
          <a:lstStyle/>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391464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1034F-9BF5-40F0-BD6A-46A2D68857CB}"/>
              </a:ext>
            </a:extLst>
          </p:cNvPr>
          <p:cNvSpPr>
            <a:spLocks noGrp="1"/>
          </p:cNvSpPr>
          <p:nvPr>
            <p:ph type="title"/>
          </p:nvPr>
        </p:nvSpPr>
        <p:spPr>
          <a:xfrm>
            <a:off x="457200" y="858416"/>
            <a:ext cx="8229600" cy="914400"/>
          </a:xfrm>
        </p:spPr>
        <p:txBody>
          <a:bodyPr/>
          <a:lstStyle/>
          <a:p>
            <a:r>
              <a:rPr lang="en-US" dirty="0"/>
              <a:t>Title Section</a:t>
            </a:r>
          </a:p>
        </p:txBody>
      </p:sp>
      <p:sp>
        <p:nvSpPr>
          <p:cNvPr id="3" name="Content Placeholder 2">
            <a:extLst>
              <a:ext uri="{FF2B5EF4-FFF2-40B4-BE49-F238E27FC236}">
                <a16:creationId xmlns:a16="http://schemas.microsoft.com/office/drawing/2014/main" id="{E70766FE-E35B-49EC-BF10-D7A39F3B5B72}"/>
              </a:ext>
            </a:extLst>
          </p:cNvPr>
          <p:cNvSpPr>
            <a:spLocks noGrp="1"/>
          </p:cNvSpPr>
          <p:nvPr>
            <p:ph idx="1"/>
          </p:nvPr>
        </p:nvSpPr>
        <p:spPr>
          <a:xfrm>
            <a:off x="463420" y="1905000"/>
            <a:ext cx="8229600" cy="4953000"/>
          </a:xfrm>
        </p:spPr>
        <p:txBody>
          <a:bodyPr/>
          <a:lstStyle/>
          <a:p>
            <a:r>
              <a:rPr lang="en-US" sz="2800" dirty="0"/>
              <a:t>Managers/Supervisors</a:t>
            </a:r>
          </a:p>
          <a:p>
            <a:pPr lvl="1"/>
            <a:r>
              <a:rPr lang="en-US" sz="2400" dirty="0"/>
              <a:t>Jonathan Lawrence, Section Manager</a:t>
            </a:r>
          </a:p>
          <a:p>
            <a:pPr lvl="1"/>
            <a:r>
              <a:rPr lang="en-US" sz="2400" dirty="0"/>
              <a:t>Kevin Long, Title Customer Service Manager</a:t>
            </a:r>
          </a:p>
          <a:p>
            <a:pPr lvl="1"/>
            <a:r>
              <a:rPr lang="en-US" sz="2400" dirty="0"/>
              <a:t>Allyson Ward, Title Examination Unit Supervisor</a:t>
            </a:r>
          </a:p>
          <a:p>
            <a:pPr marL="457200" lvl="1" indent="0">
              <a:buNone/>
            </a:pPr>
            <a:endParaRPr lang="en-US" sz="2200" dirty="0"/>
          </a:p>
          <a:p>
            <a:r>
              <a:rPr lang="en-US" sz="2800" dirty="0"/>
              <a:t>Units</a:t>
            </a:r>
          </a:p>
          <a:p>
            <a:pPr lvl="1"/>
            <a:r>
              <a:rPr lang="en-US" sz="2400" dirty="0"/>
              <a:t>Title Examination (16 employees)</a:t>
            </a:r>
          </a:p>
          <a:p>
            <a:pPr lvl="1"/>
            <a:r>
              <a:rPr lang="en-US" sz="2400" dirty="0"/>
              <a:t>Title Customer Service (9 employees)</a:t>
            </a:r>
          </a:p>
        </p:txBody>
      </p:sp>
    </p:spTree>
    <p:extLst>
      <p:ext uri="{BB962C8B-B14F-4D97-AF65-F5344CB8AC3E}">
        <p14:creationId xmlns:p14="http://schemas.microsoft.com/office/powerpoint/2010/main" val="3452191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4C07-BF67-45BB-BB4C-812DF24C8EA5}"/>
              </a:ext>
            </a:extLst>
          </p:cNvPr>
          <p:cNvSpPr>
            <a:spLocks noGrp="1"/>
          </p:cNvSpPr>
          <p:nvPr>
            <p:ph type="title"/>
          </p:nvPr>
        </p:nvSpPr>
        <p:spPr/>
        <p:txBody>
          <a:bodyPr/>
          <a:lstStyle/>
          <a:p>
            <a:r>
              <a:rPr lang="en-US" dirty="0"/>
              <a:t>2020 Legislative Session</a:t>
            </a:r>
          </a:p>
        </p:txBody>
      </p:sp>
      <p:sp>
        <p:nvSpPr>
          <p:cNvPr id="3" name="Content Placeholder 2">
            <a:extLst>
              <a:ext uri="{FF2B5EF4-FFF2-40B4-BE49-F238E27FC236}">
                <a16:creationId xmlns:a16="http://schemas.microsoft.com/office/drawing/2014/main" id="{936FED9D-6EDD-4393-8237-479150438B55}"/>
              </a:ext>
            </a:extLst>
          </p:cNvPr>
          <p:cNvSpPr>
            <a:spLocks noGrp="1"/>
          </p:cNvSpPr>
          <p:nvPr>
            <p:ph idx="1"/>
          </p:nvPr>
        </p:nvSpPr>
        <p:spPr/>
        <p:txBody>
          <a:bodyPr/>
          <a:lstStyle/>
          <a:p>
            <a:r>
              <a:rPr lang="en-US" dirty="0"/>
              <a:t>Begins February 4th</a:t>
            </a:r>
          </a:p>
          <a:p>
            <a:r>
              <a:rPr lang="en-US" dirty="0"/>
              <a:t>MVD legislation tracking</a:t>
            </a:r>
          </a:p>
          <a:p>
            <a:pPr lvl="1"/>
            <a:r>
              <a:rPr lang="en-US" dirty="0">
                <a:hlinkClick r:id="rId3"/>
              </a:rPr>
              <a:t>https://revenue.alabama.gov/motor-vehicle/reference-statistics/legislative-tracking/</a:t>
            </a:r>
            <a:endParaRPr lang="en-US" dirty="0"/>
          </a:p>
        </p:txBody>
      </p:sp>
    </p:spTree>
    <p:extLst>
      <p:ext uri="{BB962C8B-B14F-4D97-AF65-F5344CB8AC3E}">
        <p14:creationId xmlns:p14="http://schemas.microsoft.com/office/powerpoint/2010/main" val="1802483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5B4F-668F-4C91-885B-65128018CA68}"/>
              </a:ext>
            </a:extLst>
          </p:cNvPr>
          <p:cNvSpPr>
            <a:spLocks noGrp="1"/>
          </p:cNvSpPr>
          <p:nvPr>
            <p:ph type="title"/>
          </p:nvPr>
        </p:nvSpPr>
        <p:spPr>
          <a:xfrm>
            <a:off x="457200" y="914400"/>
            <a:ext cx="8229600" cy="685800"/>
          </a:xfrm>
        </p:spPr>
        <p:txBody>
          <a:bodyPr/>
          <a:lstStyle/>
          <a:p>
            <a:r>
              <a:rPr lang="en-US" sz="4000" dirty="0"/>
              <a:t>Manufactured Homes</a:t>
            </a:r>
          </a:p>
        </p:txBody>
      </p:sp>
      <p:sp>
        <p:nvSpPr>
          <p:cNvPr id="3" name="Content Placeholder 2">
            <a:extLst>
              <a:ext uri="{FF2B5EF4-FFF2-40B4-BE49-F238E27FC236}">
                <a16:creationId xmlns:a16="http://schemas.microsoft.com/office/drawing/2014/main" id="{A08002DF-DE5F-4793-AA0A-428715A83481}"/>
              </a:ext>
            </a:extLst>
          </p:cNvPr>
          <p:cNvSpPr>
            <a:spLocks noGrp="1"/>
          </p:cNvSpPr>
          <p:nvPr>
            <p:ph idx="1"/>
          </p:nvPr>
        </p:nvSpPr>
        <p:spPr>
          <a:xfrm>
            <a:off x="457200" y="2057400"/>
            <a:ext cx="8229600" cy="4572000"/>
          </a:xfrm>
        </p:spPr>
        <p:txBody>
          <a:bodyPr/>
          <a:lstStyle/>
          <a:p>
            <a:r>
              <a:rPr lang="en-US" sz="2600" dirty="0"/>
              <a:t>Act 2019-239 (Effective: January 1, 2020)</a:t>
            </a:r>
          </a:p>
          <a:p>
            <a:endParaRPr lang="en-US" sz="2600" dirty="0"/>
          </a:p>
          <a:p>
            <a:r>
              <a:rPr lang="en-US" sz="2600" dirty="0"/>
              <a:t>Requires titles for year models 2000 and newer</a:t>
            </a:r>
          </a:p>
          <a:p>
            <a:endParaRPr lang="en-US" sz="2600" dirty="0"/>
          </a:p>
          <a:p>
            <a:r>
              <a:rPr lang="en-US" sz="2600" dirty="0"/>
              <a:t>System changes</a:t>
            </a:r>
          </a:p>
          <a:p>
            <a:pPr lvl="1"/>
            <a:r>
              <a:rPr lang="en-US" sz="2200" dirty="0"/>
              <a:t>Updated edits in ALTS &amp; Surety Bond Portal</a:t>
            </a:r>
          </a:p>
        </p:txBody>
      </p:sp>
    </p:spTree>
    <p:extLst>
      <p:ext uri="{BB962C8B-B14F-4D97-AF65-F5344CB8AC3E}">
        <p14:creationId xmlns:p14="http://schemas.microsoft.com/office/powerpoint/2010/main" val="3351765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260C-0897-4AF2-ABEA-3CC85DA1085C}"/>
              </a:ext>
            </a:extLst>
          </p:cNvPr>
          <p:cNvSpPr>
            <a:spLocks noGrp="1"/>
          </p:cNvSpPr>
          <p:nvPr>
            <p:ph type="title"/>
          </p:nvPr>
        </p:nvSpPr>
        <p:spPr>
          <a:xfrm>
            <a:off x="457200" y="838200"/>
            <a:ext cx="8229600" cy="762000"/>
          </a:xfrm>
        </p:spPr>
        <p:txBody>
          <a:bodyPr/>
          <a:lstStyle/>
          <a:p>
            <a:r>
              <a:rPr lang="en-US" dirty="0"/>
              <a:t>Abandoned Vehicles</a:t>
            </a:r>
          </a:p>
        </p:txBody>
      </p:sp>
      <p:sp>
        <p:nvSpPr>
          <p:cNvPr id="3" name="Content Placeholder 2">
            <a:extLst>
              <a:ext uri="{FF2B5EF4-FFF2-40B4-BE49-F238E27FC236}">
                <a16:creationId xmlns:a16="http://schemas.microsoft.com/office/drawing/2014/main" id="{47754178-6EC8-4B86-9F62-B8B9FC699CA1}"/>
              </a:ext>
            </a:extLst>
          </p:cNvPr>
          <p:cNvSpPr>
            <a:spLocks noGrp="1"/>
          </p:cNvSpPr>
          <p:nvPr>
            <p:ph idx="1"/>
          </p:nvPr>
        </p:nvSpPr>
        <p:spPr>
          <a:xfrm>
            <a:off x="478536" y="1981200"/>
            <a:ext cx="8229600" cy="4800600"/>
          </a:xfrm>
        </p:spPr>
        <p:txBody>
          <a:bodyPr/>
          <a:lstStyle/>
          <a:p>
            <a:r>
              <a:rPr lang="en-US" sz="2300" dirty="0"/>
              <a:t>Act 2019-239 changes </a:t>
            </a:r>
            <a:r>
              <a:rPr lang="en-US" sz="2300" b="1" u="sng" dirty="0"/>
              <a:t>only</a:t>
            </a:r>
            <a:r>
              <a:rPr lang="en-US" sz="2300" dirty="0"/>
              <a:t> affects vehicles reported unclaimed on or after January 1, 2020</a:t>
            </a:r>
          </a:p>
          <a:p>
            <a:pPr marL="0" indent="0">
              <a:buNone/>
            </a:pPr>
            <a:endParaRPr lang="en-US" sz="800" dirty="0"/>
          </a:p>
          <a:p>
            <a:r>
              <a:rPr lang="en-US" sz="2300" dirty="0"/>
              <a:t>60 Day Title Hold</a:t>
            </a:r>
          </a:p>
          <a:p>
            <a:pPr lvl="1"/>
            <a:r>
              <a:rPr lang="en-US" sz="2000" dirty="0"/>
              <a:t>ALTS only allows applications using Abandoned Bill of Sale</a:t>
            </a:r>
          </a:p>
          <a:p>
            <a:pPr marL="457200" lvl="1" indent="0">
              <a:buNone/>
            </a:pPr>
            <a:endParaRPr lang="en-US" sz="2000" dirty="0"/>
          </a:p>
          <a:p>
            <a:r>
              <a:rPr lang="en-US" sz="2400" dirty="0"/>
              <a:t>Bonded Agents</a:t>
            </a:r>
          </a:p>
          <a:p>
            <a:pPr lvl="1"/>
            <a:r>
              <a:rPr lang="en-US" sz="2000" dirty="0"/>
              <a:t>Amended Rule 810-5-75-.52 to include towing companies</a:t>
            </a:r>
          </a:p>
          <a:p>
            <a:pPr lvl="1"/>
            <a:r>
              <a:rPr lang="en-US" sz="2000" dirty="0"/>
              <a:t>Non-Dealer Application for Designated Agents (MVT 4-2)</a:t>
            </a:r>
          </a:p>
          <a:p>
            <a:pPr lvl="2"/>
            <a:r>
              <a:rPr lang="en-US" sz="1600" dirty="0">
                <a:hlinkClick r:id="rId3"/>
              </a:rPr>
              <a:t>https://revenue.alabama.gov/motor-vehicle/motor-vehicle-license-information/designated-agent-information/</a:t>
            </a:r>
            <a:endParaRPr lang="en-US" sz="1600" dirty="0"/>
          </a:p>
          <a:p>
            <a:pPr marL="0" indent="0">
              <a:buNone/>
            </a:pPr>
            <a:endParaRPr lang="en-US" sz="800" dirty="0"/>
          </a:p>
        </p:txBody>
      </p:sp>
    </p:spTree>
    <p:extLst>
      <p:ext uri="{BB962C8B-B14F-4D97-AF65-F5344CB8AC3E}">
        <p14:creationId xmlns:p14="http://schemas.microsoft.com/office/powerpoint/2010/main" val="190616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260C-0897-4AF2-ABEA-3CC85DA1085C}"/>
              </a:ext>
            </a:extLst>
          </p:cNvPr>
          <p:cNvSpPr>
            <a:spLocks noGrp="1"/>
          </p:cNvSpPr>
          <p:nvPr>
            <p:ph type="title"/>
          </p:nvPr>
        </p:nvSpPr>
        <p:spPr>
          <a:xfrm>
            <a:off x="457200" y="838200"/>
            <a:ext cx="8229600" cy="762000"/>
          </a:xfrm>
        </p:spPr>
        <p:txBody>
          <a:bodyPr/>
          <a:lstStyle/>
          <a:p>
            <a:pPr lvl="1"/>
            <a:r>
              <a:rPr lang="en-US" sz="2400" dirty="0"/>
              <a:t>Non-Dealer Application for Designated Agents (MVT 4-2)</a:t>
            </a:r>
          </a:p>
        </p:txBody>
      </p:sp>
      <p:pic>
        <p:nvPicPr>
          <p:cNvPr id="6" name="Content Placeholder 5">
            <a:extLst>
              <a:ext uri="{FF2B5EF4-FFF2-40B4-BE49-F238E27FC236}">
                <a16:creationId xmlns:a16="http://schemas.microsoft.com/office/drawing/2014/main" id="{5920950A-1C9E-404C-9552-D5F3E35B0178}"/>
              </a:ext>
            </a:extLst>
          </p:cNvPr>
          <p:cNvPicPr>
            <a:picLocks noGrp="1" noChangeAspect="1"/>
          </p:cNvPicPr>
          <p:nvPr>
            <p:ph idx="1"/>
          </p:nvPr>
        </p:nvPicPr>
        <p:blipFill>
          <a:blip r:embed="rId3"/>
          <a:stretch>
            <a:fillRect/>
          </a:stretch>
        </p:blipFill>
        <p:spPr>
          <a:xfrm>
            <a:off x="2438400" y="1600200"/>
            <a:ext cx="4038600" cy="5150529"/>
          </a:xfrm>
          <a:prstGeom prst="rect">
            <a:avLst/>
          </a:prstGeom>
        </p:spPr>
      </p:pic>
    </p:spTree>
    <p:extLst>
      <p:ext uri="{BB962C8B-B14F-4D97-AF65-F5344CB8AC3E}">
        <p14:creationId xmlns:p14="http://schemas.microsoft.com/office/powerpoint/2010/main" val="3855671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260C-0897-4AF2-ABEA-3CC85DA1085C}"/>
              </a:ext>
            </a:extLst>
          </p:cNvPr>
          <p:cNvSpPr>
            <a:spLocks noGrp="1"/>
          </p:cNvSpPr>
          <p:nvPr>
            <p:ph type="title"/>
          </p:nvPr>
        </p:nvSpPr>
        <p:spPr>
          <a:xfrm>
            <a:off x="457200" y="838200"/>
            <a:ext cx="8229600" cy="762000"/>
          </a:xfrm>
        </p:spPr>
        <p:txBody>
          <a:bodyPr/>
          <a:lstStyle/>
          <a:p>
            <a:r>
              <a:rPr lang="en-US" dirty="0"/>
              <a:t>Abandoned Vehicles</a:t>
            </a:r>
          </a:p>
        </p:txBody>
      </p:sp>
      <p:sp>
        <p:nvSpPr>
          <p:cNvPr id="3" name="Content Placeholder 2">
            <a:extLst>
              <a:ext uri="{FF2B5EF4-FFF2-40B4-BE49-F238E27FC236}">
                <a16:creationId xmlns:a16="http://schemas.microsoft.com/office/drawing/2014/main" id="{47754178-6EC8-4B86-9F62-B8B9FC699CA1}"/>
              </a:ext>
            </a:extLst>
          </p:cNvPr>
          <p:cNvSpPr>
            <a:spLocks noGrp="1"/>
          </p:cNvSpPr>
          <p:nvPr>
            <p:ph idx="1"/>
          </p:nvPr>
        </p:nvSpPr>
        <p:spPr>
          <a:xfrm>
            <a:off x="478536" y="1981200"/>
            <a:ext cx="8229600" cy="4800600"/>
          </a:xfrm>
        </p:spPr>
        <p:txBody>
          <a:bodyPr/>
          <a:lstStyle/>
          <a:p>
            <a:r>
              <a:rPr lang="en-US" sz="2400" dirty="0"/>
              <a:t>Purchaser must post title surety bond if vehicle is not sold by a bonded agent</a:t>
            </a:r>
          </a:p>
          <a:p>
            <a:pPr lvl="1"/>
            <a:r>
              <a:rPr lang="en-US" sz="2000" dirty="0"/>
              <a:t>Revised Abandoned Bill of Sale</a:t>
            </a:r>
          </a:p>
          <a:p>
            <a:pPr lvl="1"/>
            <a:r>
              <a:rPr lang="en-US" sz="2000" dirty="0"/>
              <a:t>Message on ALTS Pre-qualifier Screen</a:t>
            </a:r>
          </a:p>
          <a:p>
            <a:pPr lvl="1"/>
            <a:endParaRPr lang="en-US" sz="2000" dirty="0"/>
          </a:p>
          <a:p>
            <a:r>
              <a:rPr lang="en-US" sz="2400" dirty="0"/>
              <a:t>Purchaser has one year to apply for title without posting bond if vehicle is purchased from bonded agent</a:t>
            </a:r>
          </a:p>
        </p:txBody>
      </p:sp>
    </p:spTree>
    <p:extLst>
      <p:ext uri="{BB962C8B-B14F-4D97-AF65-F5344CB8AC3E}">
        <p14:creationId xmlns:p14="http://schemas.microsoft.com/office/powerpoint/2010/main" val="2300729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260C-0897-4AF2-ABEA-3CC85DA1085C}"/>
              </a:ext>
            </a:extLst>
          </p:cNvPr>
          <p:cNvSpPr>
            <a:spLocks noGrp="1"/>
          </p:cNvSpPr>
          <p:nvPr>
            <p:ph type="title"/>
          </p:nvPr>
        </p:nvSpPr>
        <p:spPr>
          <a:xfrm>
            <a:off x="457200" y="838200"/>
            <a:ext cx="8229600" cy="762000"/>
          </a:xfrm>
        </p:spPr>
        <p:txBody>
          <a:bodyPr/>
          <a:lstStyle/>
          <a:p>
            <a:r>
              <a:rPr lang="en-US" sz="3800" dirty="0"/>
              <a:t>Abandoned Vehicle Bill of Sale</a:t>
            </a:r>
          </a:p>
        </p:txBody>
      </p:sp>
      <p:pic>
        <p:nvPicPr>
          <p:cNvPr id="5" name="Content Placeholder 4">
            <a:extLst>
              <a:ext uri="{FF2B5EF4-FFF2-40B4-BE49-F238E27FC236}">
                <a16:creationId xmlns:a16="http://schemas.microsoft.com/office/drawing/2014/main" id="{C30799B9-B074-4F1B-A80A-101C36455E94}"/>
              </a:ext>
            </a:extLst>
          </p:cNvPr>
          <p:cNvPicPr>
            <a:picLocks noGrp="1" noChangeAspect="1"/>
          </p:cNvPicPr>
          <p:nvPr>
            <p:ph idx="1"/>
          </p:nvPr>
        </p:nvPicPr>
        <p:blipFill>
          <a:blip r:embed="rId3"/>
          <a:stretch>
            <a:fillRect/>
          </a:stretch>
        </p:blipFill>
        <p:spPr>
          <a:xfrm>
            <a:off x="1524000" y="1600200"/>
            <a:ext cx="5867400" cy="4953000"/>
          </a:xfrm>
          <a:prstGeom prst="rect">
            <a:avLst/>
          </a:prstGeom>
        </p:spPr>
      </p:pic>
    </p:spTree>
    <p:extLst>
      <p:ext uri="{BB962C8B-B14F-4D97-AF65-F5344CB8AC3E}">
        <p14:creationId xmlns:p14="http://schemas.microsoft.com/office/powerpoint/2010/main" val="35956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E6DE-77E0-487C-A2A3-439569E5501D}"/>
              </a:ext>
            </a:extLst>
          </p:cNvPr>
          <p:cNvSpPr>
            <a:spLocks noGrp="1"/>
          </p:cNvSpPr>
          <p:nvPr>
            <p:ph type="title"/>
          </p:nvPr>
        </p:nvSpPr>
        <p:spPr>
          <a:xfrm>
            <a:off x="457200" y="914400"/>
            <a:ext cx="8229600" cy="533400"/>
          </a:xfrm>
        </p:spPr>
        <p:txBody>
          <a:bodyPr/>
          <a:lstStyle/>
          <a:p>
            <a:r>
              <a:rPr lang="en-US" dirty="0"/>
              <a:t>ALTS Updates</a:t>
            </a:r>
          </a:p>
        </p:txBody>
      </p:sp>
      <p:sp>
        <p:nvSpPr>
          <p:cNvPr id="3" name="Content Placeholder 2">
            <a:extLst>
              <a:ext uri="{FF2B5EF4-FFF2-40B4-BE49-F238E27FC236}">
                <a16:creationId xmlns:a16="http://schemas.microsoft.com/office/drawing/2014/main" id="{3DA88E85-072B-4230-AA2B-68E430E0556B}"/>
              </a:ext>
            </a:extLst>
          </p:cNvPr>
          <p:cNvSpPr>
            <a:spLocks noGrp="1"/>
          </p:cNvSpPr>
          <p:nvPr>
            <p:ph idx="1"/>
          </p:nvPr>
        </p:nvSpPr>
        <p:spPr>
          <a:xfrm>
            <a:off x="228600" y="1828800"/>
            <a:ext cx="8839200" cy="4906963"/>
          </a:xfrm>
        </p:spPr>
        <p:txBody>
          <a:bodyPr/>
          <a:lstStyle/>
          <a:p>
            <a:r>
              <a:rPr lang="en-US" sz="2200" dirty="0"/>
              <a:t>ETAPS API service no longer available (Dec. 2, 2019)</a:t>
            </a:r>
          </a:p>
          <a:p>
            <a:endParaRPr lang="en-US" sz="800" dirty="0"/>
          </a:p>
          <a:p>
            <a:r>
              <a:rPr lang="en-US" sz="2200" dirty="0"/>
              <a:t>DA Lockout Feature</a:t>
            </a:r>
          </a:p>
          <a:p>
            <a:pPr lvl="1"/>
            <a:r>
              <a:rPr lang="en-US" sz="1900" dirty="0"/>
              <a:t>Apps must be received by ADOR within thirty (30) days from creation</a:t>
            </a:r>
          </a:p>
          <a:p>
            <a:pPr lvl="1"/>
            <a:r>
              <a:rPr lang="en-US" sz="1900" dirty="0"/>
              <a:t>Apps may be placed on “HOLD” for an additional thirty (30) days</a:t>
            </a:r>
          </a:p>
          <a:p>
            <a:pPr lvl="1"/>
            <a:r>
              <a:rPr lang="en-US" sz="1900" b="1" dirty="0"/>
              <a:t>Live February 5, 2020</a:t>
            </a:r>
          </a:p>
          <a:p>
            <a:endParaRPr lang="en-US" sz="800" dirty="0"/>
          </a:p>
          <a:p>
            <a:r>
              <a:rPr lang="en-US" sz="2200" dirty="0"/>
              <a:t>Adding a lienholder question in ALTS</a:t>
            </a:r>
          </a:p>
          <a:p>
            <a:pPr lvl="1"/>
            <a:r>
              <a:rPr lang="en-US" sz="1900" dirty="0"/>
              <a:t>Must be answered prior to completing application</a:t>
            </a:r>
          </a:p>
          <a:p>
            <a:pPr lvl="1"/>
            <a:r>
              <a:rPr lang="en-US" sz="1900" dirty="0"/>
              <a:t>Update to the API service</a:t>
            </a:r>
          </a:p>
          <a:p>
            <a:endParaRPr lang="en-US" sz="800" dirty="0"/>
          </a:p>
          <a:p>
            <a:r>
              <a:rPr lang="en-US" sz="2200" dirty="0"/>
              <a:t>Adding a field to ALTS for “Vehicle Trim Packages”</a:t>
            </a:r>
          </a:p>
          <a:p>
            <a:pPr lvl="1"/>
            <a:r>
              <a:rPr lang="en-US" sz="1800" dirty="0"/>
              <a:t>Update to the API service</a:t>
            </a:r>
          </a:p>
        </p:txBody>
      </p:sp>
    </p:spTree>
    <p:extLst>
      <p:ext uri="{BB962C8B-B14F-4D97-AF65-F5344CB8AC3E}">
        <p14:creationId xmlns:p14="http://schemas.microsoft.com/office/powerpoint/2010/main" val="1260589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E6DE-77E0-487C-A2A3-439569E5501D}"/>
              </a:ext>
            </a:extLst>
          </p:cNvPr>
          <p:cNvSpPr>
            <a:spLocks noGrp="1"/>
          </p:cNvSpPr>
          <p:nvPr>
            <p:ph type="title"/>
          </p:nvPr>
        </p:nvSpPr>
        <p:spPr>
          <a:xfrm>
            <a:off x="457200" y="914400"/>
            <a:ext cx="8229600" cy="533400"/>
          </a:xfrm>
        </p:spPr>
        <p:txBody>
          <a:bodyPr/>
          <a:lstStyle/>
          <a:p>
            <a:r>
              <a:rPr lang="en-US" dirty="0"/>
              <a:t>ALTS Updates</a:t>
            </a:r>
          </a:p>
        </p:txBody>
      </p:sp>
      <p:sp>
        <p:nvSpPr>
          <p:cNvPr id="3" name="Content Placeholder 2">
            <a:extLst>
              <a:ext uri="{FF2B5EF4-FFF2-40B4-BE49-F238E27FC236}">
                <a16:creationId xmlns:a16="http://schemas.microsoft.com/office/drawing/2014/main" id="{3DA88E85-072B-4230-AA2B-68E430E0556B}"/>
              </a:ext>
            </a:extLst>
          </p:cNvPr>
          <p:cNvSpPr>
            <a:spLocks noGrp="1"/>
          </p:cNvSpPr>
          <p:nvPr>
            <p:ph idx="1"/>
          </p:nvPr>
        </p:nvSpPr>
        <p:spPr>
          <a:xfrm>
            <a:off x="228600" y="1600200"/>
            <a:ext cx="8839200" cy="5135563"/>
          </a:xfrm>
        </p:spPr>
        <p:txBody>
          <a:bodyPr/>
          <a:lstStyle/>
          <a:p>
            <a:endParaRPr lang="en-US" sz="800" dirty="0"/>
          </a:p>
          <a:p>
            <a:r>
              <a:rPr lang="en-US" sz="2200" dirty="0"/>
              <a:t>Public Title Portal (</a:t>
            </a:r>
            <a:r>
              <a:rPr lang="en-US" sz="2200" dirty="0">
                <a:hlinkClick r:id="rId3"/>
              </a:rPr>
              <a:t>https://title.mvtrip.alabama.gov/</a:t>
            </a:r>
            <a:r>
              <a:rPr lang="en-US" sz="2200" dirty="0"/>
              <a:t>)</a:t>
            </a:r>
          </a:p>
          <a:p>
            <a:pPr lvl="1"/>
            <a:r>
              <a:rPr lang="en-US" sz="1900" dirty="0"/>
              <a:t>Apply for Replacement Title</a:t>
            </a:r>
            <a:endParaRPr lang="en-US" sz="1900" b="1" dirty="0"/>
          </a:p>
          <a:p>
            <a:pPr lvl="1"/>
            <a:r>
              <a:rPr lang="en-US" sz="1900" dirty="0"/>
              <a:t>Check Application Status</a:t>
            </a:r>
          </a:p>
          <a:p>
            <a:pPr lvl="1"/>
            <a:r>
              <a:rPr lang="en-US" sz="1900" dirty="0"/>
              <a:t>Check Undeliverable Titles</a:t>
            </a:r>
          </a:p>
          <a:p>
            <a:pPr lvl="1"/>
            <a:r>
              <a:rPr lang="en-US" sz="1900" dirty="0"/>
              <a:t>Applications Coming Soon (Add lien, Salvage, Rebuilt Owner Retention)</a:t>
            </a:r>
          </a:p>
          <a:p>
            <a:endParaRPr lang="en-US" sz="800" dirty="0"/>
          </a:p>
          <a:p>
            <a:r>
              <a:rPr lang="en-US" sz="2300" dirty="0"/>
              <a:t>Document Upload Feature</a:t>
            </a:r>
            <a:endParaRPr lang="en-US" sz="1500" dirty="0"/>
          </a:p>
          <a:p>
            <a:endParaRPr lang="en-US" sz="1000" dirty="0"/>
          </a:p>
          <a:p>
            <a:r>
              <a:rPr lang="en-US" sz="2300" dirty="0"/>
              <a:t>NMVTIS Webservice</a:t>
            </a:r>
            <a:r>
              <a:rPr lang="en-US" sz="1900" dirty="0"/>
              <a:t> </a:t>
            </a:r>
            <a:r>
              <a:rPr lang="en-US" sz="2300" dirty="0"/>
              <a:t>Integration</a:t>
            </a:r>
          </a:p>
          <a:p>
            <a:pPr lvl="1"/>
            <a:r>
              <a:rPr lang="en-US" sz="1900" dirty="0"/>
              <a:t>Validate OOS Title Information</a:t>
            </a:r>
          </a:p>
          <a:p>
            <a:pPr lvl="1"/>
            <a:r>
              <a:rPr lang="en-US" sz="1900" dirty="0"/>
              <a:t>Lien Verification</a:t>
            </a:r>
          </a:p>
          <a:p>
            <a:pPr lvl="1"/>
            <a:r>
              <a:rPr lang="en-US" sz="1900" dirty="0"/>
              <a:t>Check for Brands (i.e. Junk, Salvage, Rebuilt, etc.)</a:t>
            </a:r>
          </a:p>
          <a:p>
            <a:pPr lvl="1"/>
            <a:r>
              <a:rPr lang="en-US" sz="1900" dirty="0"/>
              <a:t>Stolen Vehicle Check</a:t>
            </a:r>
          </a:p>
        </p:txBody>
      </p:sp>
    </p:spTree>
    <p:extLst>
      <p:ext uri="{BB962C8B-B14F-4D97-AF65-F5344CB8AC3E}">
        <p14:creationId xmlns:p14="http://schemas.microsoft.com/office/powerpoint/2010/main" val="3401393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A486-AB78-4C10-B8DA-7CA5219A63AE}"/>
              </a:ext>
            </a:extLst>
          </p:cNvPr>
          <p:cNvSpPr>
            <a:spLocks noGrp="1"/>
          </p:cNvSpPr>
          <p:nvPr>
            <p:ph type="title"/>
          </p:nvPr>
        </p:nvSpPr>
        <p:spPr/>
        <p:txBody>
          <a:bodyPr/>
          <a:lstStyle/>
          <a:p>
            <a:r>
              <a:rPr lang="en-US" dirty="0"/>
              <a:t>Federal Odometer Law</a:t>
            </a:r>
          </a:p>
        </p:txBody>
      </p:sp>
      <p:sp>
        <p:nvSpPr>
          <p:cNvPr id="3" name="Content Placeholder 2">
            <a:extLst>
              <a:ext uri="{FF2B5EF4-FFF2-40B4-BE49-F238E27FC236}">
                <a16:creationId xmlns:a16="http://schemas.microsoft.com/office/drawing/2014/main" id="{DCF57B1A-A4BC-4CC4-A38D-761243AEA6A7}"/>
              </a:ext>
            </a:extLst>
          </p:cNvPr>
          <p:cNvSpPr>
            <a:spLocks noGrp="1"/>
          </p:cNvSpPr>
          <p:nvPr>
            <p:ph idx="1"/>
          </p:nvPr>
        </p:nvSpPr>
        <p:spPr/>
        <p:txBody>
          <a:bodyPr/>
          <a:lstStyle/>
          <a:p>
            <a:r>
              <a:rPr lang="en-US" sz="2400" dirty="0"/>
              <a:t>National Highway Traffic Safety Administration (NHTSA)</a:t>
            </a:r>
          </a:p>
          <a:p>
            <a:pPr lvl="1"/>
            <a:r>
              <a:rPr lang="en-US" sz="2000" dirty="0"/>
              <a:t>Issued Rule RIN 2127-AL39 (October 2019)</a:t>
            </a:r>
          </a:p>
          <a:p>
            <a:pPr marL="0" indent="0">
              <a:buNone/>
            </a:pPr>
            <a:endParaRPr lang="en-US" sz="1000" dirty="0"/>
          </a:p>
          <a:p>
            <a:r>
              <a:rPr lang="en-US" sz="2400" dirty="0"/>
              <a:t>Odometer Certifications</a:t>
            </a:r>
          </a:p>
          <a:p>
            <a:pPr lvl="1"/>
            <a:r>
              <a:rPr lang="en-US" sz="2000" dirty="0"/>
              <a:t>Allow for electronic signatures</a:t>
            </a:r>
          </a:p>
          <a:p>
            <a:pPr lvl="1"/>
            <a:r>
              <a:rPr lang="en-US" sz="2000" dirty="0"/>
              <a:t>Extends certifications from 10 to 20 years beginning Jan. 1, 2021</a:t>
            </a:r>
          </a:p>
          <a:p>
            <a:pPr lvl="1"/>
            <a:r>
              <a:rPr lang="en-US" sz="2000" dirty="0"/>
              <a:t>Only affects vehicles year model 2011 and forward</a:t>
            </a:r>
          </a:p>
          <a:p>
            <a:endParaRPr lang="en-US" sz="1000" dirty="0"/>
          </a:p>
          <a:p>
            <a:r>
              <a:rPr lang="en-US" sz="2400" dirty="0"/>
              <a:t>Benefits</a:t>
            </a:r>
          </a:p>
          <a:p>
            <a:pPr lvl="1"/>
            <a:r>
              <a:rPr lang="en-US" sz="2000" dirty="0"/>
              <a:t>Deter odometer fraud, tax fraud, &amp; skips in title transfers</a:t>
            </a:r>
          </a:p>
          <a:p>
            <a:pPr lvl="1"/>
            <a:r>
              <a:rPr lang="en-US" sz="2000" dirty="0"/>
              <a:t>Consumer cost savings up to $7.5 million annually</a:t>
            </a:r>
          </a:p>
        </p:txBody>
      </p:sp>
    </p:spTree>
    <p:extLst>
      <p:ext uri="{BB962C8B-B14F-4D97-AF65-F5344CB8AC3E}">
        <p14:creationId xmlns:p14="http://schemas.microsoft.com/office/powerpoint/2010/main" val="3703407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A486-AB78-4C10-B8DA-7CA5219A63AE}"/>
              </a:ext>
            </a:extLst>
          </p:cNvPr>
          <p:cNvSpPr>
            <a:spLocks noGrp="1"/>
          </p:cNvSpPr>
          <p:nvPr>
            <p:ph type="title"/>
          </p:nvPr>
        </p:nvSpPr>
        <p:spPr/>
        <p:txBody>
          <a:bodyPr/>
          <a:lstStyle/>
          <a:p>
            <a:r>
              <a:rPr lang="en-US" dirty="0"/>
              <a:t>Electronic Lien &amp; Title (ELT)</a:t>
            </a:r>
          </a:p>
        </p:txBody>
      </p:sp>
      <p:sp>
        <p:nvSpPr>
          <p:cNvPr id="3" name="Content Placeholder 2">
            <a:extLst>
              <a:ext uri="{FF2B5EF4-FFF2-40B4-BE49-F238E27FC236}">
                <a16:creationId xmlns:a16="http://schemas.microsoft.com/office/drawing/2014/main" id="{DCF57B1A-A4BC-4CC4-A38D-761243AEA6A7}"/>
              </a:ext>
            </a:extLst>
          </p:cNvPr>
          <p:cNvSpPr>
            <a:spLocks noGrp="1"/>
          </p:cNvSpPr>
          <p:nvPr>
            <p:ph idx="1"/>
          </p:nvPr>
        </p:nvSpPr>
        <p:spPr/>
        <p:txBody>
          <a:bodyPr/>
          <a:lstStyle/>
          <a:p>
            <a:r>
              <a:rPr lang="en-US" sz="2600" dirty="0"/>
              <a:t>Objectives:</a:t>
            </a:r>
          </a:p>
          <a:p>
            <a:pPr lvl="1"/>
            <a:r>
              <a:rPr lang="en-US" sz="2200" dirty="0"/>
              <a:t>Issue electronic titles</a:t>
            </a:r>
          </a:p>
          <a:p>
            <a:pPr lvl="1"/>
            <a:r>
              <a:rPr lang="en-US" sz="2200" dirty="0"/>
              <a:t>Record and release liens electronically</a:t>
            </a:r>
          </a:p>
          <a:p>
            <a:pPr lvl="1"/>
            <a:r>
              <a:rPr lang="en-US" sz="2200" dirty="0"/>
              <a:t>Eliminate paper titles &amp; allow electronic transfers among dealers</a:t>
            </a:r>
          </a:p>
          <a:p>
            <a:pPr lvl="1"/>
            <a:endParaRPr lang="en-US" sz="1000" dirty="0"/>
          </a:p>
          <a:p>
            <a:r>
              <a:rPr lang="en-US" sz="2600" dirty="0"/>
              <a:t>Goals to accomplish:</a:t>
            </a:r>
          </a:p>
          <a:p>
            <a:pPr lvl="1"/>
            <a:r>
              <a:rPr lang="en-US" sz="2200" dirty="0"/>
              <a:t>NMVTIS webservice integration</a:t>
            </a:r>
          </a:p>
          <a:p>
            <a:pPr lvl="1"/>
            <a:r>
              <a:rPr lang="en-US" sz="2200" dirty="0"/>
              <a:t>Document upload feature</a:t>
            </a:r>
          </a:p>
          <a:p>
            <a:pPr lvl="1"/>
            <a:r>
              <a:rPr lang="en-US" sz="2200" dirty="0"/>
              <a:t>Implement Federal law changes (i.e. electronic signatures)</a:t>
            </a:r>
          </a:p>
        </p:txBody>
      </p:sp>
    </p:spTree>
    <p:extLst>
      <p:ext uri="{BB962C8B-B14F-4D97-AF65-F5344CB8AC3E}">
        <p14:creationId xmlns:p14="http://schemas.microsoft.com/office/powerpoint/2010/main" val="1485428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260C-0897-4AF2-ABEA-3CC85DA1085C}"/>
              </a:ext>
            </a:extLst>
          </p:cNvPr>
          <p:cNvSpPr>
            <a:spLocks noGrp="1"/>
          </p:cNvSpPr>
          <p:nvPr>
            <p:ph type="title"/>
          </p:nvPr>
        </p:nvSpPr>
        <p:spPr>
          <a:xfrm>
            <a:off x="457200" y="838200"/>
            <a:ext cx="8229600" cy="609600"/>
          </a:xfrm>
        </p:spPr>
        <p:txBody>
          <a:bodyPr/>
          <a:lstStyle/>
          <a:p>
            <a:r>
              <a:rPr lang="en-US" sz="4000" dirty="0"/>
              <a:t>Title Admin Rule Updates</a:t>
            </a:r>
          </a:p>
        </p:txBody>
      </p:sp>
      <p:sp>
        <p:nvSpPr>
          <p:cNvPr id="3" name="Content Placeholder 2">
            <a:extLst>
              <a:ext uri="{FF2B5EF4-FFF2-40B4-BE49-F238E27FC236}">
                <a16:creationId xmlns:a16="http://schemas.microsoft.com/office/drawing/2014/main" id="{47754178-6EC8-4B86-9F62-B8B9FC699CA1}"/>
              </a:ext>
            </a:extLst>
          </p:cNvPr>
          <p:cNvSpPr>
            <a:spLocks noGrp="1"/>
          </p:cNvSpPr>
          <p:nvPr>
            <p:ph idx="1"/>
          </p:nvPr>
        </p:nvSpPr>
        <p:spPr>
          <a:xfrm>
            <a:off x="304800" y="1371600"/>
            <a:ext cx="8610600" cy="5181601"/>
          </a:xfrm>
        </p:spPr>
        <p:txBody>
          <a:bodyPr/>
          <a:lstStyle/>
          <a:p>
            <a:r>
              <a:rPr lang="en-US" sz="2600" dirty="0"/>
              <a:t>New</a:t>
            </a:r>
          </a:p>
          <a:p>
            <a:pPr lvl="1"/>
            <a:r>
              <a:rPr lang="en-US" sz="2200" dirty="0"/>
              <a:t>810-5-75-.52.01 (Title Service Provider)</a:t>
            </a:r>
          </a:p>
          <a:p>
            <a:pPr marL="457200" lvl="1" indent="0">
              <a:buNone/>
            </a:pPr>
            <a:endParaRPr lang="en-US" sz="2200" dirty="0"/>
          </a:p>
          <a:p>
            <a:r>
              <a:rPr lang="en-US" sz="2400" dirty="0"/>
              <a:t>Repealed</a:t>
            </a:r>
          </a:p>
          <a:p>
            <a:pPr lvl="1"/>
            <a:r>
              <a:rPr lang="en-US" sz="2000" dirty="0"/>
              <a:t>810-5-75-.49</a:t>
            </a:r>
          </a:p>
          <a:p>
            <a:pPr lvl="1"/>
            <a:r>
              <a:rPr lang="en-US" sz="2000" dirty="0"/>
              <a:t>810-5-75-.54 </a:t>
            </a:r>
          </a:p>
          <a:p>
            <a:pPr lvl="1"/>
            <a:r>
              <a:rPr lang="en-US" sz="2000" dirty="0"/>
              <a:t>810-5-75-.62 </a:t>
            </a:r>
          </a:p>
          <a:p>
            <a:pPr lvl="1"/>
            <a:r>
              <a:rPr lang="en-US" sz="2000" dirty="0"/>
              <a:t>810-5-75-.67 </a:t>
            </a:r>
          </a:p>
          <a:p>
            <a:pPr lvl="1"/>
            <a:r>
              <a:rPr lang="en-US" sz="2000" dirty="0"/>
              <a:t>810-5-75-.68 </a:t>
            </a:r>
          </a:p>
        </p:txBody>
      </p:sp>
    </p:spTree>
    <p:extLst>
      <p:ext uri="{BB962C8B-B14F-4D97-AF65-F5344CB8AC3E}">
        <p14:creationId xmlns:p14="http://schemas.microsoft.com/office/powerpoint/2010/main" val="314723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BB8-8029-45FF-8053-1B54B24D39EC}"/>
              </a:ext>
            </a:extLst>
          </p:cNvPr>
          <p:cNvSpPr>
            <a:spLocks noGrp="1"/>
          </p:cNvSpPr>
          <p:nvPr>
            <p:ph type="title"/>
          </p:nvPr>
        </p:nvSpPr>
        <p:spPr>
          <a:xfrm>
            <a:off x="457200" y="838200"/>
            <a:ext cx="8229600" cy="685800"/>
          </a:xfrm>
        </p:spPr>
        <p:txBody>
          <a:bodyPr/>
          <a:lstStyle/>
          <a:p>
            <a:r>
              <a:rPr lang="en-US" dirty="0"/>
              <a:t>Gas </a:t>
            </a:r>
            <a:r>
              <a:rPr lang="en-US" sz="4000" dirty="0"/>
              <a:t>Tax</a:t>
            </a:r>
          </a:p>
        </p:txBody>
      </p:sp>
      <p:sp>
        <p:nvSpPr>
          <p:cNvPr id="3" name="Content Placeholder 2">
            <a:extLst>
              <a:ext uri="{FF2B5EF4-FFF2-40B4-BE49-F238E27FC236}">
                <a16:creationId xmlns:a16="http://schemas.microsoft.com/office/drawing/2014/main" id="{44D84E35-3958-443F-80B0-620DC2062445}"/>
              </a:ext>
            </a:extLst>
          </p:cNvPr>
          <p:cNvSpPr>
            <a:spLocks noGrp="1"/>
          </p:cNvSpPr>
          <p:nvPr>
            <p:ph idx="1"/>
          </p:nvPr>
        </p:nvSpPr>
        <p:spPr>
          <a:xfrm>
            <a:off x="304800" y="1828800"/>
            <a:ext cx="8458200" cy="5029200"/>
          </a:xfrm>
        </p:spPr>
        <p:txBody>
          <a:bodyPr/>
          <a:lstStyle/>
          <a:p>
            <a:r>
              <a:rPr lang="en-US" sz="2400" dirty="0"/>
              <a:t>Act 2019-2 (Effective: January 1, 2020)</a:t>
            </a:r>
          </a:p>
          <a:p>
            <a:r>
              <a:rPr lang="en-US" sz="2400" dirty="0"/>
              <a:t>Rebuild Alabama Act Memo (October 1, 2019)</a:t>
            </a:r>
          </a:p>
          <a:p>
            <a:r>
              <a:rPr lang="en-US" sz="2400" dirty="0"/>
              <a:t>Annual additional registration fee:</a:t>
            </a:r>
          </a:p>
          <a:p>
            <a:pPr lvl="1"/>
            <a:r>
              <a:rPr lang="en-US" sz="2200" dirty="0"/>
              <a:t>Battery electric vehicle $200  </a:t>
            </a:r>
          </a:p>
          <a:p>
            <a:pPr lvl="1"/>
            <a:r>
              <a:rPr lang="en-US" sz="2200" dirty="0"/>
              <a:t>Plug in hybrid electric vehicle $100</a:t>
            </a:r>
          </a:p>
          <a:p>
            <a:r>
              <a:rPr lang="en-US" sz="2400" dirty="0"/>
              <a:t>2.5% commission retained by official</a:t>
            </a:r>
          </a:p>
          <a:p>
            <a:r>
              <a:rPr lang="en-US" sz="2400" dirty="0"/>
              <a:t>Fees may be prorated like other license fees</a:t>
            </a:r>
          </a:p>
          <a:p>
            <a:r>
              <a:rPr lang="en-US" sz="2400" dirty="0"/>
              <a:t>Uniform Vehicle Valuation Manual includes fuel types:</a:t>
            </a:r>
          </a:p>
          <a:p>
            <a:pPr lvl="1"/>
            <a:r>
              <a:rPr lang="en-US" sz="2200" dirty="0"/>
              <a:t>E (electric)		$200 due</a:t>
            </a:r>
          </a:p>
          <a:p>
            <a:pPr lvl="1"/>
            <a:r>
              <a:rPr lang="en-US" sz="2200" dirty="0"/>
              <a:t>P (plug-in hybrid)	$100 due</a:t>
            </a:r>
          </a:p>
          <a:p>
            <a:pPr lvl="1"/>
            <a:r>
              <a:rPr lang="en-US" sz="2200" dirty="0"/>
              <a:t>H (hybrid) 		ask registrant if plug-in</a:t>
            </a:r>
          </a:p>
          <a:p>
            <a:endParaRPr lang="en-US" sz="2600" dirty="0"/>
          </a:p>
          <a:p>
            <a:endParaRPr lang="en-US" dirty="0"/>
          </a:p>
          <a:p>
            <a:endParaRPr lang="en-US" dirty="0"/>
          </a:p>
        </p:txBody>
      </p:sp>
    </p:spTree>
    <p:extLst>
      <p:ext uri="{BB962C8B-B14F-4D97-AF65-F5344CB8AC3E}">
        <p14:creationId xmlns:p14="http://schemas.microsoft.com/office/powerpoint/2010/main" val="813622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A4517D-F451-4E62-9015-D2B85536EAAF}"/>
              </a:ext>
            </a:extLst>
          </p:cNvPr>
          <p:cNvSpPr>
            <a:spLocks noGrp="1"/>
          </p:cNvSpPr>
          <p:nvPr>
            <p:ph type="title"/>
          </p:nvPr>
        </p:nvSpPr>
        <p:spPr/>
        <p:txBody>
          <a:bodyPr/>
          <a:lstStyle/>
          <a:p>
            <a:r>
              <a:rPr lang="en-US" dirty="0"/>
              <a:t>Title Admin Rule Updates</a:t>
            </a:r>
          </a:p>
        </p:txBody>
      </p:sp>
      <p:sp>
        <p:nvSpPr>
          <p:cNvPr id="5" name="Content Placeholder 4">
            <a:extLst>
              <a:ext uri="{FF2B5EF4-FFF2-40B4-BE49-F238E27FC236}">
                <a16:creationId xmlns:a16="http://schemas.microsoft.com/office/drawing/2014/main" id="{67783495-9341-4C4A-89AF-FD0735FE3D82}"/>
              </a:ext>
            </a:extLst>
          </p:cNvPr>
          <p:cNvSpPr>
            <a:spLocks noGrp="1"/>
          </p:cNvSpPr>
          <p:nvPr>
            <p:ph sz="half" idx="1"/>
          </p:nvPr>
        </p:nvSpPr>
        <p:spPr/>
        <p:txBody>
          <a:bodyPr/>
          <a:lstStyle/>
          <a:p>
            <a:r>
              <a:rPr lang="en-US" sz="2400" dirty="0"/>
              <a:t>Amended</a:t>
            </a:r>
          </a:p>
          <a:p>
            <a:pPr lvl="1"/>
            <a:r>
              <a:rPr lang="en-US" sz="2000" dirty="0"/>
              <a:t>810-5-75-.03</a:t>
            </a:r>
          </a:p>
          <a:p>
            <a:pPr lvl="1"/>
            <a:r>
              <a:rPr lang="en-US" sz="2000" dirty="0"/>
              <a:t>810-5-75-.14</a:t>
            </a:r>
          </a:p>
          <a:p>
            <a:pPr lvl="1"/>
            <a:r>
              <a:rPr lang="en-US" sz="2000" dirty="0"/>
              <a:t>810.5-75-.15</a:t>
            </a:r>
          </a:p>
          <a:p>
            <a:pPr lvl="1"/>
            <a:r>
              <a:rPr lang="en-US" sz="2000" dirty="0"/>
              <a:t>810-5-75-.17</a:t>
            </a:r>
          </a:p>
          <a:p>
            <a:pPr lvl="1"/>
            <a:r>
              <a:rPr lang="en-US" sz="2000" dirty="0"/>
              <a:t>810-5-75-.21</a:t>
            </a:r>
          </a:p>
          <a:p>
            <a:pPr lvl="1"/>
            <a:r>
              <a:rPr lang="en-US" sz="2000" dirty="0"/>
              <a:t>810-5-75-.24</a:t>
            </a:r>
          </a:p>
          <a:p>
            <a:pPr lvl="1"/>
            <a:r>
              <a:rPr lang="en-US" sz="2000" dirty="0"/>
              <a:t>810-5-75-.29</a:t>
            </a:r>
          </a:p>
          <a:p>
            <a:pPr lvl="1"/>
            <a:r>
              <a:rPr lang="en-US" sz="2000" dirty="0"/>
              <a:t>810-5-75-.31.02</a:t>
            </a:r>
          </a:p>
          <a:p>
            <a:pPr lvl="1"/>
            <a:r>
              <a:rPr lang="en-US" sz="2000" dirty="0"/>
              <a:t>810-5-75-.34</a:t>
            </a:r>
          </a:p>
          <a:p>
            <a:pPr lvl="1"/>
            <a:r>
              <a:rPr lang="en-US" sz="2000" dirty="0"/>
              <a:t>810-5-75-.36</a:t>
            </a:r>
          </a:p>
          <a:p>
            <a:pPr lvl="1"/>
            <a:r>
              <a:rPr lang="en-US" sz="2000" dirty="0"/>
              <a:t>810-5-75-.39</a:t>
            </a:r>
          </a:p>
        </p:txBody>
      </p:sp>
      <p:sp>
        <p:nvSpPr>
          <p:cNvPr id="6" name="Content Placeholder 5">
            <a:extLst>
              <a:ext uri="{FF2B5EF4-FFF2-40B4-BE49-F238E27FC236}">
                <a16:creationId xmlns:a16="http://schemas.microsoft.com/office/drawing/2014/main" id="{A39B8A82-AB41-4F88-97DF-51C6214EC76A}"/>
              </a:ext>
            </a:extLst>
          </p:cNvPr>
          <p:cNvSpPr>
            <a:spLocks noGrp="1"/>
          </p:cNvSpPr>
          <p:nvPr>
            <p:ph sz="half" idx="2"/>
          </p:nvPr>
        </p:nvSpPr>
        <p:spPr/>
        <p:txBody>
          <a:bodyPr/>
          <a:lstStyle/>
          <a:p>
            <a:pPr lvl="1"/>
            <a:r>
              <a:rPr lang="en-US" sz="2000" dirty="0"/>
              <a:t>810-5-75-.40</a:t>
            </a:r>
          </a:p>
          <a:p>
            <a:pPr lvl="1"/>
            <a:r>
              <a:rPr lang="en-US" sz="2000" dirty="0"/>
              <a:t>810-5-75-.48</a:t>
            </a:r>
          </a:p>
          <a:p>
            <a:pPr lvl="1"/>
            <a:r>
              <a:rPr lang="en-US" sz="2000" dirty="0"/>
              <a:t>810-5-75-.52</a:t>
            </a:r>
          </a:p>
          <a:p>
            <a:pPr lvl="1"/>
            <a:r>
              <a:rPr lang="en-US" sz="2000" dirty="0"/>
              <a:t>810-5-75-.53</a:t>
            </a:r>
          </a:p>
          <a:p>
            <a:pPr lvl="1"/>
            <a:r>
              <a:rPr lang="en-US" sz="2000" dirty="0"/>
              <a:t>810-5-75-.55</a:t>
            </a:r>
          </a:p>
          <a:p>
            <a:pPr lvl="1"/>
            <a:r>
              <a:rPr lang="en-US" sz="2000" dirty="0"/>
              <a:t>810-5-75-.57</a:t>
            </a:r>
          </a:p>
          <a:p>
            <a:pPr lvl="1"/>
            <a:r>
              <a:rPr lang="en-US" sz="2000" dirty="0"/>
              <a:t>810-5-75-.58</a:t>
            </a:r>
          </a:p>
          <a:p>
            <a:pPr lvl="1"/>
            <a:r>
              <a:rPr lang="en-US" sz="2000" dirty="0"/>
              <a:t>810-5-75-.60</a:t>
            </a:r>
          </a:p>
          <a:p>
            <a:pPr lvl="1"/>
            <a:r>
              <a:rPr lang="en-US" sz="2000" dirty="0"/>
              <a:t>810-5-75-.61</a:t>
            </a:r>
          </a:p>
          <a:p>
            <a:pPr lvl="1"/>
            <a:r>
              <a:rPr lang="en-US" sz="2000" dirty="0"/>
              <a:t>810-5-75-.63</a:t>
            </a:r>
          </a:p>
          <a:p>
            <a:pPr lvl="1"/>
            <a:r>
              <a:rPr lang="en-US" sz="2000" dirty="0"/>
              <a:t>810-5-75-.64</a:t>
            </a:r>
          </a:p>
          <a:p>
            <a:pPr lvl="1"/>
            <a:r>
              <a:rPr lang="en-US" sz="2000" dirty="0"/>
              <a:t>810-5-75-.66</a:t>
            </a:r>
          </a:p>
        </p:txBody>
      </p:sp>
    </p:spTree>
    <p:extLst>
      <p:ext uri="{BB962C8B-B14F-4D97-AF65-F5344CB8AC3E}">
        <p14:creationId xmlns:p14="http://schemas.microsoft.com/office/powerpoint/2010/main" val="92718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758CE7-C679-426F-A427-E642F908DD59}"/>
              </a:ext>
            </a:extLst>
          </p:cNvPr>
          <p:cNvSpPr>
            <a:spLocks noGrp="1"/>
          </p:cNvSpPr>
          <p:nvPr>
            <p:ph type="ctrTitle"/>
          </p:nvPr>
        </p:nvSpPr>
        <p:spPr/>
        <p:txBody>
          <a:bodyPr/>
          <a:lstStyle/>
          <a:p>
            <a:r>
              <a:rPr lang="en-US" dirty="0"/>
              <a:t>Compliance &amp; Licensing</a:t>
            </a:r>
          </a:p>
        </p:txBody>
      </p:sp>
      <p:sp>
        <p:nvSpPr>
          <p:cNvPr id="5" name="Subtitle 4">
            <a:extLst>
              <a:ext uri="{FF2B5EF4-FFF2-40B4-BE49-F238E27FC236}">
                <a16:creationId xmlns:a16="http://schemas.microsoft.com/office/drawing/2014/main" id="{CE02D189-25DD-4499-8D94-E1A34D2113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26138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41A2-3FEC-426F-B463-36D417C730ED}"/>
              </a:ext>
            </a:extLst>
          </p:cNvPr>
          <p:cNvSpPr>
            <a:spLocks noGrp="1"/>
          </p:cNvSpPr>
          <p:nvPr>
            <p:ph type="title"/>
          </p:nvPr>
        </p:nvSpPr>
        <p:spPr>
          <a:xfrm>
            <a:off x="457200" y="990600"/>
            <a:ext cx="8229600" cy="1066800"/>
          </a:xfrm>
        </p:spPr>
        <p:txBody>
          <a:bodyPr/>
          <a:lstStyle/>
          <a:p>
            <a:r>
              <a:rPr lang="en-US" dirty="0"/>
              <a:t>Compliance &amp; Licensing Section</a:t>
            </a:r>
          </a:p>
        </p:txBody>
      </p:sp>
      <p:sp>
        <p:nvSpPr>
          <p:cNvPr id="3" name="Content Placeholder 2">
            <a:extLst>
              <a:ext uri="{FF2B5EF4-FFF2-40B4-BE49-F238E27FC236}">
                <a16:creationId xmlns:a16="http://schemas.microsoft.com/office/drawing/2014/main" id="{BFEC5E56-9074-4567-887F-2D66D4813403}"/>
              </a:ext>
            </a:extLst>
          </p:cNvPr>
          <p:cNvSpPr>
            <a:spLocks noGrp="1"/>
          </p:cNvSpPr>
          <p:nvPr>
            <p:ph idx="1"/>
          </p:nvPr>
        </p:nvSpPr>
        <p:spPr>
          <a:xfrm>
            <a:off x="457200" y="2028825"/>
            <a:ext cx="8229600" cy="4752975"/>
          </a:xfrm>
        </p:spPr>
        <p:txBody>
          <a:bodyPr/>
          <a:lstStyle/>
          <a:p>
            <a:r>
              <a:rPr lang="en-US" dirty="0"/>
              <a:t>Managers/supervisors</a:t>
            </a:r>
          </a:p>
          <a:p>
            <a:pPr lvl="1"/>
            <a:r>
              <a:rPr lang="en-US" dirty="0"/>
              <a:t>Lisa Blankenship, Section Manager</a:t>
            </a:r>
          </a:p>
          <a:p>
            <a:pPr lvl="1"/>
            <a:r>
              <a:rPr lang="en-US" dirty="0"/>
              <a:t>Maria Chamnong, Dealer License Supervisor</a:t>
            </a:r>
          </a:p>
          <a:p>
            <a:pPr lvl="1"/>
            <a:r>
              <a:rPr lang="en-US" dirty="0"/>
              <a:t>Renee’ Kyser, Audit Unit Manager</a:t>
            </a:r>
          </a:p>
          <a:p>
            <a:pPr lvl="1"/>
            <a:r>
              <a:rPr lang="en-US" dirty="0"/>
              <a:t>Vacant, Inspections Unit</a:t>
            </a:r>
          </a:p>
          <a:p>
            <a:r>
              <a:rPr lang="en-US" dirty="0"/>
              <a:t>Units</a:t>
            </a:r>
          </a:p>
          <a:p>
            <a:pPr lvl="1"/>
            <a:r>
              <a:rPr lang="en-US" dirty="0"/>
              <a:t>Dealer License (5 employees)</a:t>
            </a:r>
          </a:p>
          <a:p>
            <a:pPr lvl="1"/>
            <a:r>
              <a:rPr lang="en-US" dirty="0"/>
              <a:t>Audit (14 employees)</a:t>
            </a:r>
          </a:p>
          <a:p>
            <a:pPr lvl="1"/>
            <a:r>
              <a:rPr lang="en-US" dirty="0"/>
              <a:t>Inspections (12 employees)</a:t>
            </a:r>
          </a:p>
        </p:txBody>
      </p:sp>
    </p:spTree>
    <p:extLst>
      <p:ext uri="{BB962C8B-B14F-4D97-AF65-F5344CB8AC3E}">
        <p14:creationId xmlns:p14="http://schemas.microsoft.com/office/powerpoint/2010/main" val="571325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5010-A643-42E3-9183-A8AC4BDCE4A7}"/>
              </a:ext>
            </a:extLst>
          </p:cNvPr>
          <p:cNvSpPr>
            <a:spLocks noGrp="1"/>
          </p:cNvSpPr>
          <p:nvPr>
            <p:ph type="title"/>
          </p:nvPr>
        </p:nvSpPr>
        <p:spPr>
          <a:xfrm>
            <a:off x="457200" y="838200"/>
            <a:ext cx="8229600" cy="667829"/>
          </a:xfrm>
        </p:spPr>
        <p:txBody>
          <a:bodyPr/>
          <a:lstStyle/>
          <a:p>
            <a:r>
              <a:rPr lang="en-US" dirty="0"/>
              <a:t>Title Service Provider</a:t>
            </a:r>
          </a:p>
        </p:txBody>
      </p:sp>
      <p:sp>
        <p:nvSpPr>
          <p:cNvPr id="3" name="Content Placeholder 2">
            <a:extLst>
              <a:ext uri="{FF2B5EF4-FFF2-40B4-BE49-F238E27FC236}">
                <a16:creationId xmlns:a16="http://schemas.microsoft.com/office/drawing/2014/main" id="{BFB96CBF-DD15-49AB-B714-4831A521E88F}"/>
              </a:ext>
            </a:extLst>
          </p:cNvPr>
          <p:cNvSpPr>
            <a:spLocks noGrp="1"/>
          </p:cNvSpPr>
          <p:nvPr>
            <p:ph idx="1"/>
          </p:nvPr>
        </p:nvSpPr>
        <p:spPr>
          <a:xfrm>
            <a:off x="457200" y="1506029"/>
            <a:ext cx="8229600" cy="5123371"/>
          </a:xfrm>
        </p:spPr>
        <p:txBody>
          <a:bodyPr/>
          <a:lstStyle/>
          <a:p>
            <a:r>
              <a:rPr lang="en-US" sz="2400" dirty="0"/>
              <a:t>Act 2019-238 (Effective: October 1, 2019)</a:t>
            </a:r>
          </a:p>
          <a:p>
            <a:endParaRPr lang="en-US" sz="1000" dirty="0"/>
          </a:p>
          <a:p>
            <a:r>
              <a:rPr lang="en-US" sz="2400" dirty="0"/>
              <a:t>Allows a title service provider to perform designated agent duties for a licensed dealer</a:t>
            </a:r>
          </a:p>
          <a:p>
            <a:pPr lvl="1"/>
            <a:r>
              <a:rPr lang="en-US" sz="2000" dirty="0"/>
              <a:t>Application package available online</a:t>
            </a:r>
          </a:p>
          <a:p>
            <a:endParaRPr lang="en-US" sz="1000" dirty="0"/>
          </a:p>
          <a:p>
            <a:r>
              <a:rPr lang="en-US" sz="2400" dirty="0"/>
              <a:t>Title service provider</a:t>
            </a:r>
          </a:p>
          <a:p>
            <a:pPr lvl="1"/>
            <a:r>
              <a:rPr lang="en-US" sz="2000" dirty="0"/>
              <a:t>Any person who acts as an agent for a licensed dealer</a:t>
            </a:r>
          </a:p>
          <a:p>
            <a:pPr lvl="1"/>
            <a:r>
              <a:rPr lang="en-US" sz="2000" dirty="0"/>
              <a:t>Must be bonded like a designated agent</a:t>
            </a:r>
          </a:p>
          <a:p>
            <a:pPr lvl="1"/>
            <a:r>
              <a:rPr lang="en-US" sz="2000" dirty="0"/>
              <a:t>Designated agent cannot do work for another </a:t>
            </a:r>
            <a:r>
              <a:rPr lang="en-US" sz="2000"/>
              <a:t>designated agent</a:t>
            </a:r>
            <a:endParaRPr lang="en-US" sz="2000" dirty="0"/>
          </a:p>
          <a:p>
            <a:endParaRPr lang="en-US" sz="1000" dirty="0"/>
          </a:p>
          <a:p>
            <a:r>
              <a:rPr lang="en-US" sz="2400" dirty="0"/>
              <a:t>Admin Rule 810-5-75-.52.01</a:t>
            </a:r>
          </a:p>
          <a:p>
            <a:endParaRPr lang="en-US" sz="1000" dirty="0"/>
          </a:p>
          <a:p>
            <a:r>
              <a:rPr lang="en-US" sz="2400" dirty="0"/>
              <a:t>Notify MVD of anyone in your county acting as an unregistered title service provider</a:t>
            </a:r>
          </a:p>
        </p:txBody>
      </p:sp>
    </p:spTree>
    <p:extLst>
      <p:ext uri="{BB962C8B-B14F-4D97-AF65-F5344CB8AC3E}">
        <p14:creationId xmlns:p14="http://schemas.microsoft.com/office/powerpoint/2010/main" val="719495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5010-A643-42E3-9183-A8AC4BDCE4A7}"/>
              </a:ext>
            </a:extLst>
          </p:cNvPr>
          <p:cNvSpPr>
            <a:spLocks noGrp="1"/>
          </p:cNvSpPr>
          <p:nvPr>
            <p:ph type="title"/>
          </p:nvPr>
        </p:nvSpPr>
        <p:spPr>
          <a:xfrm>
            <a:off x="457200" y="838200"/>
            <a:ext cx="8229600" cy="667829"/>
          </a:xfrm>
        </p:spPr>
        <p:txBody>
          <a:bodyPr/>
          <a:lstStyle/>
          <a:p>
            <a:r>
              <a:rPr lang="en-US" dirty="0"/>
              <a:t>Title Service Provider</a:t>
            </a:r>
          </a:p>
        </p:txBody>
      </p:sp>
      <p:pic>
        <p:nvPicPr>
          <p:cNvPr id="7" name="Content Placeholder 6">
            <a:extLst>
              <a:ext uri="{FF2B5EF4-FFF2-40B4-BE49-F238E27FC236}">
                <a16:creationId xmlns:a16="http://schemas.microsoft.com/office/drawing/2014/main" id="{B66D2B72-39D5-4FE2-983C-0D7463615B57}"/>
              </a:ext>
            </a:extLst>
          </p:cNvPr>
          <p:cNvPicPr>
            <a:picLocks noGrp="1" noChangeAspect="1"/>
          </p:cNvPicPr>
          <p:nvPr>
            <p:ph idx="1"/>
          </p:nvPr>
        </p:nvPicPr>
        <p:blipFill>
          <a:blip r:embed="rId2"/>
          <a:stretch>
            <a:fillRect/>
          </a:stretch>
        </p:blipFill>
        <p:spPr>
          <a:xfrm>
            <a:off x="1981200" y="1828800"/>
            <a:ext cx="5105400" cy="4729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02021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9B2C-A3DE-4EC8-B814-DF70679DB97C}"/>
              </a:ext>
            </a:extLst>
          </p:cNvPr>
          <p:cNvSpPr>
            <a:spLocks noGrp="1"/>
          </p:cNvSpPr>
          <p:nvPr>
            <p:ph type="title"/>
          </p:nvPr>
        </p:nvSpPr>
        <p:spPr>
          <a:xfrm>
            <a:off x="457200" y="990600"/>
            <a:ext cx="8229600" cy="6096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7DB9BEB2-86FC-4C49-A2E4-E78E245EE9E8}"/>
              </a:ext>
            </a:extLst>
          </p:cNvPr>
          <p:cNvSpPr>
            <a:spLocks noGrp="1"/>
          </p:cNvSpPr>
          <p:nvPr>
            <p:ph idx="1"/>
          </p:nvPr>
        </p:nvSpPr>
        <p:spPr>
          <a:xfrm>
            <a:off x="438912" y="2057401"/>
            <a:ext cx="8229600" cy="4191000"/>
          </a:xfrm>
        </p:spPr>
        <p:txBody>
          <a:bodyPr/>
          <a:lstStyle/>
          <a:p>
            <a:r>
              <a:rPr lang="en-US" sz="2800" dirty="0"/>
              <a:t>Act 2019-244 (Effective:  October 1, 2020)</a:t>
            </a:r>
          </a:p>
          <a:p>
            <a:endParaRPr lang="en-US" sz="1500" dirty="0"/>
          </a:p>
          <a:p>
            <a:r>
              <a:rPr lang="en-US" sz="2800" dirty="0"/>
              <a:t>Result of HJR14 (2018) to research and draft recommendations to combat </a:t>
            </a:r>
            <a:r>
              <a:rPr lang="en-US" sz="2800" dirty="0" err="1"/>
              <a:t>curbstoning</a:t>
            </a:r>
            <a:r>
              <a:rPr lang="en-US" sz="2800" dirty="0"/>
              <a:t> and abandoned vehicle fraud</a:t>
            </a:r>
          </a:p>
          <a:p>
            <a:endParaRPr lang="en-US" sz="1500" dirty="0"/>
          </a:p>
          <a:p>
            <a:r>
              <a:rPr lang="en-US" sz="2800" dirty="0"/>
              <a:t>DOR responsible for issuing dealer tags</a:t>
            </a:r>
          </a:p>
          <a:p>
            <a:endParaRPr lang="en-US" sz="1500" dirty="0"/>
          </a:p>
          <a:p>
            <a:r>
              <a:rPr lang="en-US" sz="2800" dirty="0"/>
              <a:t>Dealer must have state regulatory license and county license before tag is issued</a:t>
            </a:r>
          </a:p>
          <a:p>
            <a:endParaRPr lang="en-US" dirty="0"/>
          </a:p>
          <a:p>
            <a:pPr lvl="1"/>
            <a:endParaRPr lang="en-US" dirty="0"/>
          </a:p>
        </p:txBody>
      </p:sp>
    </p:spTree>
    <p:extLst>
      <p:ext uri="{BB962C8B-B14F-4D97-AF65-F5344CB8AC3E}">
        <p14:creationId xmlns:p14="http://schemas.microsoft.com/office/powerpoint/2010/main" val="1332695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CBC6-CAF2-4B99-9D4A-535B926EE8FB}"/>
              </a:ext>
            </a:extLst>
          </p:cNvPr>
          <p:cNvSpPr>
            <a:spLocks noGrp="1"/>
          </p:cNvSpPr>
          <p:nvPr>
            <p:ph type="title"/>
          </p:nvPr>
        </p:nvSpPr>
        <p:spPr>
          <a:xfrm>
            <a:off x="457200" y="990600"/>
            <a:ext cx="8229600" cy="6096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643CFC73-BE9D-44B7-9477-90E3576D3619}"/>
              </a:ext>
            </a:extLst>
          </p:cNvPr>
          <p:cNvSpPr>
            <a:spLocks noGrp="1"/>
          </p:cNvSpPr>
          <p:nvPr>
            <p:ph idx="1"/>
          </p:nvPr>
        </p:nvSpPr>
        <p:spPr>
          <a:xfrm>
            <a:off x="457200" y="1752600"/>
            <a:ext cx="8229600" cy="4983163"/>
          </a:xfrm>
        </p:spPr>
        <p:txBody>
          <a:bodyPr/>
          <a:lstStyle/>
          <a:p>
            <a:r>
              <a:rPr lang="en-US" sz="2800" dirty="0"/>
              <a:t>Metal DT tag replaced by temporary 7-day DT tag issued by DOR</a:t>
            </a:r>
          </a:p>
          <a:p>
            <a:endParaRPr lang="en-US" sz="1500" dirty="0"/>
          </a:p>
          <a:p>
            <a:r>
              <a:rPr lang="en-US" sz="2800" dirty="0"/>
              <a:t>Temporary DT</a:t>
            </a:r>
            <a:r>
              <a:rPr lang="en-US" sz="2800"/>
              <a:t>/Auction </a:t>
            </a:r>
            <a:r>
              <a:rPr lang="en-US" sz="2800" dirty="0"/>
              <a:t>tag - $5</a:t>
            </a:r>
          </a:p>
          <a:p>
            <a:endParaRPr lang="en-US" sz="1500" dirty="0"/>
          </a:p>
          <a:p>
            <a:r>
              <a:rPr lang="en-US" sz="2800" dirty="0"/>
              <a:t>Manufacturer tags issued by DOR</a:t>
            </a:r>
          </a:p>
          <a:p>
            <a:endParaRPr lang="en-US" sz="1500" dirty="0"/>
          </a:p>
          <a:p>
            <a:r>
              <a:rPr lang="en-US" sz="2800" dirty="0"/>
              <a:t>Penalty for first violation of dealer tag law increased from $100 to $200</a:t>
            </a:r>
          </a:p>
          <a:p>
            <a:pPr marL="0" indent="0">
              <a:buNone/>
            </a:pPr>
            <a:endParaRPr lang="en-US" dirty="0"/>
          </a:p>
          <a:p>
            <a:endParaRPr lang="en-US" dirty="0"/>
          </a:p>
        </p:txBody>
      </p:sp>
    </p:spTree>
    <p:extLst>
      <p:ext uri="{BB962C8B-B14F-4D97-AF65-F5344CB8AC3E}">
        <p14:creationId xmlns:p14="http://schemas.microsoft.com/office/powerpoint/2010/main" val="2457716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E6DE-77E0-487C-A2A3-439569E5501D}"/>
              </a:ext>
            </a:extLst>
          </p:cNvPr>
          <p:cNvSpPr>
            <a:spLocks noGrp="1"/>
          </p:cNvSpPr>
          <p:nvPr>
            <p:ph type="title"/>
          </p:nvPr>
        </p:nvSpPr>
        <p:spPr>
          <a:xfrm>
            <a:off x="457200" y="914400"/>
            <a:ext cx="8229600" cy="5334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3DA88E85-072B-4230-AA2B-68E430E0556B}"/>
              </a:ext>
            </a:extLst>
          </p:cNvPr>
          <p:cNvSpPr>
            <a:spLocks noGrp="1"/>
          </p:cNvSpPr>
          <p:nvPr>
            <p:ph idx="1"/>
          </p:nvPr>
        </p:nvSpPr>
        <p:spPr>
          <a:xfrm>
            <a:off x="457200" y="1752600"/>
            <a:ext cx="8229600" cy="4983163"/>
          </a:xfrm>
        </p:spPr>
        <p:txBody>
          <a:bodyPr/>
          <a:lstStyle/>
          <a:p>
            <a:r>
              <a:rPr lang="en-US" sz="2800" dirty="0"/>
              <a:t>Local official cannot collect ad valorem or sales tax on vehicle in dealer inventory when “standard” plate is issued</a:t>
            </a:r>
          </a:p>
          <a:p>
            <a:pPr lvl="1"/>
            <a:r>
              <a:rPr lang="en-US" sz="2400" dirty="0"/>
              <a:t>Must provide MSO or reassigned title as evidence of vehicle inventory</a:t>
            </a:r>
          </a:p>
          <a:p>
            <a:endParaRPr lang="en-US" sz="800" dirty="0"/>
          </a:p>
          <a:p>
            <a:pPr marL="0" indent="0">
              <a:buNone/>
            </a:pPr>
            <a:endParaRPr lang="en-US" dirty="0"/>
          </a:p>
        </p:txBody>
      </p:sp>
    </p:spTree>
    <p:extLst>
      <p:ext uri="{BB962C8B-B14F-4D97-AF65-F5344CB8AC3E}">
        <p14:creationId xmlns:p14="http://schemas.microsoft.com/office/powerpoint/2010/main" val="1436554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E6DE-77E0-487C-A2A3-439569E5501D}"/>
              </a:ext>
            </a:extLst>
          </p:cNvPr>
          <p:cNvSpPr>
            <a:spLocks noGrp="1"/>
          </p:cNvSpPr>
          <p:nvPr>
            <p:ph type="title"/>
          </p:nvPr>
        </p:nvSpPr>
        <p:spPr>
          <a:xfrm>
            <a:off x="457200" y="914400"/>
            <a:ext cx="8229600" cy="5334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3DA88E85-072B-4230-AA2B-68E430E0556B}"/>
              </a:ext>
            </a:extLst>
          </p:cNvPr>
          <p:cNvSpPr>
            <a:spLocks noGrp="1"/>
          </p:cNvSpPr>
          <p:nvPr>
            <p:ph idx="1"/>
          </p:nvPr>
        </p:nvSpPr>
        <p:spPr>
          <a:xfrm>
            <a:off x="457200" y="1752600"/>
            <a:ext cx="8229600" cy="4983163"/>
          </a:xfrm>
        </p:spPr>
        <p:txBody>
          <a:bodyPr/>
          <a:lstStyle/>
          <a:p>
            <a:r>
              <a:rPr lang="en-US" sz="2800" dirty="0"/>
              <a:t>Creates master dealer license – eliminates separate wholesale and rebuilder license</a:t>
            </a:r>
          </a:p>
          <a:p>
            <a:endParaRPr lang="en-US" sz="800" dirty="0"/>
          </a:p>
          <a:p>
            <a:r>
              <a:rPr lang="en-US" sz="2800" dirty="0"/>
              <a:t>Penalty for delinquent dealer license - 15% of license fee after grace period (Oct)</a:t>
            </a:r>
          </a:p>
          <a:p>
            <a:endParaRPr lang="en-US" sz="800" dirty="0"/>
          </a:p>
          <a:p>
            <a:r>
              <a:rPr lang="en-US" sz="2800" dirty="0"/>
              <a:t>Increases bond from $25K to $50K</a:t>
            </a:r>
          </a:p>
          <a:p>
            <a:endParaRPr lang="en-US" sz="800" dirty="0"/>
          </a:p>
          <a:p>
            <a:r>
              <a:rPr lang="en-US" sz="2800" dirty="0"/>
              <a:t>Allows DOR to adjust license fee</a:t>
            </a:r>
          </a:p>
          <a:p>
            <a:pPr marL="0" indent="0">
              <a:buNone/>
            </a:pPr>
            <a:endParaRPr lang="en-US" dirty="0"/>
          </a:p>
        </p:txBody>
      </p:sp>
    </p:spTree>
    <p:extLst>
      <p:ext uri="{BB962C8B-B14F-4D97-AF65-F5344CB8AC3E}">
        <p14:creationId xmlns:p14="http://schemas.microsoft.com/office/powerpoint/2010/main" val="3055320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FFD9-DA4C-4E54-B662-56EE6C6B358A}"/>
              </a:ext>
            </a:extLst>
          </p:cNvPr>
          <p:cNvSpPr>
            <a:spLocks noGrp="1"/>
          </p:cNvSpPr>
          <p:nvPr>
            <p:ph type="title"/>
          </p:nvPr>
        </p:nvSpPr>
        <p:spPr>
          <a:xfrm>
            <a:off x="457200" y="990600"/>
            <a:ext cx="8229600" cy="6096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C8AC36F5-3266-47F6-988A-7896252F6638}"/>
              </a:ext>
            </a:extLst>
          </p:cNvPr>
          <p:cNvSpPr>
            <a:spLocks noGrp="1"/>
          </p:cNvSpPr>
          <p:nvPr>
            <p:ph idx="1"/>
          </p:nvPr>
        </p:nvSpPr>
        <p:spPr>
          <a:xfrm>
            <a:off x="457200" y="1828800"/>
            <a:ext cx="8229600" cy="4906963"/>
          </a:xfrm>
        </p:spPr>
        <p:txBody>
          <a:bodyPr/>
          <a:lstStyle/>
          <a:p>
            <a:r>
              <a:rPr lang="en-US" sz="2800" dirty="0"/>
              <a:t>Penalty for failure to obtain license</a:t>
            </a:r>
          </a:p>
          <a:p>
            <a:pPr lvl="1"/>
            <a:r>
              <a:rPr lang="en-US" sz="2600" dirty="0"/>
              <a:t>$500 for first offense</a:t>
            </a:r>
          </a:p>
          <a:p>
            <a:pPr lvl="1"/>
            <a:r>
              <a:rPr lang="en-US" sz="2600" dirty="0"/>
              <a:t>$1,000 for second or subsequent offense</a:t>
            </a:r>
          </a:p>
          <a:p>
            <a:pPr lvl="1"/>
            <a:endParaRPr lang="en-US" sz="2600" dirty="0"/>
          </a:p>
          <a:p>
            <a:r>
              <a:rPr lang="en-US" sz="2800" dirty="0"/>
              <a:t>No person, other than licensed dealer, may sell vehicle without title reflecting person as owner</a:t>
            </a:r>
          </a:p>
          <a:p>
            <a:endParaRPr lang="en-US" sz="2800" dirty="0"/>
          </a:p>
          <a:p>
            <a:r>
              <a:rPr lang="en-US" sz="2800" dirty="0"/>
              <a:t>Local licensing official or law enforcement may impound vehicle </a:t>
            </a:r>
          </a:p>
          <a:p>
            <a:endParaRPr lang="en-US" dirty="0"/>
          </a:p>
        </p:txBody>
      </p:sp>
    </p:spTree>
    <p:extLst>
      <p:ext uri="{BB962C8B-B14F-4D97-AF65-F5344CB8AC3E}">
        <p14:creationId xmlns:p14="http://schemas.microsoft.com/office/powerpoint/2010/main" val="94382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BB8-8029-45FF-8053-1B54B24D39EC}"/>
              </a:ext>
            </a:extLst>
          </p:cNvPr>
          <p:cNvSpPr>
            <a:spLocks noGrp="1"/>
          </p:cNvSpPr>
          <p:nvPr>
            <p:ph type="title"/>
          </p:nvPr>
        </p:nvSpPr>
        <p:spPr>
          <a:xfrm>
            <a:off x="457200" y="914400"/>
            <a:ext cx="8229600" cy="609600"/>
          </a:xfrm>
        </p:spPr>
        <p:txBody>
          <a:bodyPr/>
          <a:lstStyle/>
          <a:p>
            <a:r>
              <a:rPr lang="en-US" dirty="0"/>
              <a:t>Gas Tax</a:t>
            </a:r>
          </a:p>
        </p:txBody>
      </p:sp>
      <p:sp>
        <p:nvSpPr>
          <p:cNvPr id="3" name="Content Placeholder 2">
            <a:extLst>
              <a:ext uri="{FF2B5EF4-FFF2-40B4-BE49-F238E27FC236}">
                <a16:creationId xmlns:a16="http://schemas.microsoft.com/office/drawing/2014/main" id="{44D84E35-3958-443F-80B0-620DC2062445}"/>
              </a:ext>
            </a:extLst>
          </p:cNvPr>
          <p:cNvSpPr>
            <a:spLocks noGrp="1"/>
          </p:cNvSpPr>
          <p:nvPr>
            <p:ph idx="1"/>
          </p:nvPr>
        </p:nvSpPr>
        <p:spPr>
          <a:xfrm>
            <a:off x="435864" y="1600200"/>
            <a:ext cx="8229600" cy="4922203"/>
          </a:xfrm>
        </p:spPr>
        <p:txBody>
          <a:bodyPr/>
          <a:lstStyle/>
          <a:p>
            <a:r>
              <a:rPr lang="en-US" sz="2600" dirty="0"/>
              <a:t>Attorney General Opinion 2020-005: </a:t>
            </a:r>
          </a:p>
          <a:p>
            <a:pPr lvl="1"/>
            <a:r>
              <a:rPr lang="en-US" sz="2000" dirty="0"/>
              <a:t>State portion of fees shall be deposited in the State General Fund until the total annual registrations of battery electric and plug-in hybrids exceed four percent of the total annual registrations.</a:t>
            </a:r>
          </a:p>
          <a:p>
            <a:pPr lvl="2"/>
            <a:r>
              <a:rPr lang="en-US" sz="1600" dirty="0"/>
              <a:t>Comptroller memo dated 12/23/19 says hold funds until receive further instruction from their offices.</a:t>
            </a:r>
          </a:p>
          <a:p>
            <a:pPr lvl="1"/>
            <a:r>
              <a:rPr lang="en-US" sz="2000" dirty="0"/>
              <a:t>Treasurer may not distribute proceeds to counties or cities.</a:t>
            </a:r>
          </a:p>
          <a:p>
            <a:pPr lvl="1"/>
            <a:r>
              <a:rPr lang="en-US" sz="2000" dirty="0"/>
              <a:t>Fees must be prorated in same manner as license fees for other motor vehicles that may be acquired or first brought into the state (40-12-259).  </a:t>
            </a:r>
          </a:p>
          <a:p>
            <a:pPr lvl="1"/>
            <a:r>
              <a:rPr lang="en-US" sz="2000" dirty="0"/>
              <a:t>If prorated amount collected, it shall be distributed proportionally to state, counties and cities with any remainder to the Rebuild AL Fund.</a:t>
            </a:r>
          </a:p>
          <a:p>
            <a:endParaRPr lang="en-US" dirty="0"/>
          </a:p>
          <a:p>
            <a:endParaRPr lang="en-US" dirty="0"/>
          </a:p>
        </p:txBody>
      </p:sp>
    </p:spTree>
    <p:extLst>
      <p:ext uri="{BB962C8B-B14F-4D97-AF65-F5344CB8AC3E}">
        <p14:creationId xmlns:p14="http://schemas.microsoft.com/office/powerpoint/2010/main" val="345033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F84F-EBEF-44DD-BBF6-033287580767}"/>
              </a:ext>
            </a:extLst>
          </p:cNvPr>
          <p:cNvSpPr>
            <a:spLocks noGrp="1"/>
          </p:cNvSpPr>
          <p:nvPr>
            <p:ph type="title"/>
          </p:nvPr>
        </p:nvSpPr>
        <p:spPr>
          <a:xfrm>
            <a:off x="457200" y="990600"/>
            <a:ext cx="8229600" cy="5334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A962F65F-11B0-4299-BD71-62C93A635456}"/>
              </a:ext>
            </a:extLst>
          </p:cNvPr>
          <p:cNvSpPr>
            <a:spLocks noGrp="1"/>
          </p:cNvSpPr>
          <p:nvPr>
            <p:ph idx="1"/>
          </p:nvPr>
        </p:nvSpPr>
        <p:spPr>
          <a:xfrm>
            <a:off x="457200" y="1600200"/>
            <a:ext cx="8229600" cy="5135563"/>
          </a:xfrm>
        </p:spPr>
        <p:txBody>
          <a:bodyPr/>
          <a:lstStyle/>
          <a:p>
            <a:r>
              <a:rPr lang="en-US" sz="2700" dirty="0"/>
              <a:t>Creates “facilitator” license for off-site sales - $25</a:t>
            </a:r>
          </a:p>
          <a:p>
            <a:endParaRPr lang="en-US" sz="1000" dirty="0"/>
          </a:p>
          <a:p>
            <a:r>
              <a:rPr lang="en-US" sz="2700" dirty="0"/>
              <a:t>Facilitator is any person who facilitates an off-site sale, including the property owner</a:t>
            </a:r>
          </a:p>
          <a:p>
            <a:endParaRPr lang="en-US" sz="1000" dirty="0"/>
          </a:p>
          <a:p>
            <a:r>
              <a:rPr lang="en-US" sz="2700" dirty="0"/>
              <a:t>Must apply for license 10 days before sale</a:t>
            </a:r>
          </a:p>
          <a:p>
            <a:endParaRPr lang="en-US" sz="1000" dirty="0"/>
          </a:p>
          <a:p>
            <a:r>
              <a:rPr lang="en-US" sz="2700" dirty="0"/>
              <a:t>Facilitator must provide names of participating licensed dealers who must also obtain an off-site license prior to sale</a:t>
            </a:r>
          </a:p>
          <a:p>
            <a:endParaRPr lang="en-US" sz="1000" dirty="0"/>
          </a:p>
          <a:p>
            <a:r>
              <a:rPr lang="en-US" sz="2700" dirty="0"/>
              <a:t>Penalties:  1</a:t>
            </a:r>
            <a:r>
              <a:rPr lang="en-US" sz="2700" baseline="30000" dirty="0"/>
              <a:t>st</a:t>
            </a:r>
            <a:r>
              <a:rPr lang="en-US" sz="2700" dirty="0"/>
              <a:t> - $500 2</a:t>
            </a:r>
            <a:r>
              <a:rPr lang="en-US" sz="2700" baseline="30000" dirty="0"/>
              <a:t>nd</a:t>
            </a:r>
            <a:r>
              <a:rPr lang="en-US" sz="2700" dirty="0"/>
              <a:t> - $1,000 </a:t>
            </a:r>
          </a:p>
          <a:p>
            <a:endParaRPr lang="en-US" dirty="0"/>
          </a:p>
        </p:txBody>
      </p:sp>
    </p:spTree>
    <p:extLst>
      <p:ext uri="{BB962C8B-B14F-4D97-AF65-F5344CB8AC3E}">
        <p14:creationId xmlns:p14="http://schemas.microsoft.com/office/powerpoint/2010/main" val="2339528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1630-0F64-45AD-84A2-4F181BD3D70B}"/>
              </a:ext>
            </a:extLst>
          </p:cNvPr>
          <p:cNvSpPr>
            <a:spLocks noGrp="1"/>
          </p:cNvSpPr>
          <p:nvPr>
            <p:ph type="title"/>
          </p:nvPr>
        </p:nvSpPr>
        <p:spPr>
          <a:xfrm>
            <a:off x="457200" y="990600"/>
            <a:ext cx="8229600" cy="457200"/>
          </a:xfrm>
        </p:spPr>
        <p:txBody>
          <a:bodyPr/>
          <a:lstStyle/>
          <a:p>
            <a:r>
              <a:rPr lang="en-US" dirty="0"/>
              <a:t>Dealer License &amp; Tags</a:t>
            </a:r>
          </a:p>
        </p:txBody>
      </p:sp>
      <p:sp>
        <p:nvSpPr>
          <p:cNvPr id="3" name="Content Placeholder 2">
            <a:extLst>
              <a:ext uri="{FF2B5EF4-FFF2-40B4-BE49-F238E27FC236}">
                <a16:creationId xmlns:a16="http://schemas.microsoft.com/office/drawing/2014/main" id="{A60EA9C0-97E1-4043-9BFC-7532FE84E7AB}"/>
              </a:ext>
            </a:extLst>
          </p:cNvPr>
          <p:cNvSpPr>
            <a:spLocks noGrp="1"/>
          </p:cNvSpPr>
          <p:nvPr>
            <p:ph idx="1"/>
          </p:nvPr>
        </p:nvSpPr>
        <p:spPr>
          <a:xfrm>
            <a:off x="457200" y="1752600"/>
            <a:ext cx="8229600" cy="4983163"/>
          </a:xfrm>
        </p:spPr>
        <p:txBody>
          <a:bodyPr/>
          <a:lstStyle/>
          <a:p>
            <a:r>
              <a:rPr lang="en-US" sz="2800" dirty="0"/>
              <a:t>Creates motor vehicle wholesale auction license issued by DOR</a:t>
            </a:r>
          </a:p>
          <a:p>
            <a:endParaRPr lang="en-US" sz="1000" dirty="0"/>
          </a:p>
          <a:p>
            <a:r>
              <a:rPr lang="en-US" sz="2800" dirty="0"/>
              <a:t>Any person in the business of buying, selling, exchanging or facilitating the sale of vehicles at wholesale to licensed dealers</a:t>
            </a:r>
          </a:p>
          <a:p>
            <a:endParaRPr lang="en-US" sz="1000" dirty="0"/>
          </a:p>
          <a:p>
            <a:r>
              <a:rPr lang="en-US" sz="2800" dirty="0"/>
              <a:t>Licensed and bonded similar to dealer</a:t>
            </a:r>
          </a:p>
          <a:p>
            <a:endParaRPr lang="en-US" sz="1000" dirty="0"/>
          </a:p>
          <a:p>
            <a:r>
              <a:rPr lang="en-US" sz="2800" dirty="0"/>
              <a:t>DOR may establish electronic reporting requirements regarding sale of vehicles</a:t>
            </a:r>
          </a:p>
        </p:txBody>
      </p:sp>
    </p:spTree>
    <p:extLst>
      <p:ext uri="{BB962C8B-B14F-4D97-AF65-F5344CB8AC3E}">
        <p14:creationId xmlns:p14="http://schemas.microsoft.com/office/powerpoint/2010/main" val="3827248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B29AB-B427-48A0-8D84-FFDEABE6E836}"/>
              </a:ext>
            </a:extLst>
          </p:cNvPr>
          <p:cNvSpPr>
            <a:spLocks noGrp="1"/>
          </p:cNvSpPr>
          <p:nvPr>
            <p:ph type="title"/>
          </p:nvPr>
        </p:nvSpPr>
        <p:spPr>
          <a:xfrm>
            <a:off x="457200" y="838200"/>
            <a:ext cx="8229600" cy="838200"/>
          </a:xfrm>
        </p:spPr>
        <p:txBody>
          <a:bodyPr/>
          <a:lstStyle/>
          <a:p>
            <a:r>
              <a:rPr lang="en-US" dirty="0"/>
              <a:t>Licensing System</a:t>
            </a:r>
          </a:p>
        </p:txBody>
      </p:sp>
      <p:sp>
        <p:nvSpPr>
          <p:cNvPr id="3" name="Content Placeholder 2">
            <a:extLst>
              <a:ext uri="{FF2B5EF4-FFF2-40B4-BE49-F238E27FC236}">
                <a16:creationId xmlns:a16="http://schemas.microsoft.com/office/drawing/2014/main" id="{FB34932D-64FD-4CC1-9063-AE070125AE9B}"/>
              </a:ext>
            </a:extLst>
          </p:cNvPr>
          <p:cNvSpPr>
            <a:spLocks noGrp="1"/>
          </p:cNvSpPr>
          <p:nvPr>
            <p:ph idx="1"/>
          </p:nvPr>
        </p:nvSpPr>
        <p:spPr>
          <a:xfrm>
            <a:off x="457200" y="1676400"/>
            <a:ext cx="8229600" cy="4906963"/>
          </a:xfrm>
        </p:spPr>
        <p:txBody>
          <a:bodyPr/>
          <a:lstStyle/>
          <a:p>
            <a:r>
              <a:rPr lang="en-US" dirty="0"/>
              <a:t>Allows dealer or dismantler to apply for license online</a:t>
            </a:r>
          </a:p>
          <a:p>
            <a:pPr lvl="1"/>
            <a:r>
              <a:rPr lang="en-US" dirty="0"/>
              <a:t>Check system before privilege license </a:t>
            </a:r>
            <a:r>
              <a:rPr lang="en-US"/>
              <a:t>is issued</a:t>
            </a:r>
            <a:endParaRPr lang="en-US" dirty="0"/>
          </a:p>
          <a:p>
            <a:r>
              <a:rPr lang="en-US" dirty="0"/>
              <a:t>Displays status of license - should be checked before privilege license and dealer tags are issued</a:t>
            </a:r>
          </a:p>
          <a:p>
            <a:r>
              <a:rPr lang="en-US" dirty="0"/>
              <a:t>Changes effective October 1</a:t>
            </a:r>
            <a:r>
              <a:rPr lang="en-US" baseline="30000" dirty="0"/>
              <a:t>st</a:t>
            </a:r>
            <a:r>
              <a:rPr lang="en-US" dirty="0"/>
              <a:t> :</a:t>
            </a:r>
          </a:p>
          <a:p>
            <a:pPr lvl="1"/>
            <a:r>
              <a:rPr lang="en-US" dirty="0"/>
              <a:t>Applicant must upload privilege license to receive dealer tags from the MVD </a:t>
            </a:r>
          </a:p>
        </p:txBody>
      </p:sp>
    </p:spTree>
    <p:extLst>
      <p:ext uri="{BB962C8B-B14F-4D97-AF65-F5344CB8AC3E}">
        <p14:creationId xmlns:p14="http://schemas.microsoft.com/office/powerpoint/2010/main" val="3162094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18D6-72BE-4A1F-A93B-6FFCD6E637F6}"/>
              </a:ext>
            </a:extLst>
          </p:cNvPr>
          <p:cNvSpPr>
            <a:spLocks noGrp="1"/>
          </p:cNvSpPr>
          <p:nvPr>
            <p:ph type="title"/>
          </p:nvPr>
        </p:nvSpPr>
        <p:spPr/>
        <p:txBody>
          <a:bodyPr/>
          <a:lstStyle/>
          <a:p>
            <a:r>
              <a:rPr lang="en-US" dirty="0"/>
              <a:t>Compliance &amp; Enforcement</a:t>
            </a:r>
          </a:p>
        </p:txBody>
      </p:sp>
      <p:sp>
        <p:nvSpPr>
          <p:cNvPr id="3" name="Content Placeholder 2">
            <a:extLst>
              <a:ext uri="{FF2B5EF4-FFF2-40B4-BE49-F238E27FC236}">
                <a16:creationId xmlns:a16="http://schemas.microsoft.com/office/drawing/2014/main" id="{83BEFC80-9668-4D0C-9AF7-53FD3E815816}"/>
              </a:ext>
            </a:extLst>
          </p:cNvPr>
          <p:cNvSpPr>
            <a:spLocks noGrp="1"/>
          </p:cNvSpPr>
          <p:nvPr>
            <p:ph idx="1"/>
          </p:nvPr>
        </p:nvSpPr>
        <p:spPr/>
        <p:txBody>
          <a:bodyPr/>
          <a:lstStyle/>
          <a:p>
            <a:r>
              <a:rPr lang="en-US" dirty="0"/>
              <a:t>Training manual</a:t>
            </a:r>
          </a:p>
          <a:p>
            <a:r>
              <a:rPr lang="en-US" dirty="0"/>
              <a:t>Report violations</a:t>
            </a:r>
          </a:p>
          <a:p>
            <a:r>
              <a:rPr lang="en-US" dirty="0"/>
              <a:t>Law enforcement bulletin/memo</a:t>
            </a:r>
          </a:p>
          <a:p>
            <a:pPr marL="0" indent="0">
              <a:spcBef>
                <a:spcPts val="0"/>
              </a:spcBef>
              <a:buNone/>
            </a:pPr>
            <a:r>
              <a:rPr lang="en-US" dirty="0"/>
              <a:t>   </a:t>
            </a:r>
            <a:r>
              <a:rPr lang="en-US" sz="2400" dirty="0"/>
              <a:t>(MVD will issue before October 1, 2020)</a:t>
            </a:r>
          </a:p>
          <a:p>
            <a:pPr lvl="1"/>
            <a:r>
              <a:rPr lang="en-US" dirty="0"/>
              <a:t>ALEA Fusion Center</a:t>
            </a:r>
          </a:p>
          <a:p>
            <a:pPr lvl="1"/>
            <a:r>
              <a:rPr lang="en-US" dirty="0"/>
              <a:t>AL Sheriff’s Association</a:t>
            </a:r>
          </a:p>
          <a:p>
            <a:pPr lvl="1"/>
            <a:r>
              <a:rPr lang="en-US" dirty="0"/>
              <a:t>AL Chief’s of Police</a:t>
            </a:r>
          </a:p>
          <a:p>
            <a:pPr lvl="1"/>
            <a:r>
              <a:rPr lang="en-US" dirty="0"/>
              <a:t>Local licensing offices</a:t>
            </a:r>
          </a:p>
        </p:txBody>
      </p:sp>
    </p:spTree>
    <p:extLst>
      <p:ext uri="{BB962C8B-B14F-4D97-AF65-F5344CB8AC3E}">
        <p14:creationId xmlns:p14="http://schemas.microsoft.com/office/powerpoint/2010/main" val="984427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824A-B2DF-407B-AC6A-C991B3D65D0B}"/>
              </a:ext>
            </a:extLst>
          </p:cNvPr>
          <p:cNvSpPr>
            <a:spLocks noGrp="1"/>
          </p:cNvSpPr>
          <p:nvPr>
            <p:ph type="title"/>
          </p:nvPr>
        </p:nvSpPr>
        <p:spPr/>
        <p:txBody>
          <a:bodyPr/>
          <a:lstStyle/>
          <a:p>
            <a:r>
              <a:rPr lang="en-US" dirty="0"/>
              <a:t>Temporary Tags for Dealers</a:t>
            </a:r>
          </a:p>
        </p:txBody>
      </p:sp>
      <p:sp>
        <p:nvSpPr>
          <p:cNvPr id="3" name="Content Placeholder 2">
            <a:extLst>
              <a:ext uri="{FF2B5EF4-FFF2-40B4-BE49-F238E27FC236}">
                <a16:creationId xmlns:a16="http://schemas.microsoft.com/office/drawing/2014/main" id="{1C951BD5-3900-441A-9EF5-3C2D0F3F7322}"/>
              </a:ext>
            </a:extLst>
          </p:cNvPr>
          <p:cNvSpPr>
            <a:spLocks noGrp="1"/>
          </p:cNvSpPr>
          <p:nvPr>
            <p:ph idx="1"/>
          </p:nvPr>
        </p:nvSpPr>
        <p:spPr/>
        <p:txBody>
          <a:bodyPr/>
          <a:lstStyle/>
          <a:p>
            <a:r>
              <a:rPr lang="en-US" dirty="0"/>
              <a:t>Law enforcement bulletin/memo</a:t>
            </a:r>
          </a:p>
          <a:p>
            <a:pPr marL="0" indent="0">
              <a:buNone/>
            </a:pPr>
            <a:r>
              <a:rPr lang="en-US" dirty="0"/>
              <a:t>   </a:t>
            </a:r>
            <a:r>
              <a:rPr lang="en-US" sz="2400" dirty="0"/>
              <a:t>(issued once dealers using POD tag material)</a:t>
            </a:r>
          </a:p>
          <a:p>
            <a:pPr lvl="1"/>
            <a:r>
              <a:rPr lang="en-US" dirty="0"/>
              <a:t>ALEA Fusion Center</a:t>
            </a:r>
          </a:p>
          <a:p>
            <a:pPr lvl="1"/>
            <a:r>
              <a:rPr lang="en-US" dirty="0"/>
              <a:t>AL Sheriff’s Association</a:t>
            </a:r>
          </a:p>
          <a:p>
            <a:pPr lvl="1"/>
            <a:r>
              <a:rPr lang="en-US" dirty="0"/>
              <a:t>AL Chief’s of Police</a:t>
            </a:r>
          </a:p>
          <a:p>
            <a:pPr lvl="1"/>
            <a:r>
              <a:rPr lang="en-US" dirty="0"/>
              <a:t>Licensing offices</a:t>
            </a:r>
          </a:p>
          <a:p>
            <a:r>
              <a:rPr lang="en-US" dirty="0"/>
              <a:t>Notify roadside law enforcement about temporary tag requirements</a:t>
            </a:r>
          </a:p>
        </p:txBody>
      </p:sp>
    </p:spTree>
    <p:extLst>
      <p:ext uri="{BB962C8B-B14F-4D97-AF65-F5344CB8AC3E}">
        <p14:creationId xmlns:p14="http://schemas.microsoft.com/office/powerpoint/2010/main" val="2620031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E0FA-B902-407B-96E5-F20B5ED0A04F}"/>
              </a:ext>
            </a:extLst>
          </p:cNvPr>
          <p:cNvSpPr>
            <a:spLocks noGrp="1"/>
          </p:cNvSpPr>
          <p:nvPr>
            <p:ph type="title"/>
          </p:nvPr>
        </p:nvSpPr>
        <p:spPr/>
        <p:txBody>
          <a:bodyPr/>
          <a:lstStyle/>
          <a:p>
            <a:r>
              <a:rPr lang="en-US" dirty="0"/>
              <a:t>SCRAP System</a:t>
            </a:r>
          </a:p>
        </p:txBody>
      </p:sp>
      <p:sp>
        <p:nvSpPr>
          <p:cNvPr id="3" name="Content Placeholder 2">
            <a:extLst>
              <a:ext uri="{FF2B5EF4-FFF2-40B4-BE49-F238E27FC236}">
                <a16:creationId xmlns:a16="http://schemas.microsoft.com/office/drawing/2014/main" id="{CACDD74D-2A58-4B87-A196-F4823CBA5350}"/>
              </a:ext>
            </a:extLst>
          </p:cNvPr>
          <p:cNvSpPr>
            <a:spLocks noGrp="1"/>
          </p:cNvSpPr>
          <p:nvPr>
            <p:ph idx="1"/>
          </p:nvPr>
        </p:nvSpPr>
        <p:spPr/>
        <p:txBody>
          <a:bodyPr/>
          <a:lstStyle/>
          <a:p>
            <a:r>
              <a:rPr lang="en-US" dirty="0"/>
              <a:t>Used to report junk vehicles</a:t>
            </a:r>
          </a:p>
          <a:p>
            <a:r>
              <a:rPr lang="en-US" dirty="0"/>
              <a:t>Different from scrap metal portal (ALEA)</a:t>
            </a:r>
          </a:p>
          <a:p>
            <a:r>
              <a:rPr lang="en-US" dirty="0"/>
              <a:t>Licensed dismantlers &amp; parts recyclers</a:t>
            </a:r>
          </a:p>
          <a:p>
            <a:r>
              <a:rPr lang="en-US" dirty="0"/>
              <a:t>Crushers</a:t>
            </a:r>
          </a:p>
          <a:p>
            <a:r>
              <a:rPr lang="en-US" dirty="0"/>
              <a:t>Junk brand added to title record – no title issued</a:t>
            </a:r>
          </a:p>
          <a:p>
            <a:endParaRPr lang="en-US" dirty="0"/>
          </a:p>
        </p:txBody>
      </p:sp>
    </p:spTree>
    <p:extLst>
      <p:ext uri="{BB962C8B-B14F-4D97-AF65-F5344CB8AC3E}">
        <p14:creationId xmlns:p14="http://schemas.microsoft.com/office/powerpoint/2010/main" val="2908716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7ABA-4786-4699-9172-B3F8BC375BF9}"/>
              </a:ext>
            </a:extLst>
          </p:cNvPr>
          <p:cNvSpPr>
            <a:spLocks noGrp="1"/>
          </p:cNvSpPr>
          <p:nvPr>
            <p:ph type="title"/>
          </p:nvPr>
        </p:nvSpPr>
        <p:spPr/>
        <p:txBody>
          <a:bodyPr/>
          <a:lstStyle/>
          <a:p>
            <a:r>
              <a:rPr lang="en-US" dirty="0"/>
              <a:t>Online Training</a:t>
            </a:r>
          </a:p>
        </p:txBody>
      </p:sp>
      <p:sp>
        <p:nvSpPr>
          <p:cNvPr id="3" name="Content Placeholder 2">
            <a:extLst>
              <a:ext uri="{FF2B5EF4-FFF2-40B4-BE49-F238E27FC236}">
                <a16:creationId xmlns:a16="http://schemas.microsoft.com/office/drawing/2014/main" id="{08D9A155-6677-4B02-91CD-E1B238E22D9D}"/>
              </a:ext>
            </a:extLst>
          </p:cNvPr>
          <p:cNvSpPr>
            <a:spLocks noGrp="1"/>
          </p:cNvSpPr>
          <p:nvPr>
            <p:ph idx="1"/>
          </p:nvPr>
        </p:nvSpPr>
        <p:spPr/>
        <p:txBody>
          <a:bodyPr/>
          <a:lstStyle/>
          <a:p>
            <a:r>
              <a:rPr lang="en-US" dirty="0"/>
              <a:t>Designated agents</a:t>
            </a:r>
          </a:p>
          <a:p>
            <a:r>
              <a:rPr lang="en-US" dirty="0"/>
              <a:t>Licensing Offices</a:t>
            </a:r>
          </a:p>
          <a:p>
            <a:r>
              <a:rPr lang="en-US" dirty="0"/>
              <a:t>IRP/IFTA registrants</a:t>
            </a:r>
          </a:p>
          <a:p>
            <a:r>
              <a:rPr lang="en-US" dirty="0"/>
              <a:t>AAMVA fraud training</a:t>
            </a:r>
          </a:p>
          <a:p>
            <a:r>
              <a:rPr lang="en-US" dirty="0"/>
              <a:t>Use MVTRIP login</a:t>
            </a:r>
          </a:p>
        </p:txBody>
      </p:sp>
    </p:spTree>
    <p:extLst>
      <p:ext uri="{BB962C8B-B14F-4D97-AF65-F5344CB8AC3E}">
        <p14:creationId xmlns:p14="http://schemas.microsoft.com/office/powerpoint/2010/main" val="2995145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22BA8D-D72A-41DD-9D94-61ABF9D4A90B}"/>
              </a:ext>
            </a:extLst>
          </p:cNvPr>
          <p:cNvSpPr>
            <a:spLocks noGrp="1"/>
          </p:cNvSpPr>
          <p:nvPr>
            <p:ph type="title"/>
          </p:nvPr>
        </p:nvSpPr>
        <p:spPr/>
        <p:txBody>
          <a:bodyPr/>
          <a:lstStyle/>
          <a:p>
            <a:br>
              <a:rPr lang="en-US" dirty="0"/>
            </a:br>
            <a:br>
              <a:rPr lang="en-US" dirty="0"/>
            </a:br>
            <a:br>
              <a:rPr lang="en-US" dirty="0"/>
            </a:br>
            <a:br>
              <a:rPr lang="en-US" dirty="0"/>
            </a:br>
            <a:br>
              <a:rPr lang="en-US" dirty="0"/>
            </a:br>
            <a:br>
              <a:rPr lang="en-US" dirty="0"/>
            </a:br>
            <a:r>
              <a:rPr lang="en-US" dirty="0"/>
              <a:t>Registration Updates</a:t>
            </a:r>
          </a:p>
        </p:txBody>
      </p:sp>
    </p:spTree>
    <p:extLst>
      <p:ext uri="{BB962C8B-B14F-4D97-AF65-F5344CB8AC3E}">
        <p14:creationId xmlns:p14="http://schemas.microsoft.com/office/powerpoint/2010/main" val="1362974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1D11-0106-4961-BFCB-D8F9D6F4A5B1}"/>
              </a:ext>
            </a:extLst>
          </p:cNvPr>
          <p:cNvSpPr>
            <a:spLocks noGrp="1"/>
          </p:cNvSpPr>
          <p:nvPr>
            <p:ph type="title"/>
          </p:nvPr>
        </p:nvSpPr>
        <p:spPr>
          <a:xfrm>
            <a:off x="457200" y="852755"/>
            <a:ext cx="8229600" cy="838200"/>
          </a:xfrm>
        </p:spPr>
        <p:txBody>
          <a:bodyPr/>
          <a:lstStyle/>
          <a:p>
            <a:r>
              <a:rPr lang="en-US" dirty="0"/>
              <a:t>Registration Section</a:t>
            </a:r>
          </a:p>
        </p:txBody>
      </p:sp>
      <p:sp>
        <p:nvSpPr>
          <p:cNvPr id="3" name="Content Placeholder 2">
            <a:extLst>
              <a:ext uri="{FF2B5EF4-FFF2-40B4-BE49-F238E27FC236}">
                <a16:creationId xmlns:a16="http://schemas.microsoft.com/office/drawing/2014/main" id="{FEB8A241-980D-4B75-928E-D8415333D085}"/>
              </a:ext>
            </a:extLst>
          </p:cNvPr>
          <p:cNvSpPr>
            <a:spLocks noGrp="1"/>
          </p:cNvSpPr>
          <p:nvPr>
            <p:ph idx="1"/>
          </p:nvPr>
        </p:nvSpPr>
        <p:spPr>
          <a:xfrm>
            <a:off x="432318" y="1524000"/>
            <a:ext cx="8229600" cy="5334000"/>
          </a:xfrm>
        </p:spPr>
        <p:txBody>
          <a:bodyPr/>
          <a:lstStyle/>
          <a:p>
            <a:r>
              <a:rPr lang="en-US" dirty="0"/>
              <a:t>Managers/supervisors</a:t>
            </a:r>
          </a:p>
          <a:p>
            <a:pPr lvl="1"/>
            <a:r>
              <a:rPr lang="en-US" dirty="0"/>
              <a:t>David Baxley, Section Manager </a:t>
            </a:r>
          </a:p>
          <a:p>
            <a:pPr lvl="1"/>
            <a:r>
              <a:rPr lang="en-US" dirty="0"/>
              <a:t>Troy Thigpen, Registration Unit Manager</a:t>
            </a:r>
          </a:p>
          <a:p>
            <a:pPr lvl="1"/>
            <a:r>
              <a:rPr lang="en-US" dirty="0"/>
              <a:t>Vacant, Warehouse</a:t>
            </a:r>
          </a:p>
          <a:p>
            <a:pPr lvl="1"/>
            <a:r>
              <a:rPr lang="en-US" dirty="0"/>
              <a:t>Trishawn Bell, Motor Carrier Services Supervisor</a:t>
            </a:r>
          </a:p>
          <a:p>
            <a:r>
              <a:rPr lang="en-US" sz="2800" dirty="0"/>
              <a:t>Units</a:t>
            </a:r>
            <a:r>
              <a:rPr lang="en-US" dirty="0"/>
              <a:t> </a:t>
            </a:r>
          </a:p>
          <a:p>
            <a:pPr lvl="1"/>
            <a:r>
              <a:rPr lang="en-US" sz="2400" dirty="0"/>
              <a:t>Registration (MLI, Government Tags, Temporary Tags, Record Request)  (15 employees)</a:t>
            </a:r>
          </a:p>
          <a:p>
            <a:pPr lvl="1"/>
            <a:r>
              <a:rPr lang="en-US" sz="2400" dirty="0"/>
              <a:t>Warehouse (5 employees)</a:t>
            </a:r>
          </a:p>
          <a:p>
            <a:pPr lvl="1"/>
            <a:r>
              <a:rPr lang="en-US" sz="2400" dirty="0"/>
              <a:t>Motor Carrier Services (11 employees)</a:t>
            </a:r>
          </a:p>
        </p:txBody>
      </p:sp>
    </p:spTree>
    <p:extLst>
      <p:ext uri="{BB962C8B-B14F-4D97-AF65-F5344CB8AC3E}">
        <p14:creationId xmlns:p14="http://schemas.microsoft.com/office/powerpoint/2010/main" val="3013286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906-3049-404C-AFA5-6150F2D53316}"/>
              </a:ext>
            </a:extLst>
          </p:cNvPr>
          <p:cNvSpPr>
            <a:spLocks noGrp="1"/>
          </p:cNvSpPr>
          <p:nvPr>
            <p:ph type="title"/>
          </p:nvPr>
        </p:nvSpPr>
        <p:spPr/>
        <p:txBody>
          <a:bodyPr/>
          <a:lstStyle/>
          <a:p>
            <a:r>
              <a:rPr lang="en-US" dirty="0"/>
              <a:t>File Format &amp; Error Report Updates</a:t>
            </a:r>
          </a:p>
        </p:txBody>
      </p:sp>
      <p:sp>
        <p:nvSpPr>
          <p:cNvPr id="3" name="Content Placeholder 2">
            <a:extLst>
              <a:ext uri="{FF2B5EF4-FFF2-40B4-BE49-F238E27FC236}">
                <a16:creationId xmlns:a16="http://schemas.microsoft.com/office/drawing/2014/main" id="{A1CBACE8-3BB0-4D2A-B43E-0CB2D5328143}"/>
              </a:ext>
            </a:extLst>
          </p:cNvPr>
          <p:cNvSpPr>
            <a:spLocks noGrp="1"/>
          </p:cNvSpPr>
          <p:nvPr>
            <p:ph idx="1"/>
          </p:nvPr>
        </p:nvSpPr>
        <p:spPr/>
        <p:txBody>
          <a:bodyPr/>
          <a:lstStyle/>
          <a:p>
            <a:endParaRPr lang="en-US" sz="800" dirty="0"/>
          </a:p>
          <a:p>
            <a:r>
              <a:rPr lang="en-US" sz="2600" dirty="0"/>
              <a:t>Changes pushed out to production on 12/9/19</a:t>
            </a:r>
          </a:p>
          <a:p>
            <a:r>
              <a:rPr lang="en-US" sz="2600" dirty="0"/>
              <a:t>Updated fuel codes in file format (E- Electric, P- Plug-in hybrid, H-Hybrid (need to ask registrant if plug-in or not, G – Gas, D – Diesel, etc.)  </a:t>
            </a:r>
          </a:p>
          <a:p>
            <a:pPr lvl="1"/>
            <a:r>
              <a:rPr lang="en-US" sz="2200" dirty="0"/>
              <a:t>Uniform Vehicle Valuation Manual includes fuel type</a:t>
            </a:r>
          </a:p>
          <a:p>
            <a:r>
              <a:rPr lang="en-US" sz="2600" dirty="0"/>
              <a:t>Changes to registration validation edits to resolve previous issues reported related to the registration error report (ex. out of state driver license)</a:t>
            </a:r>
          </a:p>
          <a:p>
            <a:pPr lvl="1"/>
            <a:r>
              <a:rPr lang="en-US" sz="2200" dirty="0"/>
              <a:t>If still see issues or have questions, let us know</a:t>
            </a:r>
          </a:p>
          <a:p>
            <a:pPr lvl="1"/>
            <a:endParaRPr lang="en-US" sz="2200" dirty="0"/>
          </a:p>
          <a:p>
            <a:pPr marL="457200" lvl="1" indent="0">
              <a:buNone/>
            </a:pPr>
            <a:endParaRPr lang="en-US" dirty="0"/>
          </a:p>
        </p:txBody>
      </p:sp>
    </p:spTree>
    <p:extLst>
      <p:ext uri="{BB962C8B-B14F-4D97-AF65-F5344CB8AC3E}">
        <p14:creationId xmlns:p14="http://schemas.microsoft.com/office/powerpoint/2010/main" val="112214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CC7C-3DCD-43C0-B2F3-7B291E57D391}"/>
              </a:ext>
            </a:extLst>
          </p:cNvPr>
          <p:cNvSpPr>
            <a:spLocks noGrp="1"/>
          </p:cNvSpPr>
          <p:nvPr>
            <p:ph type="title"/>
          </p:nvPr>
        </p:nvSpPr>
        <p:spPr>
          <a:xfrm>
            <a:off x="457200" y="990600"/>
            <a:ext cx="8229600" cy="762000"/>
          </a:xfrm>
        </p:spPr>
        <p:txBody>
          <a:bodyPr/>
          <a:lstStyle/>
          <a:p>
            <a:r>
              <a:rPr lang="en-US" dirty="0"/>
              <a:t>Gas Tax Amendment</a:t>
            </a:r>
          </a:p>
        </p:txBody>
      </p:sp>
      <p:sp>
        <p:nvSpPr>
          <p:cNvPr id="3" name="Content Placeholder 2">
            <a:extLst>
              <a:ext uri="{FF2B5EF4-FFF2-40B4-BE49-F238E27FC236}">
                <a16:creationId xmlns:a16="http://schemas.microsoft.com/office/drawing/2014/main" id="{DDEC3D03-10D7-4C4D-9726-2CBDD24C9859}"/>
              </a:ext>
            </a:extLst>
          </p:cNvPr>
          <p:cNvSpPr>
            <a:spLocks noGrp="1"/>
          </p:cNvSpPr>
          <p:nvPr>
            <p:ph idx="1"/>
          </p:nvPr>
        </p:nvSpPr>
        <p:spPr>
          <a:xfrm>
            <a:off x="457200" y="1905000"/>
            <a:ext cx="8229600" cy="4830763"/>
          </a:xfrm>
        </p:spPr>
        <p:txBody>
          <a:bodyPr/>
          <a:lstStyle/>
          <a:p>
            <a:r>
              <a:rPr lang="en-US" sz="2400" dirty="0"/>
              <a:t>The proceeds of the annual license taxes and registration fees to be distributed to counties and municipalities pursuant to subsection (f) of Section 40-12-242, as amended by Act 2019-2, shall be distributed by the same entity responsible for the distribution under subdivisions (2) and (3) of subsection (c) of Section 40-17-371, as created by Act 2019-2. </a:t>
            </a:r>
          </a:p>
          <a:p>
            <a:r>
              <a:rPr lang="en-US" sz="2400" dirty="0"/>
              <a:t>This act shall become effective immediately, following its passage and approval by the Governor, or upon its otherwise becoming law.</a:t>
            </a:r>
          </a:p>
          <a:p>
            <a:endParaRPr lang="en-US" dirty="0"/>
          </a:p>
        </p:txBody>
      </p:sp>
    </p:spTree>
    <p:extLst>
      <p:ext uri="{BB962C8B-B14F-4D97-AF65-F5344CB8AC3E}">
        <p14:creationId xmlns:p14="http://schemas.microsoft.com/office/powerpoint/2010/main" val="1807716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814B-DC0C-4AF6-A8A0-11F56BD1062C}"/>
              </a:ext>
            </a:extLst>
          </p:cNvPr>
          <p:cNvSpPr>
            <a:spLocks noGrp="1"/>
          </p:cNvSpPr>
          <p:nvPr>
            <p:ph type="title"/>
          </p:nvPr>
        </p:nvSpPr>
        <p:spPr/>
        <p:txBody>
          <a:bodyPr/>
          <a:lstStyle/>
          <a:p>
            <a:r>
              <a:rPr lang="en-US" dirty="0"/>
              <a:t>Proration of Re-Registration Fees</a:t>
            </a:r>
          </a:p>
        </p:txBody>
      </p:sp>
      <p:sp>
        <p:nvSpPr>
          <p:cNvPr id="3" name="Content Placeholder 2">
            <a:extLst>
              <a:ext uri="{FF2B5EF4-FFF2-40B4-BE49-F238E27FC236}">
                <a16:creationId xmlns:a16="http://schemas.microsoft.com/office/drawing/2014/main" id="{F672946A-33B9-4799-8EA9-FB0C92DFDAA6}"/>
              </a:ext>
            </a:extLst>
          </p:cNvPr>
          <p:cNvSpPr>
            <a:spLocks noGrp="1"/>
          </p:cNvSpPr>
          <p:nvPr>
            <p:ph idx="1"/>
          </p:nvPr>
        </p:nvSpPr>
        <p:spPr/>
        <p:txBody>
          <a:bodyPr/>
          <a:lstStyle/>
          <a:p>
            <a:r>
              <a:rPr lang="en-US" dirty="0"/>
              <a:t>Motor Homes</a:t>
            </a:r>
          </a:p>
          <a:p>
            <a:pPr lvl="1"/>
            <a:r>
              <a:rPr lang="en-US" dirty="0"/>
              <a:t>Allowed for proration under 40-12-258 </a:t>
            </a:r>
          </a:p>
          <a:p>
            <a:r>
              <a:rPr lang="en-US" dirty="0"/>
              <a:t>Electric &amp; Plug-In Hybrid Vehicles</a:t>
            </a:r>
          </a:p>
          <a:p>
            <a:pPr lvl="1"/>
            <a:r>
              <a:rPr lang="en-US" dirty="0"/>
              <a:t>Not allowed for proration </a:t>
            </a:r>
          </a:p>
          <a:p>
            <a:pPr lvl="1"/>
            <a:r>
              <a:rPr lang="en-US" dirty="0"/>
              <a:t>Treated as additional registration fee</a:t>
            </a:r>
          </a:p>
          <a:p>
            <a:pPr marL="457200" lvl="1" indent="0">
              <a:buNone/>
            </a:pPr>
            <a:endParaRPr lang="en-US" dirty="0"/>
          </a:p>
        </p:txBody>
      </p:sp>
    </p:spTree>
    <p:extLst>
      <p:ext uri="{BB962C8B-B14F-4D97-AF65-F5344CB8AC3E}">
        <p14:creationId xmlns:p14="http://schemas.microsoft.com/office/powerpoint/2010/main" val="1418380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3F0B-BF0C-4C44-BA76-0618AED1AF2C}"/>
              </a:ext>
            </a:extLst>
          </p:cNvPr>
          <p:cNvSpPr>
            <a:spLocks noGrp="1"/>
          </p:cNvSpPr>
          <p:nvPr>
            <p:ph type="title"/>
          </p:nvPr>
        </p:nvSpPr>
        <p:spPr/>
        <p:txBody>
          <a:bodyPr/>
          <a:lstStyle/>
          <a:p>
            <a:r>
              <a:rPr lang="en-US" dirty="0"/>
              <a:t>Inventory Management</a:t>
            </a:r>
          </a:p>
        </p:txBody>
      </p:sp>
      <p:sp>
        <p:nvSpPr>
          <p:cNvPr id="3" name="Content Placeholder 2">
            <a:extLst>
              <a:ext uri="{FF2B5EF4-FFF2-40B4-BE49-F238E27FC236}">
                <a16:creationId xmlns:a16="http://schemas.microsoft.com/office/drawing/2014/main" id="{F0A709A0-9419-487C-8F30-7FFAC8D9F64C}"/>
              </a:ext>
            </a:extLst>
          </p:cNvPr>
          <p:cNvSpPr>
            <a:spLocks noGrp="1"/>
          </p:cNvSpPr>
          <p:nvPr>
            <p:ph idx="1"/>
          </p:nvPr>
        </p:nvSpPr>
        <p:spPr/>
        <p:txBody>
          <a:bodyPr/>
          <a:lstStyle/>
          <a:p>
            <a:r>
              <a:rPr lang="en-US" dirty="0"/>
              <a:t>System Rewrite</a:t>
            </a:r>
          </a:p>
          <a:p>
            <a:pPr lvl="1"/>
            <a:r>
              <a:rPr lang="en-US" dirty="0"/>
              <a:t>Edits based on previous years statistics</a:t>
            </a:r>
          </a:p>
          <a:p>
            <a:r>
              <a:rPr lang="en-US" dirty="0"/>
              <a:t>Ordering inventory</a:t>
            </a:r>
          </a:p>
          <a:p>
            <a:pPr lvl="1"/>
            <a:r>
              <a:rPr lang="en-US" dirty="0"/>
              <a:t>Stats on ADOR website </a:t>
            </a:r>
          </a:p>
          <a:p>
            <a:pPr lvl="1"/>
            <a:r>
              <a:rPr lang="en-US" dirty="0"/>
              <a:t>Access to ordering inventory</a:t>
            </a:r>
          </a:p>
          <a:p>
            <a:pPr lvl="1"/>
            <a:r>
              <a:rPr lang="en-US" dirty="0"/>
              <a:t>Limitations</a:t>
            </a:r>
          </a:p>
        </p:txBody>
      </p:sp>
    </p:spTree>
    <p:extLst>
      <p:ext uri="{BB962C8B-B14F-4D97-AF65-F5344CB8AC3E}">
        <p14:creationId xmlns:p14="http://schemas.microsoft.com/office/powerpoint/2010/main" val="1375664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BB8-8029-45FF-8053-1B54B24D39EC}"/>
              </a:ext>
            </a:extLst>
          </p:cNvPr>
          <p:cNvSpPr>
            <a:spLocks noGrp="1"/>
          </p:cNvSpPr>
          <p:nvPr>
            <p:ph type="title"/>
          </p:nvPr>
        </p:nvSpPr>
        <p:spPr>
          <a:xfrm>
            <a:off x="457200" y="914400"/>
            <a:ext cx="8229600" cy="1143000"/>
          </a:xfrm>
        </p:spPr>
        <p:txBody>
          <a:bodyPr/>
          <a:lstStyle/>
          <a:p>
            <a:r>
              <a:rPr lang="en-US" dirty="0"/>
              <a:t>Disposal of Unused Tags and Tag Receipts</a:t>
            </a:r>
          </a:p>
        </p:txBody>
      </p:sp>
      <p:sp>
        <p:nvSpPr>
          <p:cNvPr id="3" name="Content Placeholder 2">
            <a:extLst>
              <a:ext uri="{FF2B5EF4-FFF2-40B4-BE49-F238E27FC236}">
                <a16:creationId xmlns:a16="http://schemas.microsoft.com/office/drawing/2014/main" id="{44D84E35-3958-443F-80B0-620DC2062445}"/>
              </a:ext>
            </a:extLst>
          </p:cNvPr>
          <p:cNvSpPr>
            <a:spLocks noGrp="1"/>
          </p:cNvSpPr>
          <p:nvPr>
            <p:ph idx="1"/>
          </p:nvPr>
        </p:nvSpPr>
        <p:spPr>
          <a:xfrm>
            <a:off x="426098" y="1828800"/>
            <a:ext cx="8229600" cy="4922203"/>
          </a:xfrm>
        </p:spPr>
        <p:txBody>
          <a:bodyPr/>
          <a:lstStyle/>
          <a:p>
            <a:endParaRPr lang="en-US" sz="2600" dirty="0"/>
          </a:p>
          <a:p>
            <a:r>
              <a:rPr lang="en-US" sz="2600" dirty="0"/>
              <a:t>Per the Examiners of Public Accounts, Print on Demand (POD) excess materials may be destroyed in the same manner as any damaged/misprinted POD materials, as long as adequately documented for audit purposes.</a:t>
            </a:r>
          </a:p>
          <a:p>
            <a:r>
              <a:rPr lang="en-US" sz="2600" dirty="0"/>
              <a:t>Disposal of surrendered and unissued tags once audited</a:t>
            </a:r>
          </a:p>
          <a:p>
            <a:pPr lvl="1"/>
            <a:r>
              <a:rPr lang="en-US" dirty="0"/>
              <a:t>Contact MVD </a:t>
            </a:r>
          </a:p>
          <a:p>
            <a:pPr lvl="2"/>
            <a:r>
              <a:rPr lang="en-US" dirty="0"/>
              <a:t>Schedule pick-up with ACI</a:t>
            </a:r>
          </a:p>
        </p:txBody>
      </p:sp>
    </p:spTree>
    <p:extLst>
      <p:ext uri="{BB962C8B-B14F-4D97-AF65-F5344CB8AC3E}">
        <p14:creationId xmlns:p14="http://schemas.microsoft.com/office/powerpoint/2010/main" val="3928707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27E8-3463-4CAC-9570-F642A23FD8E8}"/>
              </a:ext>
            </a:extLst>
          </p:cNvPr>
          <p:cNvSpPr>
            <a:spLocks noGrp="1"/>
          </p:cNvSpPr>
          <p:nvPr>
            <p:ph type="title"/>
          </p:nvPr>
        </p:nvSpPr>
        <p:spPr/>
        <p:txBody>
          <a:bodyPr/>
          <a:lstStyle/>
          <a:p>
            <a:r>
              <a:rPr lang="en-US" dirty="0"/>
              <a:t>Generic Tag Runs</a:t>
            </a:r>
          </a:p>
        </p:txBody>
      </p:sp>
      <p:sp>
        <p:nvSpPr>
          <p:cNvPr id="3" name="Content Placeholder 2">
            <a:extLst>
              <a:ext uri="{FF2B5EF4-FFF2-40B4-BE49-F238E27FC236}">
                <a16:creationId xmlns:a16="http://schemas.microsoft.com/office/drawing/2014/main" id="{B36BA4BA-9EBA-4C17-ADAC-B9992461304D}"/>
              </a:ext>
            </a:extLst>
          </p:cNvPr>
          <p:cNvSpPr>
            <a:spLocks noGrp="1"/>
          </p:cNvSpPr>
          <p:nvPr>
            <p:ph idx="1"/>
          </p:nvPr>
        </p:nvSpPr>
        <p:spPr/>
        <p:txBody>
          <a:bodyPr/>
          <a:lstStyle/>
          <a:p>
            <a:r>
              <a:rPr lang="en-US" dirty="0"/>
              <a:t>Current Process</a:t>
            </a:r>
          </a:p>
          <a:p>
            <a:pPr lvl="1"/>
            <a:r>
              <a:rPr lang="en-US" dirty="0"/>
              <a:t>Manual process to ensure no duplicate numbers </a:t>
            </a:r>
          </a:p>
          <a:p>
            <a:r>
              <a:rPr lang="en-US" dirty="0"/>
              <a:t>Proposed Process	</a:t>
            </a:r>
          </a:p>
          <a:p>
            <a:pPr lvl="1"/>
            <a:r>
              <a:rPr lang="en-US" dirty="0"/>
              <a:t>AIMS System Pulls Next Available Plate</a:t>
            </a:r>
          </a:p>
          <a:p>
            <a:pPr lvl="1"/>
            <a:r>
              <a:rPr lang="en-US" dirty="0"/>
              <a:t>Eliminates Manually Assigning Tag Schemes (ex: # of characters on plate)</a:t>
            </a:r>
          </a:p>
        </p:txBody>
      </p:sp>
    </p:spTree>
    <p:extLst>
      <p:ext uri="{BB962C8B-B14F-4D97-AF65-F5344CB8AC3E}">
        <p14:creationId xmlns:p14="http://schemas.microsoft.com/office/powerpoint/2010/main" val="3377274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E9A2-7B77-41B7-AB79-A58F29CC798E}"/>
              </a:ext>
            </a:extLst>
          </p:cNvPr>
          <p:cNvSpPr>
            <a:spLocks noGrp="1"/>
          </p:cNvSpPr>
          <p:nvPr>
            <p:ph type="title"/>
          </p:nvPr>
        </p:nvSpPr>
        <p:spPr>
          <a:xfrm>
            <a:off x="457200" y="914400"/>
            <a:ext cx="8229600" cy="685800"/>
          </a:xfrm>
        </p:spPr>
        <p:txBody>
          <a:bodyPr/>
          <a:lstStyle/>
          <a:p>
            <a:r>
              <a:rPr lang="en-US" dirty="0"/>
              <a:t>Reports</a:t>
            </a:r>
          </a:p>
        </p:txBody>
      </p:sp>
      <p:sp>
        <p:nvSpPr>
          <p:cNvPr id="3" name="Content Placeholder 2">
            <a:extLst>
              <a:ext uri="{FF2B5EF4-FFF2-40B4-BE49-F238E27FC236}">
                <a16:creationId xmlns:a16="http://schemas.microsoft.com/office/drawing/2014/main" id="{D068ABFC-A88A-4746-A376-285121A1D09C}"/>
              </a:ext>
            </a:extLst>
          </p:cNvPr>
          <p:cNvSpPr>
            <a:spLocks noGrp="1"/>
          </p:cNvSpPr>
          <p:nvPr>
            <p:ph idx="1"/>
          </p:nvPr>
        </p:nvSpPr>
        <p:spPr>
          <a:xfrm>
            <a:off x="457200" y="1622755"/>
            <a:ext cx="8229600" cy="5082845"/>
          </a:xfrm>
        </p:spPr>
        <p:txBody>
          <a:bodyPr/>
          <a:lstStyle/>
          <a:p>
            <a:r>
              <a:rPr lang="en-US" dirty="0"/>
              <a:t>Temporary Tag and MLI Reinstatement Reports </a:t>
            </a:r>
            <a:r>
              <a:rPr lang="en-US" sz="2400" dirty="0"/>
              <a:t>(Separate reports to MVD discontinued)</a:t>
            </a:r>
          </a:p>
          <a:p>
            <a:pPr lvl="1"/>
            <a:r>
              <a:rPr lang="en-US" dirty="0"/>
              <a:t>Reinstatement report (MLI system)</a:t>
            </a:r>
          </a:p>
          <a:p>
            <a:pPr lvl="1"/>
            <a:r>
              <a:rPr lang="en-US" dirty="0"/>
              <a:t>20-day Temporary Tag report (PROS system)</a:t>
            </a:r>
          </a:p>
          <a:p>
            <a:pPr lvl="1"/>
            <a:r>
              <a:rPr lang="en-US" dirty="0"/>
              <a:t>Remitted to Comptroller’s Office</a:t>
            </a:r>
          </a:p>
          <a:p>
            <a:pPr lvl="1"/>
            <a:r>
              <a:rPr lang="en-US" dirty="0"/>
              <a:t>Remit on 20</a:t>
            </a:r>
            <a:r>
              <a:rPr lang="en-US" baseline="30000" dirty="0"/>
              <a:t>th</a:t>
            </a:r>
            <a:r>
              <a:rPr lang="en-US" dirty="0"/>
              <a:t> of each month – same as other fees </a:t>
            </a:r>
            <a:r>
              <a:rPr lang="en-US" sz="2400" dirty="0"/>
              <a:t>(Ex. Dec. MLI reinstatement report on Jan. 20</a:t>
            </a:r>
            <a:r>
              <a:rPr lang="en-US" sz="2400" baseline="30000" dirty="0"/>
              <a:t>th</a:t>
            </a:r>
            <a:r>
              <a:rPr lang="en-US" sz="2400" dirty="0"/>
              <a:t>)</a:t>
            </a:r>
            <a:endParaRPr lang="en-US" sz="2400" baseline="30000" dirty="0"/>
          </a:p>
          <a:p>
            <a:r>
              <a:rPr lang="en-US" dirty="0"/>
              <a:t>Upload Comptroller report </a:t>
            </a:r>
            <a:r>
              <a:rPr lang="en-US" sz="2800" dirty="0"/>
              <a:t>(40-12-270) </a:t>
            </a:r>
            <a:r>
              <a:rPr lang="en-US" dirty="0"/>
              <a:t>to secure FTP folder </a:t>
            </a:r>
          </a:p>
          <a:p>
            <a:pPr lvl="1"/>
            <a:r>
              <a:rPr lang="en-US" dirty="0"/>
              <a:t>Separate DOT report discontinued</a:t>
            </a:r>
          </a:p>
          <a:p>
            <a:pPr marL="457200" lvl="1" indent="0">
              <a:buNone/>
            </a:pPr>
            <a:endParaRPr lang="en-US" dirty="0"/>
          </a:p>
        </p:txBody>
      </p:sp>
    </p:spTree>
    <p:extLst>
      <p:ext uri="{BB962C8B-B14F-4D97-AF65-F5344CB8AC3E}">
        <p14:creationId xmlns:p14="http://schemas.microsoft.com/office/powerpoint/2010/main" val="2279485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6973-0A48-4EB1-9D90-DC74F57C16D5}"/>
              </a:ext>
            </a:extLst>
          </p:cNvPr>
          <p:cNvSpPr>
            <a:spLocks noGrp="1"/>
          </p:cNvSpPr>
          <p:nvPr>
            <p:ph type="title"/>
          </p:nvPr>
        </p:nvSpPr>
        <p:spPr/>
        <p:txBody>
          <a:bodyPr/>
          <a:lstStyle/>
          <a:p>
            <a:r>
              <a:rPr lang="en-US" dirty="0"/>
              <a:t>Reports</a:t>
            </a:r>
          </a:p>
        </p:txBody>
      </p:sp>
      <p:sp>
        <p:nvSpPr>
          <p:cNvPr id="3" name="Content Placeholder 2">
            <a:extLst>
              <a:ext uri="{FF2B5EF4-FFF2-40B4-BE49-F238E27FC236}">
                <a16:creationId xmlns:a16="http://schemas.microsoft.com/office/drawing/2014/main" id="{3122103A-6D60-4401-80CC-4EAB099CDA35}"/>
              </a:ext>
            </a:extLst>
          </p:cNvPr>
          <p:cNvSpPr>
            <a:spLocks noGrp="1"/>
          </p:cNvSpPr>
          <p:nvPr>
            <p:ph idx="1"/>
          </p:nvPr>
        </p:nvSpPr>
        <p:spPr/>
        <p:txBody>
          <a:bodyPr/>
          <a:lstStyle/>
          <a:p>
            <a:r>
              <a:rPr lang="en-US" dirty="0"/>
              <a:t>10% reinstatement fees on Dec. report</a:t>
            </a:r>
          </a:p>
          <a:p>
            <a:r>
              <a:rPr lang="en-US" dirty="0"/>
              <a:t>15% reinstatement fees on Jan. report and moving forward</a:t>
            </a:r>
          </a:p>
          <a:p>
            <a:r>
              <a:rPr lang="en-US" dirty="0"/>
              <a:t>Comptroller report breakdown</a:t>
            </a:r>
          </a:p>
          <a:p>
            <a:pPr lvl="1"/>
            <a:r>
              <a:rPr lang="en-US" dirty="0"/>
              <a:t>85% to general fund</a:t>
            </a:r>
          </a:p>
          <a:p>
            <a:pPr lvl="1"/>
            <a:r>
              <a:rPr lang="en-US" dirty="0"/>
              <a:t>15% to POAF (this is not the 15% to be retained for reinstatement fees)</a:t>
            </a:r>
          </a:p>
          <a:p>
            <a:pPr lvl="1"/>
            <a:r>
              <a:rPr lang="en-US" dirty="0"/>
              <a:t>Updating MLI system to show breakdown of each fee</a:t>
            </a:r>
          </a:p>
          <a:p>
            <a:pPr marL="457200" lvl="1" indent="0">
              <a:buNone/>
            </a:pPr>
            <a:endParaRPr lang="en-US" dirty="0"/>
          </a:p>
        </p:txBody>
      </p:sp>
    </p:spTree>
    <p:extLst>
      <p:ext uri="{BB962C8B-B14F-4D97-AF65-F5344CB8AC3E}">
        <p14:creationId xmlns:p14="http://schemas.microsoft.com/office/powerpoint/2010/main" val="3682708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1BCF-0188-45CD-90FA-B91058CD09DC}"/>
              </a:ext>
            </a:extLst>
          </p:cNvPr>
          <p:cNvSpPr>
            <a:spLocks noGrp="1"/>
          </p:cNvSpPr>
          <p:nvPr>
            <p:ph type="title"/>
          </p:nvPr>
        </p:nvSpPr>
        <p:spPr/>
        <p:txBody>
          <a:bodyPr/>
          <a:lstStyle/>
          <a:p>
            <a:r>
              <a:rPr lang="en-US" dirty="0"/>
              <a:t>Law Enforcement Bulletin</a:t>
            </a:r>
          </a:p>
        </p:txBody>
      </p:sp>
      <p:sp>
        <p:nvSpPr>
          <p:cNvPr id="3" name="Content Placeholder 2">
            <a:extLst>
              <a:ext uri="{FF2B5EF4-FFF2-40B4-BE49-F238E27FC236}">
                <a16:creationId xmlns:a16="http://schemas.microsoft.com/office/drawing/2014/main" id="{28F0C1EF-C361-4DFA-A5FF-A1CFDBC20D82}"/>
              </a:ext>
            </a:extLst>
          </p:cNvPr>
          <p:cNvSpPr>
            <a:spLocks noGrp="1"/>
          </p:cNvSpPr>
          <p:nvPr>
            <p:ph idx="1"/>
          </p:nvPr>
        </p:nvSpPr>
        <p:spPr/>
        <p:txBody>
          <a:bodyPr/>
          <a:lstStyle/>
          <a:p>
            <a:r>
              <a:rPr lang="en-US" dirty="0"/>
              <a:t>Dated 12/13/19</a:t>
            </a:r>
          </a:p>
          <a:p>
            <a:r>
              <a:rPr lang="en-US" dirty="0"/>
              <a:t>Trailer Tag</a:t>
            </a:r>
          </a:p>
          <a:p>
            <a:pPr lvl="1"/>
            <a:r>
              <a:rPr lang="en-US" dirty="0"/>
              <a:t>ALEA Fusion Center</a:t>
            </a:r>
          </a:p>
          <a:p>
            <a:pPr lvl="1"/>
            <a:r>
              <a:rPr lang="en-US" dirty="0"/>
              <a:t>AL Sheriff’s Association</a:t>
            </a:r>
          </a:p>
          <a:p>
            <a:pPr lvl="1"/>
            <a:r>
              <a:rPr lang="en-US" dirty="0"/>
              <a:t>AL Chief’s of Police</a:t>
            </a:r>
          </a:p>
          <a:p>
            <a:r>
              <a:rPr lang="en-US" dirty="0"/>
              <a:t>Reminds roadside law enforcement that most trailers should be registered</a:t>
            </a:r>
          </a:p>
        </p:txBody>
      </p:sp>
    </p:spTree>
    <p:extLst>
      <p:ext uri="{BB962C8B-B14F-4D97-AF65-F5344CB8AC3E}">
        <p14:creationId xmlns:p14="http://schemas.microsoft.com/office/powerpoint/2010/main" val="612362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2288-9AAD-4C33-80C5-F7B69B9BEE39}"/>
              </a:ext>
            </a:extLst>
          </p:cNvPr>
          <p:cNvSpPr>
            <a:spLocks noGrp="1"/>
          </p:cNvSpPr>
          <p:nvPr>
            <p:ph type="title"/>
          </p:nvPr>
        </p:nvSpPr>
        <p:spPr>
          <a:xfrm>
            <a:off x="457200" y="990600"/>
            <a:ext cx="8229600" cy="762000"/>
          </a:xfrm>
        </p:spPr>
        <p:txBody>
          <a:bodyPr/>
          <a:lstStyle/>
          <a:p>
            <a:r>
              <a:rPr lang="en-US" dirty="0"/>
              <a:t>Federal Heavy Vehicle Use Tax</a:t>
            </a:r>
          </a:p>
        </p:txBody>
      </p:sp>
      <p:sp>
        <p:nvSpPr>
          <p:cNvPr id="3" name="Content Placeholder 2">
            <a:extLst>
              <a:ext uri="{FF2B5EF4-FFF2-40B4-BE49-F238E27FC236}">
                <a16:creationId xmlns:a16="http://schemas.microsoft.com/office/drawing/2014/main" id="{9E57C278-BB03-442E-86BC-1E7F71D2E1B3}"/>
              </a:ext>
            </a:extLst>
          </p:cNvPr>
          <p:cNvSpPr>
            <a:spLocks noGrp="1"/>
          </p:cNvSpPr>
          <p:nvPr>
            <p:ph idx="1"/>
          </p:nvPr>
        </p:nvSpPr>
        <p:spPr/>
        <p:txBody>
          <a:bodyPr/>
          <a:lstStyle/>
          <a:p>
            <a:r>
              <a:rPr lang="en-US" dirty="0"/>
              <a:t>Annual audit</a:t>
            </a:r>
          </a:p>
          <a:p>
            <a:r>
              <a:rPr lang="en-US" dirty="0"/>
              <a:t>Webservice</a:t>
            </a:r>
          </a:p>
          <a:p>
            <a:r>
              <a:rPr lang="en-US" dirty="0"/>
              <a:t>IRS Form 2290 filing requirements:</a:t>
            </a:r>
          </a:p>
          <a:p>
            <a:pPr lvl="1"/>
            <a:r>
              <a:rPr lang="en-US" dirty="0"/>
              <a:t>Vehicles with declared (registered) GVW of 55K and higher – X5 weight range issue</a:t>
            </a:r>
          </a:p>
          <a:p>
            <a:pPr lvl="1"/>
            <a:r>
              <a:rPr lang="en-US" dirty="0"/>
              <a:t>Vehicles registered with 60 days of purchase date are exempt </a:t>
            </a:r>
          </a:p>
          <a:p>
            <a:pPr lvl="1"/>
            <a:endParaRPr lang="en-US" dirty="0"/>
          </a:p>
        </p:txBody>
      </p:sp>
    </p:spTree>
    <p:extLst>
      <p:ext uri="{BB962C8B-B14F-4D97-AF65-F5344CB8AC3E}">
        <p14:creationId xmlns:p14="http://schemas.microsoft.com/office/powerpoint/2010/main" val="4003866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A960-8602-4181-975E-D2445EA1079A}"/>
              </a:ext>
            </a:extLst>
          </p:cNvPr>
          <p:cNvSpPr>
            <a:spLocks noGrp="1"/>
          </p:cNvSpPr>
          <p:nvPr>
            <p:ph type="title"/>
          </p:nvPr>
        </p:nvSpPr>
        <p:spPr>
          <a:xfrm>
            <a:off x="457200" y="990600"/>
            <a:ext cx="8229600" cy="762000"/>
          </a:xfrm>
        </p:spPr>
        <p:txBody>
          <a:bodyPr/>
          <a:lstStyle/>
          <a:p>
            <a:r>
              <a:rPr lang="en-US" dirty="0"/>
              <a:t>IRP &amp; IFTA</a:t>
            </a:r>
          </a:p>
        </p:txBody>
      </p:sp>
      <p:sp>
        <p:nvSpPr>
          <p:cNvPr id="3" name="Content Placeholder 2">
            <a:extLst>
              <a:ext uri="{FF2B5EF4-FFF2-40B4-BE49-F238E27FC236}">
                <a16:creationId xmlns:a16="http://schemas.microsoft.com/office/drawing/2014/main" id="{2A0B41A0-F2DF-4EF8-B2A5-CC2B52DD14FD}"/>
              </a:ext>
            </a:extLst>
          </p:cNvPr>
          <p:cNvSpPr>
            <a:spLocks noGrp="1"/>
          </p:cNvSpPr>
          <p:nvPr>
            <p:ph idx="1"/>
          </p:nvPr>
        </p:nvSpPr>
        <p:spPr>
          <a:xfrm>
            <a:off x="457200" y="1828800"/>
            <a:ext cx="8229600" cy="4906963"/>
          </a:xfrm>
        </p:spPr>
        <p:txBody>
          <a:bodyPr/>
          <a:lstStyle/>
          <a:p>
            <a:r>
              <a:rPr lang="en-US" dirty="0"/>
              <a:t>What is it?</a:t>
            </a:r>
          </a:p>
          <a:p>
            <a:r>
              <a:rPr lang="en-US" dirty="0"/>
              <a:t>Assigned renewal month</a:t>
            </a:r>
          </a:p>
          <a:p>
            <a:r>
              <a:rPr lang="en-US" dirty="0"/>
              <a:t>Reminder to send “AP” records to state in nightly upload – not reflected on registration database until IRP tag is issued</a:t>
            </a:r>
          </a:p>
          <a:p>
            <a:pPr lvl="1"/>
            <a:r>
              <a:rPr lang="en-US" dirty="0"/>
              <a:t>MVD uses to verify ad valorem paid </a:t>
            </a:r>
            <a:r>
              <a:rPr lang="en-US" sz="2400" dirty="0"/>
              <a:t>(registrant not required to provide copy)</a:t>
            </a:r>
          </a:p>
          <a:p>
            <a:r>
              <a:rPr lang="en-US" dirty="0"/>
              <a:t>Trip permit module</a:t>
            </a:r>
          </a:p>
        </p:txBody>
      </p:sp>
    </p:spTree>
    <p:extLst>
      <p:ext uri="{BB962C8B-B14F-4D97-AF65-F5344CB8AC3E}">
        <p14:creationId xmlns:p14="http://schemas.microsoft.com/office/powerpoint/2010/main" val="499362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C0987-14C4-4663-93B2-005D6569A7D3}"/>
              </a:ext>
            </a:extLst>
          </p:cNvPr>
          <p:cNvSpPr>
            <a:spLocks noGrp="1"/>
          </p:cNvSpPr>
          <p:nvPr>
            <p:ph type="title"/>
          </p:nvPr>
        </p:nvSpPr>
        <p:spPr>
          <a:xfrm>
            <a:off x="457200" y="990600"/>
            <a:ext cx="8229600" cy="533400"/>
          </a:xfrm>
        </p:spPr>
        <p:txBody>
          <a:bodyPr/>
          <a:lstStyle/>
          <a:p>
            <a:r>
              <a:rPr lang="en-US" dirty="0"/>
              <a:t>Records Requests</a:t>
            </a:r>
          </a:p>
        </p:txBody>
      </p:sp>
      <p:sp>
        <p:nvSpPr>
          <p:cNvPr id="3" name="Content Placeholder 2">
            <a:extLst>
              <a:ext uri="{FF2B5EF4-FFF2-40B4-BE49-F238E27FC236}">
                <a16:creationId xmlns:a16="http://schemas.microsoft.com/office/drawing/2014/main" id="{2CEDC752-08DA-41B8-8203-933E66C57751}"/>
              </a:ext>
            </a:extLst>
          </p:cNvPr>
          <p:cNvSpPr>
            <a:spLocks noGrp="1"/>
          </p:cNvSpPr>
          <p:nvPr>
            <p:ph idx="1"/>
          </p:nvPr>
        </p:nvSpPr>
        <p:spPr>
          <a:xfrm>
            <a:off x="457200" y="1828800"/>
            <a:ext cx="8229600" cy="4953000"/>
          </a:xfrm>
        </p:spPr>
        <p:txBody>
          <a:bodyPr/>
          <a:lstStyle/>
          <a:p>
            <a:r>
              <a:rPr lang="en-US" sz="2800" dirty="0"/>
              <a:t>New public portal</a:t>
            </a:r>
          </a:p>
          <a:p>
            <a:pPr lvl="1"/>
            <a:r>
              <a:rPr lang="en-US" sz="2400" dirty="0"/>
              <a:t>Law Enforcement not charged for requests</a:t>
            </a:r>
          </a:p>
          <a:p>
            <a:r>
              <a:rPr lang="en-US" sz="2800" dirty="0"/>
              <a:t>Title records</a:t>
            </a:r>
          </a:p>
          <a:p>
            <a:r>
              <a:rPr lang="en-US" sz="2800" dirty="0"/>
              <a:t>Registration records</a:t>
            </a:r>
          </a:p>
          <a:p>
            <a:r>
              <a:rPr lang="en-US" sz="2800" dirty="0"/>
              <a:t>Abandoned vehicle records (title &amp; registration)</a:t>
            </a:r>
          </a:p>
          <a:p>
            <a:r>
              <a:rPr lang="en-US" sz="2800" dirty="0"/>
              <a:t>Title histories</a:t>
            </a:r>
          </a:p>
          <a:p>
            <a:r>
              <a:rPr lang="en-US" sz="2800" dirty="0"/>
              <a:t>Alabama Interactive subscribers (ex. private investigators</a:t>
            </a:r>
          </a:p>
          <a:p>
            <a:r>
              <a:rPr lang="en-US" sz="2800" dirty="0"/>
              <a:t>Reminder  - licensing offices can provide current registration record to law enforcement</a:t>
            </a:r>
          </a:p>
        </p:txBody>
      </p:sp>
    </p:spTree>
    <p:extLst>
      <p:ext uri="{BB962C8B-B14F-4D97-AF65-F5344CB8AC3E}">
        <p14:creationId xmlns:p14="http://schemas.microsoft.com/office/powerpoint/2010/main" val="291538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046B-858C-46CC-8F7D-FBDC86315AEE}"/>
              </a:ext>
            </a:extLst>
          </p:cNvPr>
          <p:cNvSpPr>
            <a:spLocks noGrp="1"/>
          </p:cNvSpPr>
          <p:nvPr>
            <p:ph type="title"/>
          </p:nvPr>
        </p:nvSpPr>
        <p:spPr>
          <a:xfrm>
            <a:off x="457200" y="990600"/>
            <a:ext cx="8229600" cy="762000"/>
          </a:xfrm>
        </p:spPr>
        <p:txBody>
          <a:bodyPr/>
          <a:lstStyle/>
          <a:p>
            <a:r>
              <a:rPr lang="en-US" dirty="0"/>
              <a:t>Realtor License Plate</a:t>
            </a:r>
          </a:p>
        </p:txBody>
      </p:sp>
      <p:sp>
        <p:nvSpPr>
          <p:cNvPr id="3" name="Content Placeholder 2">
            <a:extLst>
              <a:ext uri="{FF2B5EF4-FFF2-40B4-BE49-F238E27FC236}">
                <a16:creationId xmlns:a16="http://schemas.microsoft.com/office/drawing/2014/main" id="{87FCFA2B-CF2E-4E04-8812-B501CE87C2C9}"/>
              </a:ext>
            </a:extLst>
          </p:cNvPr>
          <p:cNvSpPr>
            <a:spLocks noGrp="1"/>
          </p:cNvSpPr>
          <p:nvPr>
            <p:ph idx="1"/>
          </p:nvPr>
        </p:nvSpPr>
        <p:spPr>
          <a:xfrm>
            <a:off x="457200" y="1981200"/>
            <a:ext cx="8229600" cy="4525963"/>
          </a:xfrm>
        </p:spPr>
        <p:txBody>
          <a:bodyPr/>
          <a:lstStyle/>
          <a:p>
            <a:r>
              <a:rPr lang="en-US" sz="2800" dirty="0"/>
              <a:t>Act 2019-138</a:t>
            </a:r>
          </a:p>
          <a:p>
            <a:pPr marL="0" indent="0">
              <a:buNone/>
            </a:pPr>
            <a:endParaRPr lang="en-US" sz="1200" dirty="0"/>
          </a:p>
          <a:p>
            <a:r>
              <a:rPr lang="en-US" sz="2800" dirty="0"/>
              <a:t>Effective:  January 1, 2020</a:t>
            </a:r>
          </a:p>
          <a:p>
            <a:endParaRPr lang="en-US" sz="1200" dirty="0"/>
          </a:p>
          <a:p>
            <a:r>
              <a:rPr lang="en-US" sz="2800" dirty="0"/>
              <a:t>Redirects proceeds from sale of the Alabama Association of Realtors distinctive license plates from the Alabama Children's Trust Fund to the Alabama Realtors Foundation </a:t>
            </a:r>
            <a:br>
              <a:rPr lang="en-US" dirty="0"/>
            </a:br>
            <a:endParaRPr lang="en-US" dirty="0"/>
          </a:p>
        </p:txBody>
      </p:sp>
      <p:pic>
        <p:nvPicPr>
          <p:cNvPr id="1026" name="Picture 2" descr="https://revenue.alabama.gov/wp-content/uploads/2017/05/190802_Realtor_tag_page.jpg">
            <a:extLst>
              <a:ext uri="{FF2B5EF4-FFF2-40B4-BE49-F238E27FC236}">
                <a16:creationId xmlns:a16="http://schemas.microsoft.com/office/drawing/2014/main" id="{E86BD6DE-E48A-4F95-9CDC-D14A6BE8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11762"/>
            <a:ext cx="30099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241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36E8-AEFF-4130-AF16-30D9882DBE3E}"/>
              </a:ext>
            </a:extLst>
          </p:cNvPr>
          <p:cNvSpPr>
            <a:spLocks noGrp="1"/>
          </p:cNvSpPr>
          <p:nvPr>
            <p:ph type="title"/>
          </p:nvPr>
        </p:nvSpPr>
        <p:spPr>
          <a:xfrm>
            <a:off x="457200" y="990600"/>
            <a:ext cx="8229600" cy="609600"/>
          </a:xfrm>
        </p:spPr>
        <p:txBody>
          <a:bodyPr/>
          <a:lstStyle/>
          <a:p>
            <a:r>
              <a:rPr lang="en-US" dirty="0"/>
              <a:t>Government Tag Portal</a:t>
            </a:r>
          </a:p>
        </p:txBody>
      </p:sp>
      <p:sp>
        <p:nvSpPr>
          <p:cNvPr id="3" name="Content Placeholder 2">
            <a:extLst>
              <a:ext uri="{FF2B5EF4-FFF2-40B4-BE49-F238E27FC236}">
                <a16:creationId xmlns:a16="http://schemas.microsoft.com/office/drawing/2014/main" id="{4D671E2A-2D8A-4B7A-9EBB-BDAE9C290C02}"/>
              </a:ext>
            </a:extLst>
          </p:cNvPr>
          <p:cNvSpPr>
            <a:spLocks noGrp="1"/>
          </p:cNvSpPr>
          <p:nvPr>
            <p:ph idx="1"/>
          </p:nvPr>
        </p:nvSpPr>
        <p:spPr>
          <a:xfrm>
            <a:off x="457200" y="1905000"/>
            <a:ext cx="8229600" cy="4830763"/>
          </a:xfrm>
        </p:spPr>
        <p:txBody>
          <a:bodyPr/>
          <a:lstStyle/>
          <a:p>
            <a:r>
              <a:rPr lang="en-US" dirty="0"/>
              <a:t>New portal for state agencies, cities, counties and VFD to register vehicles</a:t>
            </a:r>
          </a:p>
          <a:p>
            <a:r>
              <a:rPr lang="en-US" dirty="0"/>
              <a:t>Integrated with ALTS</a:t>
            </a:r>
          </a:p>
          <a:p>
            <a:r>
              <a:rPr lang="en-US" dirty="0"/>
              <a:t>Electronic payment</a:t>
            </a:r>
          </a:p>
          <a:p>
            <a:r>
              <a:rPr lang="en-US" dirty="0"/>
              <a:t>Tags shipped by MVD, if needed</a:t>
            </a:r>
          </a:p>
        </p:txBody>
      </p:sp>
    </p:spTree>
    <p:extLst>
      <p:ext uri="{BB962C8B-B14F-4D97-AF65-F5344CB8AC3E}">
        <p14:creationId xmlns:p14="http://schemas.microsoft.com/office/powerpoint/2010/main" val="32847842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63EF-8929-4281-B7C9-89008C987BB6}"/>
              </a:ext>
            </a:extLst>
          </p:cNvPr>
          <p:cNvSpPr>
            <a:spLocks noGrp="1"/>
          </p:cNvSpPr>
          <p:nvPr>
            <p:ph type="title"/>
          </p:nvPr>
        </p:nvSpPr>
        <p:spPr/>
        <p:txBody>
          <a:bodyPr/>
          <a:lstStyle/>
          <a:p>
            <a:r>
              <a:rPr lang="en-US" dirty="0"/>
              <a:t>Tag Redesigns</a:t>
            </a:r>
          </a:p>
        </p:txBody>
      </p:sp>
      <p:sp>
        <p:nvSpPr>
          <p:cNvPr id="3" name="Content Placeholder 2">
            <a:extLst>
              <a:ext uri="{FF2B5EF4-FFF2-40B4-BE49-F238E27FC236}">
                <a16:creationId xmlns:a16="http://schemas.microsoft.com/office/drawing/2014/main" id="{204FEE3E-EBCD-4F61-9F63-CB8DE7DA1C9E}"/>
              </a:ext>
            </a:extLst>
          </p:cNvPr>
          <p:cNvSpPr>
            <a:spLocks noGrp="1"/>
          </p:cNvSpPr>
          <p:nvPr>
            <p:ph idx="1"/>
          </p:nvPr>
        </p:nvSpPr>
        <p:spPr>
          <a:xfrm>
            <a:off x="848650" y="2209801"/>
            <a:ext cx="7838150" cy="4450022"/>
          </a:xfrm>
        </p:spPr>
        <p:txBody>
          <a:bodyPr/>
          <a:lstStyle/>
          <a:p>
            <a:r>
              <a:rPr lang="en-US" sz="2800" dirty="0"/>
              <a:t>Auburn University-1/1/2020</a:t>
            </a:r>
          </a:p>
          <a:p>
            <a:pPr marL="0" indent="0">
              <a:buNone/>
            </a:pPr>
            <a:endParaRPr lang="en-US" sz="2800" dirty="0"/>
          </a:p>
          <a:p>
            <a:r>
              <a:rPr lang="en-US" sz="2800" dirty="0"/>
              <a:t>Birmingham Southern College-11/1/19</a:t>
            </a:r>
          </a:p>
          <a:p>
            <a:pPr marL="0" indent="0">
              <a:buNone/>
            </a:pPr>
            <a:endParaRPr lang="en-US" sz="2800" dirty="0"/>
          </a:p>
          <a:p>
            <a:endParaRPr lang="en-US" sz="2800" dirty="0"/>
          </a:p>
          <a:p>
            <a:r>
              <a:rPr lang="en-US" sz="2800" dirty="0"/>
              <a:t>Faulkner University-11/1/19</a:t>
            </a:r>
          </a:p>
          <a:p>
            <a:pPr marL="0" indent="0">
              <a:buNone/>
            </a:pPr>
            <a:endParaRPr lang="en-US" sz="2800" dirty="0"/>
          </a:p>
          <a:p>
            <a:r>
              <a:rPr lang="en-US" sz="2800" dirty="0"/>
              <a:t>University of Mobile-1/1/2020</a:t>
            </a:r>
          </a:p>
        </p:txBody>
      </p:sp>
      <p:pic>
        <p:nvPicPr>
          <p:cNvPr id="2050" name="Picture 2" descr="https://revenue.alabama.gov/wp-content/uploads/2019/10/AuburnUniversity2020_CollPlate_page-300x150.jpg">
            <a:extLst>
              <a:ext uri="{FF2B5EF4-FFF2-40B4-BE49-F238E27FC236}">
                <a16:creationId xmlns:a16="http://schemas.microsoft.com/office/drawing/2014/main" id="{AA49221A-86D4-4A05-8336-664B83B5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209801"/>
            <a:ext cx="1409702" cy="704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revenue.alabama.gov/wp-content/uploads/2017/05/BirminghamSouthernCollege2019_CollPlate.jpg">
            <a:extLst>
              <a:ext uri="{FF2B5EF4-FFF2-40B4-BE49-F238E27FC236}">
                <a16:creationId xmlns:a16="http://schemas.microsoft.com/office/drawing/2014/main" id="{D60CF617-B509-493E-BDB1-4986FBCDB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733799"/>
            <a:ext cx="1429822" cy="7149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revenue.alabama.gov/wp-content/uploads/2017/05/FaulknerUniversity2019v2_CollPlate.jpg">
            <a:extLst>
              <a:ext uri="{FF2B5EF4-FFF2-40B4-BE49-F238E27FC236}">
                <a16:creationId xmlns:a16="http://schemas.microsoft.com/office/drawing/2014/main" id="{D17C4459-DC86-4149-ACF1-44824C13B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185" y="4839355"/>
            <a:ext cx="1439418" cy="7149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revenue.alabama.gov/wp-content/uploads/2019/10/UniversityMobile2020_CollPlate_page-300x150.jpg">
            <a:extLst>
              <a:ext uri="{FF2B5EF4-FFF2-40B4-BE49-F238E27FC236}">
                <a16:creationId xmlns:a16="http://schemas.microsoft.com/office/drawing/2014/main" id="{1BCDE058-F444-4429-8128-60065E257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6884" y="5920421"/>
            <a:ext cx="1439418" cy="71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644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63EF-8929-4281-B7C9-89008C987BB6}"/>
              </a:ext>
            </a:extLst>
          </p:cNvPr>
          <p:cNvSpPr>
            <a:spLocks noGrp="1"/>
          </p:cNvSpPr>
          <p:nvPr>
            <p:ph type="title"/>
          </p:nvPr>
        </p:nvSpPr>
        <p:spPr/>
        <p:txBody>
          <a:bodyPr/>
          <a:lstStyle/>
          <a:p>
            <a:r>
              <a:rPr lang="en-US" sz="3600" dirty="0"/>
              <a:t>Tag Designs Remaining The Same: 2020</a:t>
            </a:r>
          </a:p>
        </p:txBody>
      </p:sp>
      <p:sp>
        <p:nvSpPr>
          <p:cNvPr id="3" name="Content Placeholder 2">
            <a:extLst>
              <a:ext uri="{FF2B5EF4-FFF2-40B4-BE49-F238E27FC236}">
                <a16:creationId xmlns:a16="http://schemas.microsoft.com/office/drawing/2014/main" id="{204FEE3E-EBCD-4F61-9F63-CB8DE7DA1C9E}"/>
              </a:ext>
            </a:extLst>
          </p:cNvPr>
          <p:cNvSpPr>
            <a:spLocks noGrp="1"/>
          </p:cNvSpPr>
          <p:nvPr>
            <p:ph idx="1"/>
          </p:nvPr>
        </p:nvSpPr>
        <p:spPr>
          <a:xfrm>
            <a:off x="848650" y="2209801"/>
            <a:ext cx="7838150" cy="4450022"/>
          </a:xfrm>
        </p:spPr>
        <p:txBody>
          <a:bodyPr/>
          <a:lstStyle/>
          <a:p>
            <a:r>
              <a:rPr lang="en-US" sz="2800" dirty="0"/>
              <a:t>AG Tag</a:t>
            </a:r>
          </a:p>
          <a:p>
            <a:r>
              <a:rPr lang="en-US" sz="2800" dirty="0"/>
              <a:t>Alabama Sons of Confederate Veteran</a:t>
            </a:r>
          </a:p>
          <a:p>
            <a:r>
              <a:rPr lang="en-US" sz="2800" dirty="0"/>
              <a:t>Breast Cancer Research</a:t>
            </a:r>
          </a:p>
          <a:p>
            <a:r>
              <a:rPr lang="en-US" sz="2800" dirty="0"/>
              <a:t>Huntingdon College</a:t>
            </a:r>
          </a:p>
          <a:p>
            <a:r>
              <a:rPr lang="en-US" sz="2800" dirty="0"/>
              <a:t>Save the Cahaba</a:t>
            </a:r>
          </a:p>
          <a:p>
            <a:r>
              <a:rPr lang="en-US" sz="2800" dirty="0"/>
              <a:t>University of Alabama</a:t>
            </a:r>
          </a:p>
        </p:txBody>
      </p:sp>
    </p:spTree>
    <p:extLst>
      <p:ext uri="{BB962C8B-B14F-4D97-AF65-F5344CB8AC3E}">
        <p14:creationId xmlns:p14="http://schemas.microsoft.com/office/powerpoint/2010/main" val="31184116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63EF-8929-4281-B7C9-89008C987BB6}"/>
              </a:ext>
            </a:extLst>
          </p:cNvPr>
          <p:cNvSpPr>
            <a:spLocks noGrp="1"/>
          </p:cNvSpPr>
          <p:nvPr>
            <p:ph type="title"/>
          </p:nvPr>
        </p:nvSpPr>
        <p:spPr/>
        <p:txBody>
          <a:bodyPr/>
          <a:lstStyle/>
          <a:p>
            <a:r>
              <a:rPr lang="en-US" dirty="0"/>
              <a:t>Standard License Plate </a:t>
            </a:r>
          </a:p>
        </p:txBody>
      </p:sp>
      <p:sp>
        <p:nvSpPr>
          <p:cNvPr id="3" name="Content Placeholder 2">
            <a:extLst>
              <a:ext uri="{FF2B5EF4-FFF2-40B4-BE49-F238E27FC236}">
                <a16:creationId xmlns:a16="http://schemas.microsoft.com/office/drawing/2014/main" id="{204FEE3E-EBCD-4F61-9F63-CB8DE7DA1C9E}"/>
              </a:ext>
            </a:extLst>
          </p:cNvPr>
          <p:cNvSpPr>
            <a:spLocks noGrp="1"/>
          </p:cNvSpPr>
          <p:nvPr>
            <p:ph idx="1"/>
          </p:nvPr>
        </p:nvSpPr>
        <p:spPr>
          <a:xfrm>
            <a:off x="161924" y="1981200"/>
            <a:ext cx="8820151" cy="4724400"/>
          </a:xfrm>
        </p:spPr>
        <p:txBody>
          <a:bodyPr/>
          <a:lstStyle/>
          <a:p>
            <a:pPr marL="0" indent="0" algn="ctr">
              <a:buNone/>
            </a:pPr>
            <a:r>
              <a:rPr lang="en-US" sz="2800" dirty="0"/>
              <a:t>Issuance beginning 2022</a:t>
            </a:r>
          </a:p>
          <a:p>
            <a:pPr marL="0" indent="0" algn="ctr">
              <a:buNone/>
            </a:pPr>
            <a:endParaRPr lang="en-US" sz="2800" dirty="0"/>
          </a:p>
          <a:p>
            <a:pPr marL="0" indent="0" algn="ctr">
              <a:buNone/>
            </a:pPr>
            <a:endParaRPr lang="en-US" sz="2800" dirty="0"/>
          </a:p>
        </p:txBody>
      </p:sp>
      <p:pic>
        <p:nvPicPr>
          <p:cNvPr id="1027" name="Picture 1" descr="image001">
            <a:extLst>
              <a:ext uri="{FF2B5EF4-FFF2-40B4-BE49-F238E27FC236}">
                <a16:creationId xmlns:a16="http://schemas.microsoft.com/office/drawing/2014/main" id="{CACE8743-C859-40A5-BA5A-153D34159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835196"/>
            <a:ext cx="6248400" cy="316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973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63EF-8929-4281-B7C9-89008C987BB6}"/>
              </a:ext>
            </a:extLst>
          </p:cNvPr>
          <p:cNvSpPr>
            <a:spLocks noGrp="1"/>
          </p:cNvSpPr>
          <p:nvPr>
            <p:ph type="title"/>
          </p:nvPr>
        </p:nvSpPr>
        <p:spPr/>
        <p:txBody>
          <a:bodyPr/>
          <a:lstStyle/>
          <a:p>
            <a:r>
              <a:rPr lang="en-US" dirty="0"/>
              <a:t>God Bless License Plate </a:t>
            </a:r>
          </a:p>
        </p:txBody>
      </p:sp>
      <p:sp>
        <p:nvSpPr>
          <p:cNvPr id="6" name="Content Placeholder 5">
            <a:extLst>
              <a:ext uri="{FF2B5EF4-FFF2-40B4-BE49-F238E27FC236}">
                <a16:creationId xmlns:a16="http://schemas.microsoft.com/office/drawing/2014/main" id="{E69B919C-7BEC-4848-A074-48DAF3585D14}"/>
              </a:ext>
            </a:extLst>
          </p:cNvPr>
          <p:cNvSpPr>
            <a:spLocks noGrp="1"/>
          </p:cNvSpPr>
          <p:nvPr>
            <p:ph idx="1"/>
          </p:nvPr>
        </p:nvSpPr>
        <p:spPr/>
        <p:txBody>
          <a:bodyPr/>
          <a:lstStyle/>
          <a:p>
            <a:r>
              <a:rPr lang="en-US" dirty="0"/>
              <a:t>Next redesign in 2023</a:t>
            </a:r>
          </a:p>
        </p:txBody>
      </p:sp>
      <p:pic>
        <p:nvPicPr>
          <p:cNvPr id="5" name="Picture 4">
            <a:extLst>
              <a:ext uri="{FF2B5EF4-FFF2-40B4-BE49-F238E27FC236}">
                <a16:creationId xmlns:a16="http://schemas.microsoft.com/office/drawing/2014/main" id="{A0F72555-2CCE-440D-A5F1-271E58BDA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405" y="3048000"/>
            <a:ext cx="6559190" cy="3352800"/>
          </a:xfrm>
          <a:prstGeom prst="rect">
            <a:avLst/>
          </a:prstGeom>
        </p:spPr>
      </p:pic>
    </p:spTree>
    <p:extLst>
      <p:ext uri="{BB962C8B-B14F-4D97-AF65-F5344CB8AC3E}">
        <p14:creationId xmlns:p14="http://schemas.microsoft.com/office/powerpoint/2010/main" val="697360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63EF-8929-4281-B7C9-89008C987BB6}"/>
              </a:ext>
            </a:extLst>
          </p:cNvPr>
          <p:cNvSpPr>
            <a:spLocks noGrp="1"/>
          </p:cNvSpPr>
          <p:nvPr>
            <p:ph type="title"/>
          </p:nvPr>
        </p:nvSpPr>
        <p:spPr/>
        <p:txBody>
          <a:bodyPr/>
          <a:lstStyle/>
          <a:p>
            <a:r>
              <a:rPr lang="en-US" dirty="0"/>
              <a:t>Bicentennial License Plate </a:t>
            </a:r>
          </a:p>
        </p:txBody>
      </p:sp>
      <p:sp>
        <p:nvSpPr>
          <p:cNvPr id="3" name="Content Placeholder 2">
            <a:extLst>
              <a:ext uri="{FF2B5EF4-FFF2-40B4-BE49-F238E27FC236}">
                <a16:creationId xmlns:a16="http://schemas.microsoft.com/office/drawing/2014/main" id="{204FEE3E-EBCD-4F61-9F63-CB8DE7DA1C9E}"/>
              </a:ext>
            </a:extLst>
          </p:cNvPr>
          <p:cNvSpPr>
            <a:spLocks noGrp="1"/>
          </p:cNvSpPr>
          <p:nvPr>
            <p:ph idx="1"/>
          </p:nvPr>
        </p:nvSpPr>
        <p:spPr/>
        <p:txBody>
          <a:bodyPr/>
          <a:lstStyle/>
          <a:p>
            <a:r>
              <a:rPr lang="en-US" sz="2800" dirty="0"/>
              <a:t>Plate can be renewed through 12/31/2020</a:t>
            </a:r>
          </a:p>
          <a:p>
            <a:pPr marL="0" indent="0" algn="ctr">
              <a:buNone/>
            </a:pPr>
            <a:endParaRPr lang="en-US" sz="2800" dirty="0"/>
          </a:p>
        </p:txBody>
      </p:sp>
      <p:pic>
        <p:nvPicPr>
          <p:cNvPr id="5" name="Picture 4">
            <a:extLst>
              <a:ext uri="{FF2B5EF4-FFF2-40B4-BE49-F238E27FC236}">
                <a16:creationId xmlns:a16="http://schemas.microsoft.com/office/drawing/2014/main" id="{4897DBB4-1D2E-4BA6-9D28-B5A651D69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124200"/>
            <a:ext cx="6819900" cy="3409950"/>
          </a:xfrm>
          <a:prstGeom prst="rect">
            <a:avLst/>
          </a:prstGeom>
        </p:spPr>
      </p:pic>
    </p:spTree>
    <p:extLst>
      <p:ext uri="{BB962C8B-B14F-4D97-AF65-F5344CB8AC3E}">
        <p14:creationId xmlns:p14="http://schemas.microsoft.com/office/powerpoint/2010/main" val="2040354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63EF-8929-4281-B7C9-89008C987BB6}"/>
              </a:ext>
            </a:extLst>
          </p:cNvPr>
          <p:cNvSpPr>
            <a:spLocks noGrp="1"/>
          </p:cNvSpPr>
          <p:nvPr>
            <p:ph type="title"/>
          </p:nvPr>
        </p:nvSpPr>
        <p:spPr/>
        <p:txBody>
          <a:bodyPr/>
          <a:lstStyle/>
          <a:p>
            <a:r>
              <a:rPr lang="en-US" dirty="0" err="1"/>
              <a:t>Alverify</a:t>
            </a:r>
            <a:endParaRPr lang="en-US" dirty="0"/>
          </a:p>
        </p:txBody>
      </p:sp>
      <p:sp>
        <p:nvSpPr>
          <p:cNvPr id="3" name="Content Placeholder 2">
            <a:extLst>
              <a:ext uri="{FF2B5EF4-FFF2-40B4-BE49-F238E27FC236}">
                <a16:creationId xmlns:a16="http://schemas.microsoft.com/office/drawing/2014/main" id="{204FEE3E-EBCD-4F61-9F63-CB8DE7DA1C9E}"/>
              </a:ext>
            </a:extLst>
          </p:cNvPr>
          <p:cNvSpPr>
            <a:spLocks noGrp="1"/>
          </p:cNvSpPr>
          <p:nvPr>
            <p:ph idx="1"/>
          </p:nvPr>
        </p:nvSpPr>
        <p:spPr>
          <a:xfrm>
            <a:off x="457200" y="2057400"/>
            <a:ext cx="8229600" cy="4678363"/>
          </a:xfrm>
        </p:spPr>
        <p:txBody>
          <a:bodyPr/>
          <a:lstStyle/>
          <a:p>
            <a:r>
              <a:rPr lang="en-US" sz="2800" dirty="0"/>
              <a:t>Section 32-7A-17, Code of Ala. 1975</a:t>
            </a:r>
          </a:p>
          <a:p>
            <a:r>
              <a:rPr lang="en-US" sz="2800" dirty="0"/>
              <a:t>Administrative rule 810-5-8-.09 entitled Identification Documentation for Registration</a:t>
            </a:r>
          </a:p>
          <a:p>
            <a:r>
              <a:rPr lang="en-US" sz="2800" dirty="0"/>
              <a:t>Driver license validation for each registrant needed for:</a:t>
            </a:r>
          </a:p>
          <a:p>
            <a:pPr lvl="1"/>
            <a:r>
              <a:rPr lang="en-US" dirty="0"/>
              <a:t>Initial registration (no renewals)</a:t>
            </a:r>
          </a:p>
          <a:p>
            <a:pPr lvl="1"/>
            <a:r>
              <a:rPr lang="en-US" dirty="0"/>
              <a:t>Transferring registration</a:t>
            </a:r>
          </a:p>
          <a:p>
            <a:pPr lvl="1"/>
            <a:r>
              <a:rPr lang="en-US" dirty="0"/>
              <a:t>ALTS title applications (optional)</a:t>
            </a:r>
          </a:p>
          <a:p>
            <a:pPr lvl="1"/>
            <a:endParaRPr lang="en-US" dirty="0"/>
          </a:p>
        </p:txBody>
      </p:sp>
    </p:spTree>
    <p:extLst>
      <p:ext uri="{BB962C8B-B14F-4D97-AF65-F5344CB8AC3E}">
        <p14:creationId xmlns:p14="http://schemas.microsoft.com/office/powerpoint/2010/main" val="813876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F858-4C12-4C62-8066-04B7181557FB}"/>
              </a:ext>
            </a:extLst>
          </p:cNvPr>
          <p:cNvSpPr>
            <a:spLocks noGrp="1"/>
          </p:cNvSpPr>
          <p:nvPr>
            <p:ph type="title"/>
          </p:nvPr>
        </p:nvSpPr>
        <p:spPr/>
        <p:txBody>
          <a:bodyPr/>
          <a:lstStyle/>
          <a:p>
            <a:r>
              <a:rPr lang="en-US" dirty="0"/>
              <a:t>AGO Opinion – Credit Card Fees</a:t>
            </a:r>
          </a:p>
        </p:txBody>
      </p:sp>
      <p:sp>
        <p:nvSpPr>
          <p:cNvPr id="3" name="Content Placeholder 2">
            <a:extLst>
              <a:ext uri="{FF2B5EF4-FFF2-40B4-BE49-F238E27FC236}">
                <a16:creationId xmlns:a16="http://schemas.microsoft.com/office/drawing/2014/main" id="{E52E0956-9CF1-4C2C-A09A-7EA486ED1C00}"/>
              </a:ext>
            </a:extLst>
          </p:cNvPr>
          <p:cNvSpPr>
            <a:spLocks noGrp="1"/>
          </p:cNvSpPr>
          <p:nvPr>
            <p:ph idx="1"/>
          </p:nvPr>
        </p:nvSpPr>
        <p:spPr/>
        <p:txBody>
          <a:bodyPr/>
          <a:lstStyle/>
          <a:p>
            <a:r>
              <a:rPr lang="en-US" sz="2600" dirty="0"/>
              <a:t>Authorized under Section 11-103-1 to withhold fees</a:t>
            </a:r>
          </a:p>
          <a:p>
            <a:r>
              <a:rPr lang="en-US" sz="2600" dirty="0"/>
              <a:t>Attorney General Opinion 2018-012: </a:t>
            </a:r>
          </a:p>
          <a:p>
            <a:pPr lvl="1"/>
            <a:r>
              <a:rPr lang="en-US" sz="2000" dirty="0"/>
              <a:t>When a County Commission authorizes the use of credit cards to pay the additional annual registration fees required for distinctive plates (under Section 32-6-68) and elects not to impose a convenience fee, the county may not withhold a percentage of the cost of the fee charged by the credit card issuer from entities entitled to the proceeds from the payment. </a:t>
            </a:r>
            <a:endParaRPr lang="en-US" dirty="0"/>
          </a:p>
        </p:txBody>
      </p:sp>
    </p:spTree>
    <p:extLst>
      <p:ext uri="{BB962C8B-B14F-4D97-AF65-F5344CB8AC3E}">
        <p14:creationId xmlns:p14="http://schemas.microsoft.com/office/powerpoint/2010/main" val="8793365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4F1C-D9EF-43B5-BEA7-66F58841234C}"/>
              </a:ext>
            </a:extLst>
          </p:cNvPr>
          <p:cNvSpPr>
            <a:spLocks noGrp="1"/>
          </p:cNvSpPr>
          <p:nvPr>
            <p:ph type="title"/>
          </p:nvPr>
        </p:nvSpPr>
        <p:spPr/>
        <p:txBody>
          <a:bodyPr/>
          <a:lstStyle/>
          <a:p>
            <a:r>
              <a:rPr lang="en-US" dirty="0"/>
              <a:t>Address Verification</a:t>
            </a:r>
          </a:p>
        </p:txBody>
      </p:sp>
      <p:sp>
        <p:nvSpPr>
          <p:cNvPr id="3" name="Content Placeholder 2">
            <a:extLst>
              <a:ext uri="{FF2B5EF4-FFF2-40B4-BE49-F238E27FC236}">
                <a16:creationId xmlns:a16="http://schemas.microsoft.com/office/drawing/2014/main" id="{DE5CED8F-5843-44F1-9DA3-E0B75B096DF1}"/>
              </a:ext>
            </a:extLst>
          </p:cNvPr>
          <p:cNvSpPr>
            <a:spLocks noGrp="1"/>
          </p:cNvSpPr>
          <p:nvPr>
            <p:ph idx="1"/>
          </p:nvPr>
        </p:nvSpPr>
        <p:spPr/>
        <p:txBody>
          <a:bodyPr/>
          <a:lstStyle/>
          <a:p>
            <a:r>
              <a:rPr lang="en-US" dirty="0"/>
              <a:t>PROS (Verify address prior to shipping print on demand tags to registrants)</a:t>
            </a:r>
          </a:p>
          <a:p>
            <a:r>
              <a:rPr lang="en-US" dirty="0"/>
              <a:t>Titles</a:t>
            </a:r>
          </a:p>
          <a:p>
            <a:r>
              <a:rPr lang="en-US" dirty="0"/>
              <a:t>MLI</a:t>
            </a:r>
          </a:p>
          <a:p>
            <a:r>
              <a:rPr lang="en-US" dirty="0"/>
              <a:t>County offices</a:t>
            </a:r>
          </a:p>
        </p:txBody>
      </p:sp>
    </p:spTree>
    <p:extLst>
      <p:ext uri="{BB962C8B-B14F-4D97-AF65-F5344CB8AC3E}">
        <p14:creationId xmlns:p14="http://schemas.microsoft.com/office/powerpoint/2010/main" val="2864506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D99E-D661-4991-AC8F-D3652CE6CEA0}"/>
              </a:ext>
            </a:extLst>
          </p:cNvPr>
          <p:cNvSpPr>
            <a:spLocks noGrp="1"/>
          </p:cNvSpPr>
          <p:nvPr>
            <p:ph type="title"/>
          </p:nvPr>
        </p:nvSpPr>
        <p:spPr/>
        <p:txBody>
          <a:bodyPr/>
          <a:lstStyle/>
          <a:p>
            <a:r>
              <a:rPr lang="en-US" dirty="0"/>
              <a:t>Administrative Rules</a:t>
            </a:r>
          </a:p>
        </p:txBody>
      </p:sp>
      <p:sp>
        <p:nvSpPr>
          <p:cNvPr id="3" name="Content Placeholder 2">
            <a:extLst>
              <a:ext uri="{FF2B5EF4-FFF2-40B4-BE49-F238E27FC236}">
                <a16:creationId xmlns:a16="http://schemas.microsoft.com/office/drawing/2014/main" id="{D68B5533-75CE-4952-8D58-18E03BAC270E}"/>
              </a:ext>
            </a:extLst>
          </p:cNvPr>
          <p:cNvSpPr>
            <a:spLocks noGrp="1"/>
          </p:cNvSpPr>
          <p:nvPr>
            <p:ph idx="1"/>
          </p:nvPr>
        </p:nvSpPr>
        <p:spPr>
          <a:xfrm>
            <a:off x="457200" y="2150706"/>
            <a:ext cx="8229600" cy="4525963"/>
          </a:xfrm>
        </p:spPr>
        <p:txBody>
          <a:bodyPr/>
          <a:lstStyle/>
          <a:p>
            <a:r>
              <a:rPr lang="en-US" sz="2400" dirty="0"/>
              <a:t>810-5-75-.31.02 – Abandoned MV Record Request</a:t>
            </a:r>
          </a:p>
          <a:p>
            <a:pPr lvl="1"/>
            <a:r>
              <a:rPr lang="en-US" sz="2400" dirty="0"/>
              <a:t>Repealed rule </a:t>
            </a:r>
          </a:p>
          <a:p>
            <a:r>
              <a:rPr lang="en-US" sz="2400" dirty="0"/>
              <a:t>810-5-1-.485 – Implementation of DPPA (Records Rule)</a:t>
            </a:r>
          </a:p>
          <a:p>
            <a:pPr lvl="1"/>
            <a:r>
              <a:rPr lang="en-US" sz="2400" dirty="0"/>
              <a:t>Repealed and replaced with updated language due to implementation of the records portal</a:t>
            </a:r>
          </a:p>
          <a:p>
            <a:r>
              <a:rPr lang="en-US" sz="2400" dirty="0"/>
              <a:t>810-5-1-.240 – Trailer License Plates</a:t>
            </a:r>
          </a:p>
          <a:p>
            <a:r>
              <a:rPr lang="en-US" sz="2400" dirty="0"/>
              <a:t>810-5-1-.211 – Penalty &amp; Interest </a:t>
            </a:r>
          </a:p>
          <a:p>
            <a:pPr lvl="1"/>
            <a:r>
              <a:rPr lang="en-US" sz="2400" dirty="0"/>
              <a:t>Recent ADOR Legal Opinion for penalty on trailers</a:t>
            </a:r>
          </a:p>
          <a:p>
            <a:pPr lvl="1"/>
            <a:r>
              <a:rPr lang="en-US" sz="2400" dirty="0"/>
              <a:t>Assessed under 40-2-10, not 32-6-65</a:t>
            </a:r>
          </a:p>
        </p:txBody>
      </p:sp>
    </p:spTree>
    <p:extLst>
      <p:ext uri="{BB962C8B-B14F-4D97-AF65-F5344CB8AC3E}">
        <p14:creationId xmlns:p14="http://schemas.microsoft.com/office/powerpoint/2010/main" val="831819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23FC-56F5-42BC-A70C-22331FEFDD87}"/>
              </a:ext>
            </a:extLst>
          </p:cNvPr>
          <p:cNvSpPr>
            <a:spLocks noGrp="1"/>
          </p:cNvSpPr>
          <p:nvPr>
            <p:ph type="title"/>
          </p:nvPr>
        </p:nvSpPr>
        <p:spPr>
          <a:xfrm>
            <a:off x="457200" y="990600"/>
            <a:ext cx="8229600" cy="685800"/>
          </a:xfrm>
        </p:spPr>
        <p:txBody>
          <a:bodyPr/>
          <a:lstStyle/>
          <a:p>
            <a:r>
              <a:rPr lang="en-US" dirty="0"/>
              <a:t>EMS License Plate</a:t>
            </a:r>
          </a:p>
        </p:txBody>
      </p:sp>
      <p:sp>
        <p:nvSpPr>
          <p:cNvPr id="3" name="Content Placeholder 2">
            <a:extLst>
              <a:ext uri="{FF2B5EF4-FFF2-40B4-BE49-F238E27FC236}">
                <a16:creationId xmlns:a16="http://schemas.microsoft.com/office/drawing/2014/main" id="{88DC9137-F483-4F7C-A154-AB85B5479AF3}"/>
              </a:ext>
            </a:extLst>
          </p:cNvPr>
          <p:cNvSpPr>
            <a:spLocks noGrp="1"/>
          </p:cNvSpPr>
          <p:nvPr>
            <p:ph idx="1"/>
          </p:nvPr>
        </p:nvSpPr>
        <p:spPr>
          <a:xfrm>
            <a:off x="457200" y="1981200"/>
            <a:ext cx="8229600" cy="4525963"/>
          </a:xfrm>
        </p:spPr>
        <p:txBody>
          <a:bodyPr/>
          <a:lstStyle/>
          <a:p>
            <a:r>
              <a:rPr lang="en-US" sz="2800" dirty="0"/>
              <a:t>Act 2019-418 (Effective:  January 1, 2020)</a:t>
            </a:r>
          </a:p>
          <a:p>
            <a:endParaRPr lang="en-US" sz="1200" dirty="0"/>
          </a:p>
          <a:p>
            <a:r>
              <a:rPr lang="en-US" sz="2800" dirty="0"/>
              <a:t>Creates Emergency Medical Services Provider distinctive license plate</a:t>
            </a:r>
          </a:p>
          <a:p>
            <a:pPr lvl="1"/>
            <a:r>
              <a:rPr lang="en-US" sz="2400" dirty="0"/>
              <a:t>Additional fee of $50</a:t>
            </a:r>
          </a:p>
          <a:p>
            <a:endParaRPr lang="en-US" sz="1200" dirty="0"/>
          </a:p>
          <a:p>
            <a:r>
              <a:rPr lang="en-US" sz="2800" dirty="0"/>
              <a:t>Issued to licensed EMSP</a:t>
            </a:r>
          </a:p>
          <a:p>
            <a:pPr lvl="1"/>
            <a:r>
              <a:rPr lang="en-US" sz="2400" dirty="0"/>
              <a:t>Verified through ADPH Office of EMS website   </a:t>
            </a:r>
          </a:p>
          <a:p>
            <a:pPr lvl="2"/>
            <a:r>
              <a:rPr lang="en-US" sz="2000" dirty="0"/>
              <a:t>Link to the site provided on the MVD plate page</a:t>
            </a:r>
          </a:p>
          <a:p>
            <a:pPr lvl="2"/>
            <a:r>
              <a:rPr lang="en-US" sz="2000" dirty="0"/>
              <a:t>Law specifies to use ADPH site to verify </a:t>
            </a:r>
          </a:p>
          <a:p>
            <a:pPr marL="914400" lvl="2" indent="0">
              <a:buNone/>
            </a:pPr>
            <a:endParaRPr lang="en-US" sz="2000" dirty="0"/>
          </a:p>
        </p:txBody>
      </p:sp>
    </p:spTree>
    <p:extLst>
      <p:ext uri="{BB962C8B-B14F-4D97-AF65-F5344CB8AC3E}">
        <p14:creationId xmlns:p14="http://schemas.microsoft.com/office/powerpoint/2010/main" val="1840674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F42BEF-C061-420F-84F8-822C90EFF256}"/>
              </a:ext>
            </a:extLst>
          </p:cNvPr>
          <p:cNvSpPr>
            <a:spLocks noGrp="1"/>
          </p:cNvSpPr>
          <p:nvPr>
            <p:ph type="title"/>
          </p:nvPr>
        </p:nvSpPr>
        <p:spPr/>
        <p:txBody>
          <a:bodyPr/>
          <a:lstStyle/>
          <a:p>
            <a:br>
              <a:rPr lang="en-US" dirty="0"/>
            </a:br>
            <a:br>
              <a:rPr lang="en-US" dirty="0"/>
            </a:br>
            <a:br>
              <a:rPr lang="en-US" dirty="0"/>
            </a:br>
            <a:br>
              <a:rPr lang="en-US" dirty="0"/>
            </a:br>
            <a:br>
              <a:rPr lang="en-US" dirty="0"/>
            </a:br>
            <a:br>
              <a:rPr lang="en-US" dirty="0"/>
            </a:br>
            <a:r>
              <a:rPr lang="en-US" dirty="0"/>
              <a:t>MLI Updates</a:t>
            </a:r>
          </a:p>
        </p:txBody>
      </p:sp>
    </p:spTree>
    <p:extLst>
      <p:ext uri="{BB962C8B-B14F-4D97-AF65-F5344CB8AC3E}">
        <p14:creationId xmlns:p14="http://schemas.microsoft.com/office/powerpoint/2010/main" val="14937228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30AD-59EE-4F16-81BA-AE030D7D9108}"/>
              </a:ext>
            </a:extLst>
          </p:cNvPr>
          <p:cNvSpPr>
            <a:spLocks noGrp="1"/>
          </p:cNvSpPr>
          <p:nvPr>
            <p:ph type="title"/>
          </p:nvPr>
        </p:nvSpPr>
        <p:spPr>
          <a:xfrm>
            <a:off x="457200" y="866192"/>
            <a:ext cx="8229600" cy="609600"/>
          </a:xfrm>
        </p:spPr>
        <p:txBody>
          <a:bodyPr/>
          <a:lstStyle/>
          <a:p>
            <a:r>
              <a:rPr lang="en-US" sz="3600" dirty="0"/>
              <a:t>Mandatory Liability Insurance</a:t>
            </a:r>
          </a:p>
        </p:txBody>
      </p:sp>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82082" y="1905000"/>
            <a:ext cx="8229600" cy="4800600"/>
          </a:xfrm>
        </p:spPr>
        <p:txBody>
          <a:bodyPr/>
          <a:lstStyle/>
          <a:p>
            <a:r>
              <a:rPr lang="en-US" sz="2500" dirty="0"/>
              <a:t>Tag must be surrendered to official when claiming stored/inoperable exemption</a:t>
            </a:r>
          </a:p>
          <a:p>
            <a:pPr lvl="1"/>
            <a:r>
              <a:rPr lang="en-US" sz="2200" dirty="0"/>
              <a:t>Voluntarily Surrender prior to insurance lapse (Poster)</a:t>
            </a:r>
          </a:p>
          <a:p>
            <a:pPr lvl="1"/>
            <a:r>
              <a:rPr lang="en-US" sz="2200" dirty="0"/>
              <a:t>Within 30 calendar days from receipt of MLI Verification Notice</a:t>
            </a:r>
          </a:p>
          <a:p>
            <a:pPr lvl="1"/>
            <a:r>
              <a:rPr lang="en-US" sz="2200" dirty="0"/>
              <a:t>Use Form MV 32-7A-5 Request for Registration Revocation to surrender tag</a:t>
            </a:r>
          </a:p>
          <a:p>
            <a:r>
              <a:rPr lang="en-US" sz="2500" dirty="0"/>
              <a:t>County registration record must be updated to “revoked” and uploaded to DOR</a:t>
            </a:r>
          </a:p>
          <a:p>
            <a:r>
              <a:rPr lang="en-US" sz="2500" dirty="0"/>
              <a:t>Exempt response can only be claimed once per year per vehicle</a:t>
            </a:r>
            <a:endParaRPr lang="en-US" sz="2100" dirty="0"/>
          </a:p>
        </p:txBody>
      </p:sp>
    </p:spTree>
    <p:extLst>
      <p:ext uri="{BB962C8B-B14F-4D97-AF65-F5344CB8AC3E}">
        <p14:creationId xmlns:p14="http://schemas.microsoft.com/office/powerpoint/2010/main" val="1497510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7C1C5E-CC35-4CB1-83EF-8BEBA4062EC6}"/>
              </a:ext>
            </a:extLst>
          </p:cNvPr>
          <p:cNvPicPr>
            <a:picLocks noChangeAspect="1"/>
          </p:cNvPicPr>
          <p:nvPr/>
        </p:nvPicPr>
        <p:blipFill>
          <a:blip r:embed="rId3"/>
          <a:stretch>
            <a:fillRect/>
          </a:stretch>
        </p:blipFill>
        <p:spPr>
          <a:xfrm>
            <a:off x="1524000" y="975360"/>
            <a:ext cx="6096000" cy="5867400"/>
          </a:xfrm>
          <a:prstGeom prst="rect">
            <a:avLst/>
          </a:prstGeom>
        </p:spPr>
      </p:pic>
    </p:spTree>
    <p:extLst>
      <p:ext uri="{BB962C8B-B14F-4D97-AF65-F5344CB8AC3E}">
        <p14:creationId xmlns:p14="http://schemas.microsoft.com/office/powerpoint/2010/main" val="3659820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04B7-F297-48F8-8627-3A7C28BE2085}"/>
              </a:ext>
            </a:extLst>
          </p:cNvPr>
          <p:cNvSpPr>
            <a:spLocks noGrp="1"/>
          </p:cNvSpPr>
          <p:nvPr>
            <p:ph type="title"/>
          </p:nvPr>
        </p:nvSpPr>
        <p:spPr>
          <a:xfrm>
            <a:off x="457200" y="990600"/>
            <a:ext cx="8229600" cy="6858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4DE54BC3-3CA2-411B-80D2-C4B57E93EA02}"/>
              </a:ext>
            </a:extLst>
          </p:cNvPr>
          <p:cNvSpPr>
            <a:spLocks noGrp="1"/>
          </p:cNvSpPr>
          <p:nvPr>
            <p:ph idx="1"/>
          </p:nvPr>
        </p:nvSpPr>
        <p:spPr>
          <a:xfrm>
            <a:off x="457200" y="1981200"/>
            <a:ext cx="8229600" cy="4525963"/>
          </a:xfrm>
        </p:spPr>
        <p:txBody>
          <a:bodyPr/>
          <a:lstStyle/>
          <a:p>
            <a:r>
              <a:rPr lang="en-US" sz="2500" dirty="0"/>
              <a:t>Exempt response cannot be claimed if vehicle was involved in crash or citation (MLI system links)</a:t>
            </a:r>
          </a:p>
          <a:p>
            <a:pPr lvl="1"/>
            <a:r>
              <a:rPr lang="en-US" sz="2100" dirty="0"/>
              <a:t>Vehicle cannot be operated on or after insurance verification date</a:t>
            </a:r>
          </a:p>
          <a:p>
            <a:r>
              <a:rPr lang="en-US" sz="2500" dirty="0"/>
              <a:t>Rule 810-5-8-.06 establishes “good cause” exceptions </a:t>
            </a:r>
          </a:p>
          <a:p>
            <a:pPr lvl="1"/>
            <a:r>
              <a:rPr lang="en-US" sz="2200" dirty="0"/>
              <a:t>Use Form MV 32-7A-11 Mandatory Liability Insurance Affidavit</a:t>
            </a:r>
          </a:p>
          <a:p>
            <a:r>
              <a:rPr lang="en-US" sz="2400" dirty="0"/>
              <a:t>Good cause documentation and completed forms should be uploaded to MLI system</a:t>
            </a:r>
          </a:p>
          <a:p>
            <a:r>
              <a:rPr lang="en-US" sz="2400" dirty="0"/>
              <a:t>Revocation notice may be printed by licensing office from MLI system</a:t>
            </a:r>
          </a:p>
          <a:p>
            <a:endParaRPr lang="en-US" sz="2400" dirty="0"/>
          </a:p>
        </p:txBody>
      </p:sp>
    </p:spTree>
    <p:extLst>
      <p:ext uri="{BB962C8B-B14F-4D97-AF65-F5344CB8AC3E}">
        <p14:creationId xmlns:p14="http://schemas.microsoft.com/office/powerpoint/2010/main" val="2606746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04B7-F297-48F8-8627-3A7C28BE2085}"/>
              </a:ext>
            </a:extLst>
          </p:cNvPr>
          <p:cNvSpPr>
            <a:spLocks noGrp="1"/>
          </p:cNvSpPr>
          <p:nvPr>
            <p:ph type="title"/>
          </p:nvPr>
        </p:nvSpPr>
        <p:spPr>
          <a:xfrm>
            <a:off x="457200" y="990600"/>
            <a:ext cx="8229600" cy="685800"/>
          </a:xfrm>
        </p:spPr>
        <p:txBody>
          <a:bodyPr/>
          <a:lstStyle/>
          <a:p>
            <a:r>
              <a:rPr lang="en-US" dirty="0"/>
              <a:t>MLI Exempt Situations</a:t>
            </a:r>
          </a:p>
        </p:txBody>
      </p:sp>
      <p:sp>
        <p:nvSpPr>
          <p:cNvPr id="3" name="Content Placeholder 2">
            <a:extLst>
              <a:ext uri="{FF2B5EF4-FFF2-40B4-BE49-F238E27FC236}">
                <a16:creationId xmlns:a16="http://schemas.microsoft.com/office/drawing/2014/main" id="{4DE54BC3-3CA2-411B-80D2-C4B57E93EA02}"/>
              </a:ext>
            </a:extLst>
          </p:cNvPr>
          <p:cNvSpPr>
            <a:spLocks noGrp="1"/>
          </p:cNvSpPr>
          <p:nvPr>
            <p:ph idx="1"/>
          </p:nvPr>
        </p:nvSpPr>
        <p:spPr>
          <a:xfrm>
            <a:off x="457200" y="1981200"/>
            <a:ext cx="8229600" cy="4525963"/>
          </a:xfrm>
        </p:spPr>
        <p:txBody>
          <a:bodyPr/>
          <a:lstStyle/>
          <a:p>
            <a:r>
              <a:rPr lang="en-US" sz="2500" dirty="0"/>
              <a:t>Exempt Responses: Correspondences dated prior to 12/18/19: </a:t>
            </a:r>
          </a:p>
          <a:p>
            <a:pPr lvl="1"/>
            <a:r>
              <a:rPr lang="en-US" sz="2000" dirty="0"/>
              <a:t>Manually update the record to VR, and plate does not have to be surrendered.</a:t>
            </a:r>
          </a:p>
          <a:p>
            <a:r>
              <a:rPr lang="en-US" sz="2500" dirty="0"/>
              <a:t>Exempt Responses: Tag Not Available to Surrender</a:t>
            </a:r>
          </a:p>
          <a:p>
            <a:pPr lvl="1"/>
            <a:r>
              <a:rPr lang="en-US" sz="2000" dirty="0"/>
              <a:t>Due to being stolen, transferred to another vehicle, left on sold vehicle, moved out of state, vehicle totaled, etc.</a:t>
            </a:r>
          </a:p>
          <a:p>
            <a:pPr lvl="1"/>
            <a:r>
              <a:rPr lang="en-US" sz="2000" dirty="0"/>
              <a:t>Have Registrant Provide Documentation (bill of sale, police report, total loss payoff from insurer, etc.) and manually update record to VR. </a:t>
            </a:r>
          </a:p>
          <a:p>
            <a:pPr lvl="1"/>
            <a:r>
              <a:rPr lang="en-US" sz="2000" dirty="0"/>
              <a:t>Form MV 32-7A-5 Request for Registration Revocation Form </a:t>
            </a:r>
            <a:r>
              <a:rPr lang="en-US" sz="2000"/>
              <a:t>and system </a:t>
            </a:r>
            <a:r>
              <a:rPr lang="en-US" sz="2000" dirty="0"/>
              <a:t>being updated to include documentation submitted instead of plate, when plate cannot be surrendered.</a:t>
            </a:r>
          </a:p>
          <a:p>
            <a:endParaRPr lang="en-US" sz="2400" dirty="0"/>
          </a:p>
        </p:txBody>
      </p:sp>
    </p:spTree>
    <p:extLst>
      <p:ext uri="{BB962C8B-B14F-4D97-AF65-F5344CB8AC3E}">
        <p14:creationId xmlns:p14="http://schemas.microsoft.com/office/powerpoint/2010/main" val="37117297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E3C1B-30DE-41FA-92E0-7A00E77905DE}"/>
              </a:ext>
            </a:extLst>
          </p:cNvPr>
          <p:cNvPicPr>
            <a:picLocks noChangeAspect="1"/>
          </p:cNvPicPr>
          <p:nvPr/>
        </p:nvPicPr>
        <p:blipFill>
          <a:blip r:embed="rId3"/>
          <a:stretch>
            <a:fillRect/>
          </a:stretch>
        </p:blipFill>
        <p:spPr>
          <a:xfrm>
            <a:off x="1524000" y="876002"/>
            <a:ext cx="6019800" cy="5981998"/>
          </a:xfrm>
          <a:prstGeom prst="rect">
            <a:avLst/>
          </a:prstGeom>
        </p:spPr>
      </p:pic>
    </p:spTree>
    <p:extLst>
      <p:ext uri="{BB962C8B-B14F-4D97-AF65-F5344CB8AC3E}">
        <p14:creationId xmlns:p14="http://schemas.microsoft.com/office/powerpoint/2010/main" val="33537298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45008" y="1828800"/>
            <a:ext cx="8229600" cy="4449763"/>
          </a:xfrm>
        </p:spPr>
        <p:txBody>
          <a:bodyPr/>
          <a:lstStyle/>
          <a:p>
            <a:pPr marL="0" indent="0">
              <a:buNone/>
            </a:pPr>
            <a:endParaRPr lang="en-US" sz="2600" dirty="0"/>
          </a:p>
          <a:p>
            <a:pPr marL="0" indent="0">
              <a:buNone/>
            </a:pPr>
            <a:endParaRPr lang="en-US" sz="2600" dirty="0"/>
          </a:p>
          <a:p>
            <a:pPr marL="0" indent="0">
              <a:buNone/>
            </a:pPr>
            <a:endParaRPr lang="en-US" sz="1500" dirty="0"/>
          </a:p>
        </p:txBody>
      </p:sp>
      <p:pic>
        <p:nvPicPr>
          <p:cNvPr id="5" name="Picture 4">
            <a:extLst>
              <a:ext uri="{FF2B5EF4-FFF2-40B4-BE49-F238E27FC236}">
                <a16:creationId xmlns:a16="http://schemas.microsoft.com/office/drawing/2014/main" id="{BC1BB572-1EE7-43BC-96FB-40665BA45A8E}"/>
              </a:ext>
            </a:extLst>
          </p:cNvPr>
          <p:cNvPicPr>
            <a:picLocks noChangeAspect="1"/>
          </p:cNvPicPr>
          <p:nvPr/>
        </p:nvPicPr>
        <p:blipFill>
          <a:blip r:embed="rId3"/>
          <a:stretch>
            <a:fillRect/>
          </a:stretch>
        </p:blipFill>
        <p:spPr>
          <a:xfrm>
            <a:off x="1752600" y="914400"/>
            <a:ext cx="5638800" cy="5962205"/>
          </a:xfrm>
          <a:prstGeom prst="rect">
            <a:avLst/>
          </a:prstGeom>
        </p:spPr>
      </p:pic>
    </p:spTree>
    <p:extLst>
      <p:ext uri="{BB962C8B-B14F-4D97-AF65-F5344CB8AC3E}">
        <p14:creationId xmlns:p14="http://schemas.microsoft.com/office/powerpoint/2010/main" val="24339027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BCDB-850C-460B-A518-920D734A76E3}"/>
              </a:ext>
            </a:extLst>
          </p:cNvPr>
          <p:cNvSpPr>
            <a:spLocks noGrp="1"/>
          </p:cNvSpPr>
          <p:nvPr>
            <p:ph type="title"/>
          </p:nvPr>
        </p:nvSpPr>
        <p:spPr/>
        <p:txBody>
          <a:bodyPr/>
          <a:lstStyle/>
          <a:p>
            <a:r>
              <a:rPr lang="en-US" dirty="0"/>
              <a:t>Mandatory Liability Insurance</a:t>
            </a:r>
          </a:p>
        </p:txBody>
      </p:sp>
      <p:sp>
        <p:nvSpPr>
          <p:cNvPr id="3" name="Content Placeholder 2">
            <a:extLst>
              <a:ext uri="{FF2B5EF4-FFF2-40B4-BE49-F238E27FC236}">
                <a16:creationId xmlns:a16="http://schemas.microsoft.com/office/drawing/2014/main" id="{E01E44D2-D895-43B9-B8E5-DCAD9B585036}"/>
              </a:ext>
            </a:extLst>
          </p:cNvPr>
          <p:cNvSpPr>
            <a:spLocks noGrp="1"/>
          </p:cNvSpPr>
          <p:nvPr>
            <p:ph idx="1"/>
          </p:nvPr>
        </p:nvSpPr>
        <p:spPr/>
        <p:txBody>
          <a:bodyPr/>
          <a:lstStyle/>
          <a:p>
            <a:r>
              <a:rPr lang="en-US" dirty="0"/>
              <a:t>Insurance Verification Notice (letter format)</a:t>
            </a:r>
          </a:p>
          <a:p>
            <a:pPr lvl="1"/>
            <a:r>
              <a:rPr lang="en-US" dirty="0"/>
              <a:t>Mailed or emailed by DOR when MLI case is created</a:t>
            </a:r>
          </a:p>
          <a:p>
            <a:pPr lvl="1"/>
            <a:r>
              <a:rPr lang="en-US" dirty="0"/>
              <a:t>Notifies vehicle owner that registration will be suspended in 30 days if not resolved.</a:t>
            </a:r>
          </a:p>
          <a:p>
            <a:pPr lvl="1"/>
            <a:r>
              <a:rPr lang="en-US" dirty="0"/>
              <a:t>Replaces postcard questionnaires</a:t>
            </a:r>
          </a:p>
          <a:p>
            <a:pPr lvl="2"/>
            <a:r>
              <a:rPr lang="en-US" dirty="0"/>
              <a:t>Old postcard responses still to be processed until phased out</a:t>
            </a:r>
          </a:p>
        </p:txBody>
      </p:sp>
    </p:spTree>
    <p:extLst>
      <p:ext uri="{BB962C8B-B14F-4D97-AF65-F5344CB8AC3E}">
        <p14:creationId xmlns:p14="http://schemas.microsoft.com/office/powerpoint/2010/main" val="22393482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4C85B7-3A81-41E4-879F-15D0D3D593AB}"/>
              </a:ext>
            </a:extLst>
          </p:cNvPr>
          <p:cNvPicPr>
            <a:picLocks noChangeAspect="1"/>
          </p:cNvPicPr>
          <p:nvPr/>
        </p:nvPicPr>
        <p:blipFill>
          <a:blip r:embed="rId2"/>
          <a:stretch>
            <a:fillRect/>
          </a:stretch>
        </p:blipFill>
        <p:spPr>
          <a:xfrm>
            <a:off x="1219200" y="919093"/>
            <a:ext cx="6324600" cy="5938907"/>
          </a:xfrm>
          <a:prstGeom prst="rect">
            <a:avLst/>
          </a:prstGeom>
        </p:spPr>
      </p:pic>
    </p:spTree>
    <p:extLst>
      <p:ext uri="{BB962C8B-B14F-4D97-AF65-F5344CB8AC3E}">
        <p14:creationId xmlns:p14="http://schemas.microsoft.com/office/powerpoint/2010/main" val="25081799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DC5D-BE72-4487-A684-5520FDA0F59B}"/>
              </a:ext>
            </a:extLst>
          </p:cNvPr>
          <p:cNvSpPr>
            <a:spLocks noGrp="1"/>
          </p:cNvSpPr>
          <p:nvPr>
            <p:ph type="title"/>
          </p:nvPr>
        </p:nvSpPr>
        <p:spPr/>
        <p:txBody>
          <a:bodyPr/>
          <a:lstStyle/>
          <a:p>
            <a:r>
              <a:rPr lang="en-US" dirty="0"/>
              <a:t>Mandatory Liability Insurance	</a:t>
            </a:r>
          </a:p>
        </p:txBody>
      </p:sp>
      <p:sp>
        <p:nvSpPr>
          <p:cNvPr id="3" name="Content Placeholder 2">
            <a:extLst>
              <a:ext uri="{FF2B5EF4-FFF2-40B4-BE49-F238E27FC236}">
                <a16:creationId xmlns:a16="http://schemas.microsoft.com/office/drawing/2014/main" id="{0F3EDE4D-5227-4582-A0DA-9F3FCD71D0CB}"/>
              </a:ext>
            </a:extLst>
          </p:cNvPr>
          <p:cNvSpPr>
            <a:spLocks noGrp="1"/>
          </p:cNvSpPr>
          <p:nvPr>
            <p:ph idx="1"/>
          </p:nvPr>
        </p:nvSpPr>
        <p:spPr/>
        <p:txBody>
          <a:bodyPr/>
          <a:lstStyle/>
          <a:p>
            <a:r>
              <a:rPr lang="en-US" dirty="0"/>
              <a:t>Notice of Suspension </a:t>
            </a:r>
          </a:p>
          <a:p>
            <a:pPr lvl="1"/>
            <a:r>
              <a:rPr lang="en-US" dirty="0"/>
              <a:t>Mailed and emailed by DOR if MLI case is not resolved within 30 days of date of notice</a:t>
            </a:r>
          </a:p>
          <a:p>
            <a:pPr lvl="1"/>
            <a:r>
              <a:rPr lang="en-US" dirty="0"/>
              <a:t>Notifies vehicle owner that registration is suspended as of the date of the notice of suspension.</a:t>
            </a:r>
          </a:p>
          <a:p>
            <a:pPr lvl="2"/>
            <a:r>
              <a:rPr lang="en-US" dirty="0"/>
              <a:t>Suspension is effective immediately</a:t>
            </a:r>
          </a:p>
          <a:p>
            <a:pPr lvl="2"/>
            <a:r>
              <a:rPr lang="en-US" dirty="0"/>
              <a:t>Vehicle owner still has 30 days to appeal </a:t>
            </a:r>
          </a:p>
        </p:txBody>
      </p:sp>
    </p:spTree>
    <p:extLst>
      <p:ext uri="{BB962C8B-B14F-4D97-AF65-F5344CB8AC3E}">
        <p14:creationId xmlns:p14="http://schemas.microsoft.com/office/powerpoint/2010/main" val="61881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23FC-56F5-42BC-A70C-22331FEFDD87}"/>
              </a:ext>
            </a:extLst>
          </p:cNvPr>
          <p:cNvSpPr>
            <a:spLocks noGrp="1"/>
          </p:cNvSpPr>
          <p:nvPr>
            <p:ph type="title"/>
          </p:nvPr>
        </p:nvSpPr>
        <p:spPr>
          <a:xfrm>
            <a:off x="457200" y="990600"/>
            <a:ext cx="8229600" cy="685800"/>
          </a:xfrm>
        </p:spPr>
        <p:txBody>
          <a:bodyPr/>
          <a:lstStyle/>
          <a:p>
            <a:r>
              <a:rPr lang="en-US" dirty="0"/>
              <a:t>EMS License Plate</a:t>
            </a:r>
          </a:p>
        </p:txBody>
      </p:sp>
      <p:pic>
        <p:nvPicPr>
          <p:cNvPr id="7" name="Content Placeholder 6">
            <a:extLst>
              <a:ext uri="{FF2B5EF4-FFF2-40B4-BE49-F238E27FC236}">
                <a16:creationId xmlns:a16="http://schemas.microsoft.com/office/drawing/2014/main" id="{17585205-14F3-459F-95CB-CE143FDC448D}"/>
              </a:ext>
            </a:extLst>
          </p:cNvPr>
          <p:cNvPicPr>
            <a:picLocks noGrp="1" noChangeAspect="1"/>
          </p:cNvPicPr>
          <p:nvPr>
            <p:ph idx="1"/>
          </p:nvPr>
        </p:nvPicPr>
        <p:blipFill>
          <a:blip r:embed="rId3"/>
          <a:stretch>
            <a:fillRect/>
          </a:stretch>
        </p:blipFill>
        <p:spPr>
          <a:xfrm>
            <a:off x="1143000" y="2133601"/>
            <a:ext cx="6781800" cy="3733799"/>
          </a:xfrm>
          <a:prstGeom prst="rect">
            <a:avLst/>
          </a:prstGeom>
        </p:spPr>
      </p:pic>
    </p:spTree>
    <p:extLst>
      <p:ext uri="{BB962C8B-B14F-4D97-AF65-F5344CB8AC3E}">
        <p14:creationId xmlns:p14="http://schemas.microsoft.com/office/powerpoint/2010/main" val="2684623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D4DB-EAC9-4028-8D1E-EF24F36C84BF}"/>
              </a:ext>
            </a:extLst>
          </p:cNvPr>
          <p:cNvPicPr>
            <a:picLocks noChangeAspect="1"/>
          </p:cNvPicPr>
          <p:nvPr/>
        </p:nvPicPr>
        <p:blipFill>
          <a:blip r:embed="rId2"/>
          <a:stretch>
            <a:fillRect/>
          </a:stretch>
        </p:blipFill>
        <p:spPr>
          <a:xfrm>
            <a:off x="1970211" y="1119178"/>
            <a:ext cx="5116389" cy="5738822"/>
          </a:xfrm>
          <a:prstGeom prst="rect">
            <a:avLst/>
          </a:prstGeom>
        </p:spPr>
      </p:pic>
    </p:spTree>
    <p:extLst>
      <p:ext uri="{BB962C8B-B14F-4D97-AF65-F5344CB8AC3E}">
        <p14:creationId xmlns:p14="http://schemas.microsoft.com/office/powerpoint/2010/main" val="23361634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77A3-F8EC-4350-8A7E-6794093F9B42}"/>
              </a:ext>
            </a:extLst>
          </p:cNvPr>
          <p:cNvSpPr>
            <a:spLocks noGrp="1"/>
          </p:cNvSpPr>
          <p:nvPr>
            <p:ph type="title"/>
          </p:nvPr>
        </p:nvSpPr>
        <p:spPr/>
        <p:txBody>
          <a:bodyPr/>
          <a:lstStyle/>
          <a:p>
            <a:r>
              <a:rPr lang="en-US" dirty="0"/>
              <a:t>Mandatory Liability Insurance</a:t>
            </a:r>
          </a:p>
        </p:txBody>
      </p:sp>
      <p:sp>
        <p:nvSpPr>
          <p:cNvPr id="3" name="Content Placeholder 2">
            <a:extLst>
              <a:ext uri="{FF2B5EF4-FFF2-40B4-BE49-F238E27FC236}">
                <a16:creationId xmlns:a16="http://schemas.microsoft.com/office/drawing/2014/main" id="{A5411924-F0EE-4286-A0AE-23ACB7905977}"/>
              </a:ext>
            </a:extLst>
          </p:cNvPr>
          <p:cNvSpPr>
            <a:spLocks noGrp="1"/>
          </p:cNvSpPr>
          <p:nvPr>
            <p:ph idx="1"/>
          </p:nvPr>
        </p:nvSpPr>
        <p:spPr>
          <a:xfrm>
            <a:off x="457200" y="2116494"/>
            <a:ext cx="8229600" cy="4648200"/>
          </a:xfrm>
        </p:spPr>
        <p:txBody>
          <a:bodyPr/>
          <a:lstStyle/>
          <a:p>
            <a:r>
              <a:rPr lang="en-US" sz="2400" dirty="0"/>
              <a:t>Registrant Response System (</a:t>
            </a:r>
            <a:r>
              <a:rPr lang="en-US" sz="2400" dirty="0">
                <a:hlinkClick r:id="rId3"/>
              </a:rPr>
              <a:t>www.besuretoinsureal.com</a:t>
            </a:r>
            <a:r>
              <a:rPr lang="en-US" sz="2400" dirty="0"/>
              <a:t>)  allows registrant to respond once:</a:t>
            </a:r>
            <a:endParaRPr lang="en-US" sz="800" dirty="0"/>
          </a:p>
          <a:p>
            <a:r>
              <a:rPr lang="en-US" sz="2400" dirty="0"/>
              <a:t>Responses </a:t>
            </a:r>
          </a:p>
          <a:p>
            <a:pPr lvl="1"/>
            <a:r>
              <a:rPr lang="en-US" sz="2400" dirty="0"/>
              <a:t>Yes </a:t>
            </a:r>
            <a:r>
              <a:rPr lang="en-US" sz="2200" dirty="0"/>
              <a:t>(insurance confirmed) – updates to CL status</a:t>
            </a:r>
          </a:p>
          <a:p>
            <a:pPr lvl="1"/>
            <a:r>
              <a:rPr lang="en-US" sz="2400" dirty="0"/>
              <a:t>Yes </a:t>
            </a:r>
            <a:r>
              <a:rPr lang="en-US" sz="2200" dirty="0"/>
              <a:t>(insurance unconfirmed) – remains OP until due to suspend</a:t>
            </a:r>
          </a:p>
          <a:p>
            <a:pPr lvl="1"/>
            <a:r>
              <a:rPr lang="en-US" sz="2400" dirty="0"/>
              <a:t>No </a:t>
            </a:r>
            <a:r>
              <a:rPr lang="en-US" sz="2200" dirty="0"/>
              <a:t>(not insured)</a:t>
            </a:r>
          </a:p>
          <a:p>
            <a:pPr lvl="2"/>
            <a:r>
              <a:rPr lang="en-US" sz="2000" dirty="0"/>
              <a:t>System instructs registrant to go to licensing official’s office to pay reinstatement fees</a:t>
            </a:r>
          </a:p>
          <a:p>
            <a:pPr lvl="1"/>
            <a:r>
              <a:rPr lang="en-US" sz="2400" dirty="0"/>
              <a:t>No </a:t>
            </a:r>
            <a:r>
              <a:rPr lang="en-US" sz="2200" dirty="0"/>
              <a:t>(exempt) – will suspend if tag not surrendered to licensing official timely</a:t>
            </a:r>
          </a:p>
        </p:txBody>
      </p:sp>
    </p:spTree>
    <p:extLst>
      <p:ext uri="{BB962C8B-B14F-4D97-AF65-F5344CB8AC3E}">
        <p14:creationId xmlns:p14="http://schemas.microsoft.com/office/powerpoint/2010/main" val="17182600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30AD-59EE-4F16-81BA-AE030D7D9108}"/>
              </a:ext>
            </a:extLst>
          </p:cNvPr>
          <p:cNvSpPr>
            <a:spLocks noGrp="1"/>
          </p:cNvSpPr>
          <p:nvPr>
            <p:ph type="title"/>
          </p:nvPr>
        </p:nvSpPr>
        <p:spPr>
          <a:xfrm>
            <a:off x="457200" y="990600"/>
            <a:ext cx="8229600" cy="6096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45008" y="1828800"/>
            <a:ext cx="8229600" cy="4449763"/>
          </a:xfrm>
        </p:spPr>
        <p:txBody>
          <a:bodyPr/>
          <a:lstStyle/>
          <a:p>
            <a:r>
              <a:rPr lang="en-US" sz="2600" dirty="0"/>
              <a:t>Registrant Response System Yes Response-Insurance Confirmed.</a:t>
            </a:r>
          </a:p>
          <a:p>
            <a:pPr marL="0" indent="0">
              <a:buNone/>
            </a:pPr>
            <a:endParaRPr lang="en-US" sz="2600" dirty="0"/>
          </a:p>
          <a:p>
            <a:pPr marL="0" indent="0">
              <a:buNone/>
            </a:pPr>
            <a:endParaRPr lang="en-US" sz="1500" dirty="0"/>
          </a:p>
        </p:txBody>
      </p:sp>
      <p:pic>
        <p:nvPicPr>
          <p:cNvPr id="4" name="Picture 3">
            <a:extLst>
              <a:ext uri="{FF2B5EF4-FFF2-40B4-BE49-F238E27FC236}">
                <a16:creationId xmlns:a16="http://schemas.microsoft.com/office/drawing/2014/main" id="{E4253C30-5CEB-492D-995F-94733D58B027}"/>
              </a:ext>
            </a:extLst>
          </p:cNvPr>
          <p:cNvPicPr>
            <a:picLocks noChangeAspect="1"/>
          </p:cNvPicPr>
          <p:nvPr/>
        </p:nvPicPr>
        <p:blipFill>
          <a:blip r:embed="rId3"/>
          <a:stretch>
            <a:fillRect/>
          </a:stretch>
        </p:blipFill>
        <p:spPr>
          <a:xfrm>
            <a:off x="828675" y="2805112"/>
            <a:ext cx="7486650" cy="1843088"/>
          </a:xfrm>
          <a:prstGeom prst="rect">
            <a:avLst/>
          </a:prstGeom>
        </p:spPr>
      </p:pic>
    </p:spTree>
    <p:extLst>
      <p:ext uri="{BB962C8B-B14F-4D97-AF65-F5344CB8AC3E}">
        <p14:creationId xmlns:p14="http://schemas.microsoft.com/office/powerpoint/2010/main" val="204920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30AD-59EE-4F16-81BA-AE030D7D9108}"/>
              </a:ext>
            </a:extLst>
          </p:cNvPr>
          <p:cNvSpPr>
            <a:spLocks noGrp="1"/>
          </p:cNvSpPr>
          <p:nvPr>
            <p:ph type="title"/>
          </p:nvPr>
        </p:nvSpPr>
        <p:spPr>
          <a:xfrm>
            <a:off x="457200" y="990600"/>
            <a:ext cx="8229600" cy="6096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45008" y="1828800"/>
            <a:ext cx="8229600" cy="4449763"/>
          </a:xfrm>
        </p:spPr>
        <p:txBody>
          <a:bodyPr/>
          <a:lstStyle/>
          <a:p>
            <a:r>
              <a:rPr lang="en-US" sz="2600" dirty="0"/>
              <a:t>Registrant Response System Yes Response-Insurance Unconfirmed.</a:t>
            </a:r>
          </a:p>
          <a:p>
            <a:pPr marL="0" indent="0">
              <a:buNone/>
            </a:pPr>
            <a:endParaRPr lang="en-US" sz="2600" dirty="0"/>
          </a:p>
          <a:p>
            <a:pPr marL="0" indent="0">
              <a:buNone/>
            </a:pPr>
            <a:endParaRPr lang="en-US" sz="1500" dirty="0"/>
          </a:p>
        </p:txBody>
      </p:sp>
      <p:pic>
        <p:nvPicPr>
          <p:cNvPr id="5" name="Picture 4">
            <a:extLst>
              <a:ext uri="{FF2B5EF4-FFF2-40B4-BE49-F238E27FC236}">
                <a16:creationId xmlns:a16="http://schemas.microsoft.com/office/drawing/2014/main" id="{31447877-8590-47CA-A439-171774416940}"/>
              </a:ext>
            </a:extLst>
          </p:cNvPr>
          <p:cNvPicPr>
            <a:picLocks noChangeAspect="1"/>
          </p:cNvPicPr>
          <p:nvPr/>
        </p:nvPicPr>
        <p:blipFill>
          <a:blip r:embed="rId2"/>
          <a:stretch>
            <a:fillRect/>
          </a:stretch>
        </p:blipFill>
        <p:spPr>
          <a:xfrm>
            <a:off x="883158" y="2758280"/>
            <a:ext cx="7498842" cy="3032919"/>
          </a:xfrm>
          <a:prstGeom prst="rect">
            <a:avLst/>
          </a:prstGeom>
        </p:spPr>
      </p:pic>
    </p:spTree>
    <p:extLst>
      <p:ext uri="{BB962C8B-B14F-4D97-AF65-F5344CB8AC3E}">
        <p14:creationId xmlns:p14="http://schemas.microsoft.com/office/powerpoint/2010/main" val="1082288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30AD-59EE-4F16-81BA-AE030D7D9108}"/>
              </a:ext>
            </a:extLst>
          </p:cNvPr>
          <p:cNvSpPr>
            <a:spLocks noGrp="1"/>
          </p:cNvSpPr>
          <p:nvPr>
            <p:ph type="title"/>
          </p:nvPr>
        </p:nvSpPr>
        <p:spPr>
          <a:xfrm>
            <a:off x="457200" y="990600"/>
            <a:ext cx="8229600" cy="6096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45008" y="1828800"/>
            <a:ext cx="8229600" cy="4449763"/>
          </a:xfrm>
        </p:spPr>
        <p:txBody>
          <a:bodyPr/>
          <a:lstStyle/>
          <a:p>
            <a:r>
              <a:rPr lang="en-US" sz="2600" dirty="0"/>
              <a:t>Registrant Response System No Response</a:t>
            </a:r>
          </a:p>
          <a:p>
            <a:pPr marL="0" indent="0">
              <a:buNone/>
            </a:pPr>
            <a:endParaRPr lang="en-US" sz="2600" dirty="0"/>
          </a:p>
          <a:p>
            <a:pPr marL="0" indent="0">
              <a:buNone/>
            </a:pPr>
            <a:endParaRPr lang="en-US" sz="1500" dirty="0"/>
          </a:p>
        </p:txBody>
      </p:sp>
      <p:pic>
        <p:nvPicPr>
          <p:cNvPr id="7" name="Picture 6">
            <a:extLst>
              <a:ext uri="{FF2B5EF4-FFF2-40B4-BE49-F238E27FC236}">
                <a16:creationId xmlns:a16="http://schemas.microsoft.com/office/drawing/2014/main" id="{5DA57DF6-E99B-457D-AC68-2F8341967E59}"/>
              </a:ext>
            </a:extLst>
          </p:cNvPr>
          <p:cNvPicPr>
            <a:picLocks noChangeAspect="1"/>
          </p:cNvPicPr>
          <p:nvPr/>
        </p:nvPicPr>
        <p:blipFill>
          <a:blip r:embed="rId2"/>
          <a:stretch>
            <a:fillRect/>
          </a:stretch>
        </p:blipFill>
        <p:spPr>
          <a:xfrm>
            <a:off x="685800" y="2590800"/>
            <a:ext cx="7496175" cy="2819400"/>
          </a:xfrm>
          <a:prstGeom prst="rect">
            <a:avLst/>
          </a:prstGeom>
        </p:spPr>
      </p:pic>
    </p:spTree>
    <p:extLst>
      <p:ext uri="{BB962C8B-B14F-4D97-AF65-F5344CB8AC3E}">
        <p14:creationId xmlns:p14="http://schemas.microsoft.com/office/powerpoint/2010/main" val="34361592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30AD-59EE-4F16-81BA-AE030D7D9108}"/>
              </a:ext>
            </a:extLst>
          </p:cNvPr>
          <p:cNvSpPr>
            <a:spLocks noGrp="1"/>
          </p:cNvSpPr>
          <p:nvPr>
            <p:ph type="title"/>
          </p:nvPr>
        </p:nvSpPr>
        <p:spPr>
          <a:xfrm>
            <a:off x="457200" y="990600"/>
            <a:ext cx="8229600" cy="609600"/>
          </a:xfrm>
        </p:spPr>
        <p:txBody>
          <a:bodyPr/>
          <a:lstStyle/>
          <a:p>
            <a:r>
              <a:rPr lang="en-US" dirty="0"/>
              <a:t>Mandatory Liability Insurance</a:t>
            </a:r>
          </a:p>
        </p:txBody>
      </p:sp>
      <p:sp>
        <p:nvSpPr>
          <p:cNvPr id="3" name="Content Placeholder 2">
            <a:extLst>
              <a:ext uri="{FF2B5EF4-FFF2-40B4-BE49-F238E27FC236}">
                <a16:creationId xmlns:a16="http://schemas.microsoft.com/office/drawing/2014/main" id="{B4A708C9-A70E-4812-BBC9-FCDA89F0D2D0}"/>
              </a:ext>
            </a:extLst>
          </p:cNvPr>
          <p:cNvSpPr>
            <a:spLocks noGrp="1"/>
          </p:cNvSpPr>
          <p:nvPr>
            <p:ph idx="1"/>
          </p:nvPr>
        </p:nvSpPr>
        <p:spPr>
          <a:xfrm>
            <a:off x="445008" y="1828800"/>
            <a:ext cx="8229600" cy="4449763"/>
          </a:xfrm>
        </p:spPr>
        <p:txBody>
          <a:bodyPr/>
          <a:lstStyle/>
          <a:p>
            <a:r>
              <a:rPr lang="en-US" sz="2600" dirty="0"/>
              <a:t>Registrant Response System No (Exempt) Response</a:t>
            </a:r>
          </a:p>
          <a:p>
            <a:pPr marL="0" indent="0">
              <a:buNone/>
            </a:pPr>
            <a:endParaRPr lang="en-US" sz="2600" dirty="0"/>
          </a:p>
          <a:p>
            <a:pPr marL="0" indent="0">
              <a:buNone/>
            </a:pPr>
            <a:endParaRPr lang="en-US" sz="2600" dirty="0"/>
          </a:p>
          <a:p>
            <a:pPr marL="0" indent="0">
              <a:buNone/>
            </a:pPr>
            <a:endParaRPr lang="en-US" sz="1500" dirty="0"/>
          </a:p>
        </p:txBody>
      </p:sp>
      <p:pic>
        <p:nvPicPr>
          <p:cNvPr id="4" name="Picture 3">
            <a:extLst>
              <a:ext uri="{FF2B5EF4-FFF2-40B4-BE49-F238E27FC236}">
                <a16:creationId xmlns:a16="http://schemas.microsoft.com/office/drawing/2014/main" id="{D1925E76-316D-4724-B5E5-AFAE0B7C47BA}"/>
              </a:ext>
            </a:extLst>
          </p:cNvPr>
          <p:cNvPicPr>
            <a:picLocks noChangeAspect="1"/>
          </p:cNvPicPr>
          <p:nvPr/>
        </p:nvPicPr>
        <p:blipFill>
          <a:blip r:embed="rId2"/>
          <a:stretch>
            <a:fillRect/>
          </a:stretch>
        </p:blipFill>
        <p:spPr>
          <a:xfrm>
            <a:off x="914400" y="2905125"/>
            <a:ext cx="7315200" cy="1514476"/>
          </a:xfrm>
          <a:prstGeom prst="rect">
            <a:avLst/>
          </a:prstGeom>
        </p:spPr>
      </p:pic>
    </p:spTree>
    <p:extLst>
      <p:ext uri="{BB962C8B-B14F-4D97-AF65-F5344CB8AC3E}">
        <p14:creationId xmlns:p14="http://schemas.microsoft.com/office/powerpoint/2010/main" val="2519523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9D3-889F-4192-B4CC-6C2609EC0221}"/>
              </a:ext>
            </a:extLst>
          </p:cNvPr>
          <p:cNvSpPr>
            <a:spLocks noGrp="1"/>
          </p:cNvSpPr>
          <p:nvPr>
            <p:ph type="title"/>
          </p:nvPr>
        </p:nvSpPr>
        <p:spPr/>
        <p:txBody>
          <a:bodyPr/>
          <a:lstStyle/>
          <a:p>
            <a:r>
              <a:rPr lang="en-US" dirty="0"/>
              <a:t>Mandatory Liability Insurance</a:t>
            </a:r>
          </a:p>
        </p:txBody>
      </p:sp>
      <p:sp>
        <p:nvSpPr>
          <p:cNvPr id="3" name="Content Placeholder 2">
            <a:extLst>
              <a:ext uri="{FF2B5EF4-FFF2-40B4-BE49-F238E27FC236}">
                <a16:creationId xmlns:a16="http://schemas.microsoft.com/office/drawing/2014/main" id="{E9FA4F89-E342-44F6-87D0-22E763270355}"/>
              </a:ext>
            </a:extLst>
          </p:cNvPr>
          <p:cNvSpPr>
            <a:spLocks noGrp="1"/>
          </p:cNvSpPr>
          <p:nvPr>
            <p:ph idx="1"/>
          </p:nvPr>
        </p:nvSpPr>
        <p:spPr/>
        <p:txBody>
          <a:bodyPr/>
          <a:lstStyle/>
          <a:p>
            <a:r>
              <a:rPr lang="en-US" dirty="0"/>
              <a:t>Collecting Reinstatement Fees</a:t>
            </a:r>
          </a:p>
          <a:p>
            <a:pPr lvl="1"/>
            <a:r>
              <a:rPr lang="en-US" dirty="0"/>
              <a:t>Only at a local licensing office (32-7A-12)</a:t>
            </a:r>
          </a:p>
          <a:p>
            <a:pPr lvl="1"/>
            <a:r>
              <a:rPr lang="en-US" dirty="0"/>
              <a:t>Department, including Taxpayer Service Centers, can no longer accept payments</a:t>
            </a:r>
          </a:p>
          <a:p>
            <a:pPr lvl="1"/>
            <a:r>
              <a:rPr lang="en-US" dirty="0"/>
              <a:t>Reinstatement notice may be printed by licensing office from MLI system</a:t>
            </a:r>
          </a:p>
        </p:txBody>
      </p:sp>
    </p:spTree>
    <p:extLst>
      <p:ext uri="{BB962C8B-B14F-4D97-AF65-F5344CB8AC3E}">
        <p14:creationId xmlns:p14="http://schemas.microsoft.com/office/powerpoint/2010/main" val="2463014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67A0D-EFC1-44AB-B94D-7F144E2B56DC}"/>
              </a:ext>
            </a:extLst>
          </p:cNvPr>
          <p:cNvPicPr>
            <a:picLocks noChangeAspect="1"/>
          </p:cNvPicPr>
          <p:nvPr/>
        </p:nvPicPr>
        <p:blipFill>
          <a:blip r:embed="rId2"/>
          <a:stretch>
            <a:fillRect/>
          </a:stretch>
        </p:blipFill>
        <p:spPr>
          <a:xfrm>
            <a:off x="1795057" y="914400"/>
            <a:ext cx="5553886" cy="6019800"/>
          </a:xfrm>
          <a:prstGeom prst="rect">
            <a:avLst/>
          </a:prstGeom>
        </p:spPr>
      </p:pic>
    </p:spTree>
    <p:extLst>
      <p:ext uri="{BB962C8B-B14F-4D97-AF65-F5344CB8AC3E}">
        <p14:creationId xmlns:p14="http://schemas.microsoft.com/office/powerpoint/2010/main" val="24167054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7D26-4677-4E1D-9338-3829EB7839E6}"/>
              </a:ext>
            </a:extLst>
          </p:cNvPr>
          <p:cNvSpPr>
            <a:spLocks noGrp="1"/>
          </p:cNvSpPr>
          <p:nvPr>
            <p:ph type="title"/>
          </p:nvPr>
        </p:nvSpPr>
        <p:spPr>
          <a:xfrm>
            <a:off x="452535" y="838200"/>
            <a:ext cx="8229600" cy="1143000"/>
          </a:xfrm>
        </p:spPr>
        <p:txBody>
          <a:bodyPr/>
          <a:lstStyle/>
          <a:p>
            <a:r>
              <a:rPr lang="en-US" dirty="0"/>
              <a:t>MLI System Updates</a:t>
            </a:r>
          </a:p>
        </p:txBody>
      </p:sp>
      <p:sp>
        <p:nvSpPr>
          <p:cNvPr id="3" name="Content Placeholder 2">
            <a:extLst>
              <a:ext uri="{FF2B5EF4-FFF2-40B4-BE49-F238E27FC236}">
                <a16:creationId xmlns:a16="http://schemas.microsoft.com/office/drawing/2014/main" id="{B713DA45-A55A-4223-B4DC-A2A1781BE5A5}"/>
              </a:ext>
            </a:extLst>
          </p:cNvPr>
          <p:cNvSpPr>
            <a:spLocks noGrp="1"/>
          </p:cNvSpPr>
          <p:nvPr>
            <p:ph idx="1"/>
          </p:nvPr>
        </p:nvSpPr>
        <p:spPr>
          <a:xfrm>
            <a:off x="461865" y="1905000"/>
            <a:ext cx="8229600" cy="4525963"/>
          </a:xfrm>
        </p:spPr>
        <p:txBody>
          <a:bodyPr/>
          <a:lstStyle/>
          <a:p>
            <a:r>
              <a:rPr lang="en-US" dirty="0"/>
              <a:t>Updated MLI Manual</a:t>
            </a:r>
          </a:p>
          <a:p>
            <a:pPr lvl="1"/>
            <a:r>
              <a:rPr lang="en-US" dirty="0"/>
              <a:t>MVTRIP/MLI Application Screen</a:t>
            </a:r>
          </a:p>
          <a:p>
            <a:pPr lvl="1"/>
            <a:r>
              <a:rPr lang="en-US" dirty="0"/>
              <a:t>From within MLI Record</a:t>
            </a:r>
          </a:p>
          <a:p>
            <a:pPr lvl="1"/>
            <a:endParaRPr lang="en-US" sz="2000" dirty="0"/>
          </a:p>
          <a:p>
            <a:r>
              <a:rPr lang="en-US" dirty="0"/>
              <a:t>Elimination of Codes</a:t>
            </a:r>
          </a:p>
          <a:p>
            <a:pPr lvl="1">
              <a:buFont typeface="Arial" panose="020B0604020202020204" pitchFamily="34" charset="0"/>
              <a:buChar char="•"/>
            </a:pPr>
            <a:r>
              <a:rPr lang="en-US" dirty="0"/>
              <a:t>DS – same as open (OP)</a:t>
            </a:r>
          </a:p>
          <a:p>
            <a:pPr lvl="1">
              <a:buFont typeface="Arial" panose="020B0604020202020204" pitchFamily="34" charset="0"/>
              <a:buChar char="•"/>
            </a:pPr>
            <a:r>
              <a:rPr lang="en-US" dirty="0"/>
              <a:t>ID – same as open (OP)</a:t>
            </a:r>
          </a:p>
          <a:p>
            <a:pPr lvl="1">
              <a:buFont typeface="Arial" panose="020B0604020202020204" pitchFamily="34" charset="0"/>
              <a:buChar char="•"/>
            </a:pPr>
            <a:r>
              <a:rPr lang="en-US" dirty="0"/>
              <a:t>R3 – same as closed (CL)</a:t>
            </a:r>
          </a:p>
        </p:txBody>
      </p:sp>
    </p:spTree>
    <p:extLst>
      <p:ext uri="{BB962C8B-B14F-4D97-AF65-F5344CB8AC3E}">
        <p14:creationId xmlns:p14="http://schemas.microsoft.com/office/powerpoint/2010/main" val="23256882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6C87-74AF-4B56-B3A1-4EECD2977289}"/>
              </a:ext>
            </a:extLst>
          </p:cNvPr>
          <p:cNvSpPr>
            <a:spLocks noGrp="1"/>
          </p:cNvSpPr>
          <p:nvPr>
            <p:ph type="title"/>
          </p:nvPr>
        </p:nvSpPr>
        <p:spPr/>
        <p:txBody>
          <a:bodyPr/>
          <a:lstStyle/>
          <a:p>
            <a:r>
              <a:rPr lang="en-US" dirty="0"/>
              <a:t>Vehicles Exempt from OIVS</a:t>
            </a:r>
          </a:p>
        </p:txBody>
      </p:sp>
      <p:sp>
        <p:nvSpPr>
          <p:cNvPr id="3" name="Content Placeholder 2">
            <a:extLst>
              <a:ext uri="{FF2B5EF4-FFF2-40B4-BE49-F238E27FC236}">
                <a16:creationId xmlns:a16="http://schemas.microsoft.com/office/drawing/2014/main" id="{B08C393B-AB91-4650-A988-6F76EFB624C0}"/>
              </a:ext>
            </a:extLst>
          </p:cNvPr>
          <p:cNvSpPr>
            <a:spLocks noGrp="1"/>
          </p:cNvSpPr>
          <p:nvPr>
            <p:ph idx="1"/>
          </p:nvPr>
        </p:nvSpPr>
        <p:spPr/>
        <p:txBody>
          <a:bodyPr/>
          <a:lstStyle/>
          <a:p>
            <a:r>
              <a:rPr lang="en-US" dirty="0"/>
              <a:t>Vintage</a:t>
            </a:r>
          </a:p>
          <a:p>
            <a:r>
              <a:rPr lang="en-US" dirty="0"/>
              <a:t>IRP</a:t>
            </a:r>
          </a:p>
          <a:p>
            <a:r>
              <a:rPr lang="en-US" dirty="0"/>
              <a:t>Taxis</a:t>
            </a:r>
          </a:p>
        </p:txBody>
      </p:sp>
    </p:spTree>
    <p:extLst>
      <p:ext uri="{BB962C8B-B14F-4D97-AF65-F5344CB8AC3E}">
        <p14:creationId xmlns:p14="http://schemas.microsoft.com/office/powerpoint/2010/main" val="882369603"/>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MVDppt</Template>
  <TotalTime>15786</TotalTime>
  <Words>6688</Words>
  <Application>Microsoft Office PowerPoint</Application>
  <PresentationFormat>On-screen Show (4:3)</PresentationFormat>
  <Paragraphs>993</Paragraphs>
  <Slides>102</Slides>
  <Notes>77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102</vt:i4>
      </vt:variant>
    </vt:vector>
  </HeadingPairs>
  <TitlesOfParts>
    <vt:vector size="105" baseType="lpstr">
      <vt:lpstr>Arial</vt:lpstr>
      <vt:lpstr>Calibri</vt:lpstr>
      <vt:lpstr>Office Theme</vt:lpstr>
      <vt:lpstr>Licensing Conference</vt:lpstr>
      <vt:lpstr>Legislative &amp; Regulatory Review</vt:lpstr>
      <vt:lpstr>2020 Legislative Session</vt:lpstr>
      <vt:lpstr>Gas Tax</vt:lpstr>
      <vt:lpstr>Gas Tax</vt:lpstr>
      <vt:lpstr>Gas Tax Amendment</vt:lpstr>
      <vt:lpstr>Realtor License Plate</vt:lpstr>
      <vt:lpstr>EMS License Plate</vt:lpstr>
      <vt:lpstr>EMS License Plate</vt:lpstr>
      <vt:lpstr>Fleet Online Registration &amp; Tax (FORT) Portal</vt:lpstr>
      <vt:lpstr>Mandatory Liability Insurance</vt:lpstr>
      <vt:lpstr>Mandatory Liability Insurance</vt:lpstr>
      <vt:lpstr>Mandatory Liability Insurance</vt:lpstr>
      <vt:lpstr>Mandatory Liability Insurance </vt:lpstr>
      <vt:lpstr>Mandatory Liability Insurance</vt:lpstr>
      <vt:lpstr>Abandoned Vehicles</vt:lpstr>
      <vt:lpstr>Manufactured Homes</vt:lpstr>
      <vt:lpstr>Temporary Tag for Transporters</vt:lpstr>
      <vt:lpstr>Disabled Veteran Tag</vt:lpstr>
      <vt:lpstr>Disability Access Placards</vt:lpstr>
      <vt:lpstr>Distinctive Tags</vt:lpstr>
      <vt:lpstr>Dealer License </vt:lpstr>
      <vt:lpstr>Non-interstate Tag (Rule)</vt:lpstr>
      <vt:lpstr>Administrative Rules</vt:lpstr>
      <vt:lpstr>MVTRIP Notifications</vt:lpstr>
      <vt:lpstr>Contact Us</vt:lpstr>
      <vt:lpstr>MVD Customer Service</vt:lpstr>
      <vt:lpstr>Title Updates</vt:lpstr>
      <vt:lpstr>Title Section</vt:lpstr>
      <vt:lpstr>Manufactured Homes</vt:lpstr>
      <vt:lpstr>Abandoned Vehicles</vt:lpstr>
      <vt:lpstr>Non-Dealer Application for Designated Agents (MVT 4-2)</vt:lpstr>
      <vt:lpstr>Abandoned Vehicles</vt:lpstr>
      <vt:lpstr>Abandoned Vehicle Bill of Sale</vt:lpstr>
      <vt:lpstr>ALTS Updates</vt:lpstr>
      <vt:lpstr>ALTS Updates</vt:lpstr>
      <vt:lpstr>Federal Odometer Law</vt:lpstr>
      <vt:lpstr>Electronic Lien &amp; Title (ELT)</vt:lpstr>
      <vt:lpstr>Title Admin Rule Updates</vt:lpstr>
      <vt:lpstr>Title Admin Rule Updates</vt:lpstr>
      <vt:lpstr>Compliance &amp; Licensing</vt:lpstr>
      <vt:lpstr>Compliance &amp; Licensing Section</vt:lpstr>
      <vt:lpstr>Title Service Provider</vt:lpstr>
      <vt:lpstr>Title Service Provider</vt:lpstr>
      <vt:lpstr>Dealer License &amp; Tags</vt:lpstr>
      <vt:lpstr>Dealer License &amp; Tags</vt:lpstr>
      <vt:lpstr>Dealer License &amp; Tags</vt:lpstr>
      <vt:lpstr>Dealer License &amp; Tags</vt:lpstr>
      <vt:lpstr>Dealer License &amp; Tags</vt:lpstr>
      <vt:lpstr>Dealer License &amp; Tags</vt:lpstr>
      <vt:lpstr>Dealer License &amp; Tags</vt:lpstr>
      <vt:lpstr>Licensing System</vt:lpstr>
      <vt:lpstr>Compliance &amp; Enforcement</vt:lpstr>
      <vt:lpstr>Temporary Tags for Dealers</vt:lpstr>
      <vt:lpstr>SCRAP System</vt:lpstr>
      <vt:lpstr>Online Training</vt:lpstr>
      <vt:lpstr>      Registration Updates</vt:lpstr>
      <vt:lpstr>Registration Section</vt:lpstr>
      <vt:lpstr>File Format &amp; Error Report Updates</vt:lpstr>
      <vt:lpstr>Proration of Re-Registration Fees</vt:lpstr>
      <vt:lpstr>Inventory Management</vt:lpstr>
      <vt:lpstr>Disposal of Unused Tags and Tag Receipts</vt:lpstr>
      <vt:lpstr>Generic Tag Runs</vt:lpstr>
      <vt:lpstr>Reports</vt:lpstr>
      <vt:lpstr>Reports</vt:lpstr>
      <vt:lpstr>Law Enforcement Bulletin</vt:lpstr>
      <vt:lpstr>Federal Heavy Vehicle Use Tax</vt:lpstr>
      <vt:lpstr>IRP &amp; IFTA</vt:lpstr>
      <vt:lpstr>Records Requests</vt:lpstr>
      <vt:lpstr>Government Tag Portal</vt:lpstr>
      <vt:lpstr>Tag Redesigns</vt:lpstr>
      <vt:lpstr>Tag Designs Remaining The Same: 2020</vt:lpstr>
      <vt:lpstr>Standard License Plate </vt:lpstr>
      <vt:lpstr>God Bless License Plate </vt:lpstr>
      <vt:lpstr>Bicentennial License Plate </vt:lpstr>
      <vt:lpstr>Alverify</vt:lpstr>
      <vt:lpstr>AGO Opinion – Credit Card Fees</vt:lpstr>
      <vt:lpstr>Address Verification</vt:lpstr>
      <vt:lpstr>Administrative Rules</vt:lpstr>
      <vt:lpstr>      MLI Updates</vt:lpstr>
      <vt:lpstr>Mandatory Liability Insurance</vt:lpstr>
      <vt:lpstr>PowerPoint Presentation</vt:lpstr>
      <vt:lpstr>Mandatory Liability Insurance</vt:lpstr>
      <vt:lpstr>MLI Exempt Situations</vt:lpstr>
      <vt:lpstr>PowerPoint Presentation</vt:lpstr>
      <vt:lpstr>PowerPoint Presentation</vt:lpstr>
      <vt:lpstr>Mandatory Liability Insurance</vt:lpstr>
      <vt:lpstr>PowerPoint Presentation</vt:lpstr>
      <vt:lpstr>Mandatory Liability Insurance </vt:lpstr>
      <vt:lpstr>PowerPoint Presentation</vt:lpstr>
      <vt:lpstr>Mandatory Liability Insurance</vt:lpstr>
      <vt:lpstr>Mandatory Liability Insurance</vt:lpstr>
      <vt:lpstr>Mandatory Liability Insurance</vt:lpstr>
      <vt:lpstr>Mandatory Liability Insurance</vt:lpstr>
      <vt:lpstr>Mandatory Liability Insurance</vt:lpstr>
      <vt:lpstr>Mandatory Liability Insurance</vt:lpstr>
      <vt:lpstr>PowerPoint Presentation</vt:lpstr>
      <vt:lpstr>MLI System Updates</vt:lpstr>
      <vt:lpstr>Vehicles Exempt from OIVS</vt:lpstr>
      <vt:lpstr>OIVS Statistics</vt:lpstr>
      <vt:lpstr>NAIC Information</vt:lpstr>
      <vt:lpstr>MLI Administrative Rules</vt:lpstr>
    </vt:vector>
  </TitlesOfParts>
  <Company>ADoR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Alabama Licensing Officials Conference</dc:title>
  <dc:creator>Starling, Jay</dc:creator>
  <cp:lastModifiedBy>Helms, Sherry</cp:lastModifiedBy>
  <cp:revision>613</cp:revision>
  <cp:lastPrinted>2020-01-14T21:50:14Z</cp:lastPrinted>
  <dcterms:created xsi:type="dcterms:W3CDTF">2017-12-28T14:04:40Z</dcterms:created>
  <dcterms:modified xsi:type="dcterms:W3CDTF">2020-01-17T21:32:18Z</dcterms:modified>
</cp:coreProperties>
</file>