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56" r:id="rId5"/>
    <p:sldId id="261" r:id="rId6"/>
    <p:sldId id="285" r:id="rId7"/>
    <p:sldId id="507" r:id="rId8"/>
    <p:sldId id="515" r:id="rId9"/>
    <p:sldId id="516" r:id="rId10"/>
    <p:sldId id="508" r:id="rId11"/>
    <p:sldId id="510" r:id="rId12"/>
    <p:sldId id="512" r:id="rId13"/>
    <p:sldId id="511" r:id="rId14"/>
    <p:sldId id="523" r:id="rId15"/>
    <p:sldId id="524" r:id="rId16"/>
    <p:sldId id="525" r:id="rId17"/>
    <p:sldId id="526" r:id="rId18"/>
    <p:sldId id="522" r:id="rId19"/>
    <p:sldId id="266" r:id="rId20"/>
    <p:sldId id="513" r:id="rId21"/>
    <p:sldId id="517" r:id="rId22"/>
    <p:sldId id="514" r:id="rId23"/>
    <p:sldId id="519" r:id="rId24"/>
    <p:sldId id="521" r:id="rId25"/>
    <p:sldId id="518" r:id="rId26"/>
    <p:sldId id="4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Sherry" initials="HS" lastIdx="1" clrIdx="0">
    <p:extLst>
      <p:ext uri="{19B8F6BF-5375-455C-9EA6-DF929625EA0E}">
        <p15:presenceInfo xmlns:p15="http://schemas.microsoft.com/office/powerpoint/2012/main" userId="S::shelms@revenue.alabama.gov::5d7836c8-9c08-4fe2-b649-f02723425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0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98" d="100"/>
          <a:sy n="98"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B1555-C17C-4CD1-8CA1-C734EC2CF803}" type="datetimeFigureOut">
              <a:rPr lang="en-US" smtClean="0"/>
              <a:t>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36B41-95E7-4299-9B6F-7035E0E7BFE9}" type="slidenum">
              <a:rPr lang="en-US" smtClean="0"/>
              <a:t>‹#›</a:t>
            </a:fld>
            <a:endParaRPr lang="en-US" dirty="0"/>
          </a:p>
        </p:txBody>
      </p:sp>
    </p:spTree>
    <p:extLst>
      <p:ext uri="{BB962C8B-B14F-4D97-AF65-F5344CB8AC3E}">
        <p14:creationId xmlns:p14="http://schemas.microsoft.com/office/powerpoint/2010/main" val="41147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79FCB-84C5-4E07-B5A8-29FDF9FB009E}" type="slidenum">
              <a:rPr lang="en-US" smtClean="0"/>
              <a:t>16</a:t>
            </a:fld>
            <a:endParaRPr lang="en-US"/>
          </a:p>
        </p:txBody>
      </p:sp>
    </p:spTree>
    <p:extLst>
      <p:ext uri="{BB962C8B-B14F-4D97-AF65-F5344CB8AC3E}">
        <p14:creationId xmlns:p14="http://schemas.microsoft.com/office/powerpoint/2010/main" val="94448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E52D-F86D-3747-A42F-774CC66813B9}"/>
              </a:ext>
            </a:extLst>
          </p:cNvPr>
          <p:cNvSpPr>
            <a:spLocks noGrp="1"/>
          </p:cNvSpPr>
          <p:nvPr>
            <p:ph type="ctrTitle" hasCustomPrompt="1"/>
          </p:nvPr>
        </p:nvSpPr>
        <p:spPr>
          <a:xfrm>
            <a:off x="4038600" y="1493620"/>
            <a:ext cx="7315200" cy="2387600"/>
          </a:xfrm>
        </p:spPr>
        <p:txBody>
          <a:bodyPr anchor="b"/>
          <a:lstStyle>
            <a:lvl1pPr algn="ctr">
              <a:defRPr sz="6000" b="1" i="0">
                <a:latin typeface="Arial" panose="020B0604020202020204" pitchFamily="34" charset="0"/>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4A8C3BA5-CD9B-0F4B-BFB4-B9EE65280F6E}"/>
              </a:ext>
            </a:extLst>
          </p:cNvPr>
          <p:cNvSpPr>
            <a:spLocks noGrp="1"/>
          </p:cNvSpPr>
          <p:nvPr>
            <p:ph type="subTitle" idx="1" hasCustomPrompt="1"/>
          </p:nvPr>
        </p:nvSpPr>
        <p:spPr>
          <a:xfrm>
            <a:off x="4038600" y="4580914"/>
            <a:ext cx="7315200" cy="1154723"/>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420A9AAB-656C-3C44-A37A-0797B1306B72}"/>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5" name="Footer Placeholder 4">
            <a:extLst>
              <a:ext uri="{FF2B5EF4-FFF2-40B4-BE49-F238E27FC236}">
                <a16:creationId xmlns:a16="http://schemas.microsoft.com/office/drawing/2014/main" id="{B0CC31DA-ADD3-584C-ACF2-C95126EAA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AB7097-72EA-5143-A41A-D4FCBA0ABFF1}"/>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73D3A769-DD46-BB41-BCFC-6244FF9656C7}"/>
              </a:ext>
            </a:extLst>
          </p:cNvPr>
          <p:cNvPicPr>
            <a:picLocks noChangeAspect="1"/>
          </p:cNvPicPr>
          <p:nvPr userDrawn="1"/>
        </p:nvPicPr>
        <p:blipFill>
          <a:blip r:embed="rId2"/>
          <a:stretch>
            <a:fillRect/>
          </a:stretch>
        </p:blipFill>
        <p:spPr>
          <a:xfrm>
            <a:off x="0" y="0"/>
            <a:ext cx="3084576" cy="5374840"/>
          </a:xfrm>
          <a:prstGeom prst="rect">
            <a:avLst/>
          </a:prstGeom>
        </p:spPr>
      </p:pic>
    </p:spTree>
    <p:extLst>
      <p:ext uri="{BB962C8B-B14F-4D97-AF65-F5344CB8AC3E}">
        <p14:creationId xmlns:p14="http://schemas.microsoft.com/office/powerpoint/2010/main" val="4859339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12/5/2025</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
        <p:nvSpPr>
          <p:cNvPr id="14" name="Rectangle 13">
            <a:extLst>
              <a:ext uri="{FF2B5EF4-FFF2-40B4-BE49-F238E27FC236}">
                <a16:creationId xmlns:a16="http://schemas.microsoft.com/office/drawing/2014/main" id="{34AA8053-0A2B-9D4A-9638-5A77357A9549}"/>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337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12/5/2025</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154726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95BFB-3290-EB4A-868A-F8802426E903}"/>
              </a:ext>
            </a:extLst>
          </p:cNvPr>
          <p:cNvSpPr/>
          <p:nvPr userDrawn="1"/>
        </p:nvSpPr>
        <p:spPr>
          <a:xfrm>
            <a:off x="0" y="0"/>
            <a:ext cx="12192000" cy="1690687"/>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6DBBD4-116F-3B4E-B80F-251ED513A791}"/>
              </a:ext>
            </a:extLst>
          </p:cNvPr>
          <p:cNvSpPr>
            <a:spLocks noGrp="1"/>
          </p:cNvSpPr>
          <p:nvPr>
            <p:ph type="title"/>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CDF64-6DA5-5D45-92F5-881F824A400B}"/>
              </a:ext>
            </a:extLst>
          </p:cNvPr>
          <p:cNvSpPr>
            <a:spLocks noGrp="1"/>
          </p:cNvSpPr>
          <p:nvPr>
            <p:ph idx="1"/>
          </p:nvPr>
        </p:nvSpPr>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4E8B36B-D966-3743-8042-A37E85A28CFA}"/>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7" name="Picture 6">
            <a:extLst>
              <a:ext uri="{FF2B5EF4-FFF2-40B4-BE49-F238E27FC236}">
                <a16:creationId xmlns:a16="http://schemas.microsoft.com/office/drawing/2014/main" id="{33E8935C-B10F-184B-8F58-3AA176ECAEA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Date Placeholder 4">
            <a:extLst>
              <a:ext uri="{FF2B5EF4-FFF2-40B4-BE49-F238E27FC236}">
                <a16:creationId xmlns:a16="http://schemas.microsoft.com/office/drawing/2014/main" id="{CF4DD594-615E-544F-82F8-5C5CB7549294}"/>
              </a:ext>
            </a:extLst>
          </p:cNvPr>
          <p:cNvSpPr>
            <a:spLocks noGrp="1"/>
          </p:cNvSpPr>
          <p:nvPr>
            <p:ph type="dt" sz="half" idx="10"/>
          </p:nvPr>
        </p:nvSpPr>
        <p:spPr>
          <a:xfrm>
            <a:off x="838200" y="6356350"/>
            <a:ext cx="2743200" cy="365125"/>
          </a:xfrm>
        </p:spPr>
        <p:txBody>
          <a:bodyPr/>
          <a:lstStyle/>
          <a:p>
            <a:fld id="{15DA7EAB-1E8A-244C-B189-934D9ABBB95C}" type="datetimeFigureOut">
              <a:rPr lang="en-US" smtClean="0"/>
              <a:t>12/5/2025</a:t>
            </a:fld>
            <a:endParaRPr lang="en-US" dirty="0"/>
          </a:p>
        </p:txBody>
      </p:sp>
      <p:sp>
        <p:nvSpPr>
          <p:cNvPr id="11" name="Footer Placeholder 5">
            <a:extLst>
              <a:ext uri="{FF2B5EF4-FFF2-40B4-BE49-F238E27FC236}">
                <a16:creationId xmlns:a16="http://schemas.microsoft.com/office/drawing/2014/main" id="{7C1F520A-7FB2-734E-89F1-919E4209D0DE}"/>
              </a:ext>
            </a:extLst>
          </p:cNvPr>
          <p:cNvSpPr>
            <a:spLocks noGrp="1"/>
          </p:cNvSpPr>
          <p:nvPr>
            <p:ph type="ftr" sz="quarter" idx="11"/>
          </p:nvPr>
        </p:nvSpPr>
        <p:spPr>
          <a:xfrm>
            <a:off x="4038600" y="6356350"/>
            <a:ext cx="4114800" cy="365125"/>
          </a:xfrm>
        </p:spPr>
        <p:txBody>
          <a:bodyPr/>
          <a:lstStyle/>
          <a:p>
            <a:endParaRPr lang="en-US" dirty="0"/>
          </a:p>
        </p:txBody>
      </p:sp>
      <p:pic>
        <p:nvPicPr>
          <p:cNvPr id="12" name="Picture 11">
            <a:extLst>
              <a:ext uri="{FF2B5EF4-FFF2-40B4-BE49-F238E27FC236}">
                <a16:creationId xmlns:a16="http://schemas.microsoft.com/office/drawing/2014/main" id="{83FDD5CD-55A2-A54B-A924-82BDAB16D96D}"/>
              </a:ext>
            </a:extLst>
          </p:cNvPr>
          <p:cNvPicPr>
            <a:picLocks noChangeAspect="1"/>
          </p:cNvPicPr>
          <p:nvPr userDrawn="1"/>
        </p:nvPicPr>
        <p:blipFill>
          <a:blip r:embed="rId3"/>
          <a:stretch>
            <a:fillRect/>
          </a:stretch>
        </p:blipFill>
        <p:spPr>
          <a:xfrm>
            <a:off x="-1276391" y="5957888"/>
            <a:ext cx="1395453" cy="2431562"/>
          </a:xfrm>
          <a:prstGeom prst="rect">
            <a:avLst/>
          </a:prstGeom>
        </p:spPr>
      </p:pic>
    </p:spTree>
    <p:extLst>
      <p:ext uri="{BB962C8B-B14F-4D97-AF65-F5344CB8AC3E}">
        <p14:creationId xmlns:p14="http://schemas.microsoft.com/office/powerpoint/2010/main" val="943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989-1ECE-4F46-AA92-B097C2DF476C}"/>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B0397FE-19D3-D646-918F-95503252EE31}"/>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FEE87B-F0DD-2941-A928-CFBECC687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96D0-6575-CA44-83A0-F0F9406E5EE5}"/>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6" name="Footer Placeholder 5">
            <a:extLst>
              <a:ext uri="{FF2B5EF4-FFF2-40B4-BE49-F238E27FC236}">
                <a16:creationId xmlns:a16="http://schemas.microsoft.com/office/drawing/2014/main" id="{9AB73844-BBF2-974E-94C8-B97E218B3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485A59-916C-A047-B778-98169B7BCD51}"/>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8" name="Picture 7">
            <a:extLst>
              <a:ext uri="{FF2B5EF4-FFF2-40B4-BE49-F238E27FC236}">
                <a16:creationId xmlns:a16="http://schemas.microsoft.com/office/drawing/2014/main" id="{954110BB-3B50-5841-BD3E-A39F6BE0FFC2}"/>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0" name="Rectangle 9">
            <a:extLst>
              <a:ext uri="{FF2B5EF4-FFF2-40B4-BE49-F238E27FC236}">
                <a16:creationId xmlns:a16="http://schemas.microsoft.com/office/drawing/2014/main" id="{76A9352F-3C12-C94E-83EA-60F9DE0F5EDD}"/>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40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8DC6-C0F4-4345-B724-55D007AB343A}"/>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8ABFC26-293C-DD4E-84CE-C617B28D37BC}"/>
              </a:ext>
            </a:extLst>
          </p:cNvPr>
          <p:cNvSpPr>
            <a:spLocks noGrp="1"/>
          </p:cNvSpPr>
          <p:nvPr>
            <p:ph type="body" idx="1"/>
          </p:nvPr>
        </p:nvSpPr>
        <p:spPr>
          <a:xfrm>
            <a:off x="839788" y="1681163"/>
            <a:ext cx="5157787"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75A9E4-5DCA-7D4D-8585-992CC8CEF13D}"/>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BA6BD2-3CCF-E746-A62C-B14209E5BF1A}"/>
              </a:ext>
            </a:extLst>
          </p:cNvPr>
          <p:cNvSpPr>
            <a:spLocks noGrp="1"/>
          </p:cNvSpPr>
          <p:nvPr>
            <p:ph type="body" sz="quarter" idx="3"/>
          </p:nvPr>
        </p:nvSpPr>
        <p:spPr>
          <a:xfrm>
            <a:off x="6172200" y="1681163"/>
            <a:ext cx="5183188" cy="82391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128CFE-A232-2946-8596-D4917C579108}"/>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1096410-C47D-2C4B-9E0D-98236FD3118F}"/>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8" name="Footer Placeholder 7">
            <a:extLst>
              <a:ext uri="{FF2B5EF4-FFF2-40B4-BE49-F238E27FC236}">
                <a16:creationId xmlns:a16="http://schemas.microsoft.com/office/drawing/2014/main" id="{2278E5E1-342A-9743-9803-B34773B56D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273D64-6C65-2B4F-A20A-FB3CF9E70900}"/>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10" name="Picture 9">
            <a:extLst>
              <a:ext uri="{FF2B5EF4-FFF2-40B4-BE49-F238E27FC236}">
                <a16:creationId xmlns:a16="http://schemas.microsoft.com/office/drawing/2014/main" id="{36352003-F562-7B45-AA44-7F71C04EB9C0}"/>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2" name="Rectangle 11">
            <a:extLst>
              <a:ext uri="{FF2B5EF4-FFF2-40B4-BE49-F238E27FC236}">
                <a16:creationId xmlns:a16="http://schemas.microsoft.com/office/drawing/2014/main" id="{B4288EFD-5E42-1747-9269-1D4DFD190A6A}"/>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233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BC0C-8CE7-B243-B9C5-0C88FF673B02}"/>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80EE34D-5510-A140-ADCF-B60EF1D579C1}"/>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4" name="Footer Placeholder 3">
            <a:extLst>
              <a:ext uri="{FF2B5EF4-FFF2-40B4-BE49-F238E27FC236}">
                <a16:creationId xmlns:a16="http://schemas.microsoft.com/office/drawing/2014/main" id="{1B0575D6-14FC-6F4D-87D0-35C06E4217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CAFEBC-40C7-494A-9F9A-06078D61A3F3}"/>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6" name="Picture 5">
            <a:extLst>
              <a:ext uri="{FF2B5EF4-FFF2-40B4-BE49-F238E27FC236}">
                <a16:creationId xmlns:a16="http://schemas.microsoft.com/office/drawing/2014/main" id="{0E085EBD-715D-7443-996D-2AC64A3732BF}"/>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8" name="Rectangle 7">
            <a:extLst>
              <a:ext uri="{FF2B5EF4-FFF2-40B4-BE49-F238E27FC236}">
                <a16:creationId xmlns:a16="http://schemas.microsoft.com/office/drawing/2014/main" id="{02F3BF06-F1C9-3640-9181-D698996C8D86}"/>
              </a:ext>
            </a:extLst>
          </p:cNvPr>
          <p:cNvSpPr/>
          <p:nvPr userDrawn="1"/>
        </p:nvSpPr>
        <p:spPr>
          <a:xfrm>
            <a:off x="0" y="1644968"/>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40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2191F-C065-394F-A334-B04C0D009750}"/>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3" name="Footer Placeholder 2">
            <a:extLst>
              <a:ext uri="{FF2B5EF4-FFF2-40B4-BE49-F238E27FC236}">
                <a16:creationId xmlns:a16="http://schemas.microsoft.com/office/drawing/2014/main" id="{2969CFC7-A5CE-AE49-858B-F6BE39D4A1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997900-4027-4843-B598-D0066F8A43AB}"/>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5" name="Picture 4">
            <a:extLst>
              <a:ext uri="{FF2B5EF4-FFF2-40B4-BE49-F238E27FC236}">
                <a16:creationId xmlns:a16="http://schemas.microsoft.com/office/drawing/2014/main" id="{1DB232D9-021F-124F-A482-AB0C88583002}"/>
              </a:ext>
            </a:extLst>
          </p:cNvPr>
          <p:cNvPicPr>
            <a:picLocks noChangeAspect="1"/>
          </p:cNvPicPr>
          <p:nvPr userDrawn="1"/>
        </p:nvPicPr>
        <p:blipFill>
          <a:blip r:embed="rId2"/>
          <a:stretch>
            <a:fillRect/>
          </a:stretch>
        </p:blipFill>
        <p:spPr>
          <a:xfrm>
            <a:off x="11621052" y="6353175"/>
            <a:ext cx="203200" cy="368300"/>
          </a:xfrm>
          <a:prstGeom prst="rect">
            <a:avLst/>
          </a:prstGeom>
        </p:spPr>
      </p:pic>
    </p:spTree>
    <p:extLst>
      <p:ext uri="{BB962C8B-B14F-4D97-AF65-F5344CB8AC3E}">
        <p14:creationId xmlns:p14="http://schemas.microsoft.com/office/powerpoint/2010/main" val="9301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EAE7-DB30-8743-B4A3-21C840120D8F}"/>
              </a:ext>
            </a:extLst>
          </p:cNvPr>
          <p:cNvSpPr>
            <a:spLocks noGrp="1"/>
          </p:cNvSpPr>
          <p:nvPr>
            <p:ph type="title"/>
          </p:nvPr>
        </p:nvSpPr>
        <p:spPr>
          <a:xfrm>
            <a:off x="839788" y="457200"/>
            <a:ext cx="3932237" cy="1600200"/>
          </a:xfrm>
        </p:spPr>
        <p:txBody>
          <a:bodyPr anchor="b"/>
          <a:lstStyle>
            <a:lvl1pP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6E60C3F-DA62-984E-97ED-D43FFF4CC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352D51-F052-D64F-81A6-B17C5CBEAA3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29709E-866E-E74B-9A59-CFE742FE4878}"/>
              </a:ext>
            </a:extLst>
          </p:cNvPr>
          <p:cNvSpPr>
            <a:spLocks noGrp="1"/>
          </p:cNvSpPr>
          <p:nvPr>
            <p:ph type="dt" sz="half" idx="10"/>
          </p:nvPr>
        </p:nvSpPr>
        <p:spPr/>
        <p:txBody>
          <a:bodyPr/>
          <a:lstStyle/>
          <a:p>
            <a:fld id="{15DA7EAB-1E8A-244C-B189-934D9ABBB95C}" type="datetimeFigureOut">
              <a:rPr lang="en-US" smtClean="0"/>
              <a:t>12/5/2025</a:t>
            </a:fld>
            <a:endParaRPr lang="en-US" dirty="0"/>
          </a:p>
        </p:txBody>
      </p:sp>
      <p:sp>
        <p:nvSpPr>
          <p:cNvPr id="6" name="Footer Placeholder 5">
            <a:extLst>
              <a:ext uri="{FF2B5EF4-FFF2-40B4-BE49-F238E27FC236}">
                <a16:creationId xmlns:a16="http://schemas.microsoft.com/office/drawing/2014/main" id="{C4E2D94B-FC75-6646-BD49-0190822BD5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07911D-0A2B-D043-BE77-788DF7022B77}"/>
              </a:ext>
            </a:extLst>
          </p:cNvPr>
          <p:cNvSpPr>
            <a:spLocks noGrp="1"/>
          </p:cNvSpPr>
          <p:nvPr>
            <p:ph type="sldNum" sz="quarter" idx="12"/>
          </p:nvPr>
        </p:nvSpPr>
        <p:spPr/>
        <p:txBody>
          <a:bodyPr/>
          <a:lstStyle/>
          <a:p>
            <a:fld id="{47E19946-0E57-C640-BFF7-E2C9ED3796AA}" type="slidenum">
              <a:rPr lang="en-US" smtClean="0"/>
              <a:t>‹#›</a:t>
            </a:fld>
            <a:endParaRPr lang="en-US" dirty="0"/>
          </a:p>
        </p:txBody>
      </p:sp>
      <p:pic>
        <p:nvPicPr>
          <p:cNvPr id="8" name="Picture 7">
            <a:extLst>
              <a:ext uri="{FF2B5EF4-FFF2-40B4-BE49-F238E27FC236}">
                <a16:creationId xmlns:a16="http://schemas.microsoft.com/office/drawing/2014/main" id="{2B8A872D-4625-4341-97C5-779CFD0A31D8}"/>
              </a:ext>
            </a:extLst>
          </p:cNvPr>
          <p:cNvPicPr>
            <a:picLocks noChangeAspect="1"/>
          </p:cNvPicPr>
          <p:nvPr userDrawn="1"/>
        </p:nvPicPr>
        <p:blipFill>
          <a:blip r:embed="rId2"/>
          <a:stretch>
            <a:fillRect/>
          </a:stretch>
        </p:blipFill>
        <p:spPr>
          <a:xfrm>
            <a:off x="11621052" y="6353175"/>
            <a:ext cx="203200" cy="368300"/>
          </a:xfrm>
          <a:prstGeom prst="rect">
            <a:avLst/>
          </a:prstGeom>
        </p:spPr>
      </p:pic>
      <p:sp>
        <p:nvSpPr>
          <p:cNvPr id="11" name="Rectangle 10">
            <a:extLst>
              <a:ext uri="{FF2B5EF4-FFF2-40B4-BE49-F238E27FC236}">
                <a16:creationId xmlns:a16="http://schemas.microsoft.com/office/drawing/2014/main" id="{F0B74437-6F3E-514E-84CB-917B3C49C54F}"/>
              </a:ext>
            </a:extLst>
          </p:cNvPr>
          <p:cNvSpPr/>
          <p:nvPr userDrawn="1"/>
        </p:nvSpPr>
        <p:spPr>
          <a:xfrm>
            <a:off x="-7383399" y="2034540"/>
            <a:ext cx="12192000" cy="45719"/>
          </a:xfrm>
          <a:prstGeom prst="rect">
            <a:avLst/>
          </a:prstGeom>
          <a:solidFill>
            <a:srgbClr val="51C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537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AFC1-1B54-614E-93B4-299A4C3AE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2DD70-CA4B-4B40-A55C-0C6EB912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5662-8F69-E842-BB64-51C474341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7EAB-1E8A-244C-B189-934D9ABBB95C}" type="datetimeFigureOut">
              <a:rPr lang="en-US" smtClean="0"/>
              <a:t>12/5/2025</a:t>
            </a:fld>
            <a:endParaRPr lang="en-US" dirty="0"/>
          </a:p>
        </p:txBody>
      </p:sp>
      <p:sp>
        <p:nvSpPr>
          <p:cNvPr id="5" name="Footer Placeholder 4">
            <a:extLst>
              <a:ext uri="{FF2B5EF4-FFF2-40B4-BE49-F238E27FC236}">
                <a16:creationId xmlns:a16="http://schemas.microsoft.com/office/drawing/2014/main" id="{A8D3E83F-5E17-1A48-B84D-15EB9255B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FED418-B1B5-7041-B637-95F643DE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9946-0E57-C640-BFF7-E2C9ED3796AA}" type="slidenum">
              <a:rPr lang="en-US" smtClean="0"/>
              <a:t>‹#›</a:t>
            </a:fld>
            <a:endParaRPr lang="en-US" dirty="0"/>
          </a:p>
        </p:txBody>
      </p:sp>
    </p:spTree>
    <p:extLst>
      <p:ext uri="{BB962C8B-B14F-4D97-AF65-F5344CB8AC3E}">
        <p14:creationId xmlns:p14="http://schemas.microsoft.com/office/powerpoint/2010/main" val="136516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avid.baxley@revenue.alabama.gov" TargetMode="External"/><Relationship Id="rId2" Type="http://schemas.openxmlformats.org/officeDocument/2006/relationships/hyperlink" Target="mailto:name@revenue.alabam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a:xfrm>
            <a:off x="3585349" y="1229473"/>
            <a:ext cx="7862455" cy="3511765"/>
          </a:xfrm>
        </p:spPr>
        <p:txBody>
          <a:bodyPr>
            <a:normAutofit fontScale="90000"/>
          </a:bodyPr>
          <a:lstStyle/>
          <a:p>
            <a:r>
              <a:rPr lang="en-US" sz="6700" dirty="0"/>
              <a:t>AATA  </a:t>
            </a:r>
            <a:r>
              <a:rPr lang="en-US" sz="6700"/>
              <a:t>Licensing Officials </a:t>
            </a:r>
            <a:r>
              <a:rPr lang="en-US" sz="6700" dirty="0"/>
              <a:t>Conference</a:t>
            </a:r>
            <a:br>
              <a:rPr lang="en-US" dirty="0"/>
            </a:br>
            <a:endParaRPr lang="en-US"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764972" y="4609555"/>
            <a:ext cx="7315200" cy="1154723"/>
          </a:xfrm>
        </p:spPr>
        <p:txBody>
          <a:bodyPr>
            <a:normAutofit/>
          </a:bodyPr>
          <a:lstStyle/>
          <a:p>
            <a:r>
              <a:rPr lang="en-US" sz="3600" dirty="0">
                <a:solidFill>
                  <a:srgbClr val="51C0A7"/>
                </a:solidFill>
              </a:rPr>
              <a:t>December 4,</a:t>
            </a:r>
            <a:r>
              <a:rPr lang="en-US" sz="3200" dirty="0">
                <a:solidFill>
                  <a:srgbClr val="51C0A7"/>
                </a:solidFill>
              </a:rPr>
              <a:t> </a:t>
            </a:r>
            <a:r>
              <a:rPr lang="en-US" sz="3600" dirty="0">
                <a:solidFill>
                  <a:srgbClr val="51C0A7"/>
                </a:solidFill>
              </a:rPr>
              <a:t>2025</a:t>
            </a:r>
            <a:endParaRPr lang="en-US" sz="3200" dirty="0">
              <a:solidFill>
                <a:srgbClr val="51C0A7"/>
              </a:solidFill>
            </a:endParaRPr>
          </a:p>
        </p:txBody>
      </p:sp>
    </p:spTree>
    <p:extLst>
      <p:ext uri="{BB962C8B-B14F-4D97-AF65-F5344CB8AC3E}">
        <p14:creationId xmlns:p14="http://schemas.microsoft.com/office/powerpoint/2010/main" val="83882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19D5-95FE-8507-A438-8D458C80AEC0}"/>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74B5982F-2A7B-9A90-2287-0449B3144712}"/>
              </a:ext>
            </a:extLst>
          </p:cNvPr>
          <p:cNvSpPr>
            <a:spLocks noGrp="1"/>
          </p:cNvSpPr>
          <p:nvPr>
            <p:ph idx="1"/>
          </p:nvPr>
        </p:nvSpPr>
        <p:spPr/>
        <p:txBody>
          <a:bodyPr>
            <a:normAutofit fontScale="92500" lnSpcReduction="20000"/>
          </a:bodyPr>
          <a:lstStyle/>
          <a:p>
            <a:r>
              <a:rPr lang="en-US" dirty="0"/>
              <a:t>Electric bicycles</a:t>
            </a:r>
          </a:p>
          <a:p>
            <a:r>
              <a:rPr lang="en-US" dirty="0"/>
              <a:t>Golf carts</a:t>
            </a:r>
          </a:p>
          <a:p>
            <a:r>
              <a:rPr lang="en-US" dirty="0"/>
              <a:t>LSVs</a:t>
            </a:r>
          </a:p>
          <a:p>
            <a:r>
              <a:rPr lang="en-US" dirty="0"/>
              <a:t>Mini-trucks</a:t>
            </a:r>
          </a:p>
          <a:p>
            <a:r>
              <a:rPr lang="en-US" dirty="0"/>
              <a:t>Vehicles used for military, fire, emergency, or law enforcement purposes</a:t>
            </a:r>
          </a:p>
          <a:p>
            <a:r>
              <a:rPr lang="en-US" dirty="0"/>
              <a:t>Vehicles used exclusively on airport property</a:t>
            </a:r>
          </a:p>
          <a:p>
            <a:r>
              <a:rPr lang="en-US" dirty="0"/>
              <a:t>Vehicles used primarily for agricultural purposes</a:t>
            </a:r>
          </a:p>
          <a:p>
            <a:r>
              <a:rPr lang="en-US" dirty="0"/>
              <a:t>Self-propelled lawnmowers</a:t>
            </a:r>
          </a:p>
          <a:p>
            <a:r>
              <a:rPr lang="en-US" dirty="0"/>
              <a:t>Snowblowers</a:t>
            </a:r>
          </a:p>
          <a:p>
            <a:r>
              <a:rPr lang="en-US" dirty="0"/>
              <a:t>Garden or lawn tractors</a:t>
            </a:r>
          </a:p>
          <a:p>
            <a:endParaRPr lang="en-US" dirty="0"/>
          </a:p>
        </p:txBody>
      </p:sp>
    </p:spTree>
    <p:extLst>
      <p:ext uri="{BB962C8B-B14F-4D97-AF65-F5344CB8AC3E}">
        <p14:creationId xmlns:p14="http://schemas.microsoft.com/office/powerpoint/2010/main" val="273067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591-83E5-AE9F-9498-ABAC7707C46A}"/>
              </a:ext>
            </a:extLst>
          </p:cNvPr>
          <p:cNvSpPr>
            <a:spLocks noGrp="1"/>
          </p:cNvSpPr>
          <p:nvPr>
            <p:ph type="title"/>
          </p:nvPr>
        </p:nvSpPr>
        <p:spPr/>
        <p:txBody>
          <a:bodyPr/>
          <a:lstStyle/>
          <a:p>
            <a:r>
              <a:rPr lang="en-US" dirty="0"/>
              <a:t>Requests to Void Tile Applications </a:t>
            </a:r>
          </a:p>
        </p:txBody>
      </p:sp>
      <p:sp>
        <p:nvSpPr>
          <p:cNvPr id="3" name="Content Placeholder 2">
            <a:extLst>
              <a:ext uri="{FF2B5EF4-FFF2-40B4-BE49-F238E27FC236}">
                <a16:creationId xmlns:a16="http://schemas.microsoft.com/office/drawing/2014/main" id="{B3AFAA01-5FED-46AA-6EB7-079E24F95FBF}"/>
              </a:ext>
            </a:extLst>
          </p:cNvPr>
          <p:cNvSpPr>
            <a:spLocks noGrp="1"/>
          </p:cNvSpPr>
          <p:nvPr>
            <p:ph idx="1"/>
          </p:nvPr>
        </p:nvSpPr>
        <p:spPr>
          <a:xfrm>
            <a:off x="518160" y="1825624"/>
            <a:ext cx="10835640" cy="4900295"/>
          </a:xfrm>
        </p:spPr>
        <p:txBody>
          <a:bodyPr>
            <a:normAutofit fontScale="92500"/>
          </a:bodyPr>
          <a:lstStyle/>
          <a:p>
            <a:pPr lvl="0"/>
            <a:r>
              <a:rPr lang="en-US" sz="2600" b="1" dirty="0"/>
              <a:t>Requests to Void (</a:t>
            </a:r>
            <a:r>
              <a:rPr lang="en-US" sz="2600" dirty="0"/>
              <a:t>attached email with example and screenshots</a:t>
            </a:r>
            <a:r>
              <a:rPr lang="en-US" sz="2600" b="1" dirty="0"/>
              <a:t>)</a:t>
            </a:r>
            <a:endParaRPr lang="en-US" sz="2600" dirty="0"/>
          </a:p>
          <a:p>
            <a:pPr lvl="1"/>
            <a:endParaRPr lang="en-US" sz="2600" b="1" dirty="0"/>
          </a:p>
          <a:p>
            <a:pPr lvl="1"/>
            <a:r>
              <a:rPr lang="en-US" sz="2600" b="1" dirty="0"/>
              <a:t>Instance: </a:t>
            </a:r>
            <a:r>
              <a:rPr lang="en-US" sz="2600" dirty="0"/>
              <a:t>Title</a:t>
            </a:r>
            <a:r>
              <a:rPr lang="en-US" sz="2600" b="1" dirty="0"/>
              <a:t> </a:t>
            </a:r>
            <a:r>
              <a:rPr lang="en-US" sz="2600" dirty="0"/>
              <a:t>App is in Pending Docs stage and the LO requests to void the app by either calling MVD or emailing management</a:t>
            </a:r>
          </a:p>
          <a:p>
            <a:pPr marL="457200" lvl="1" indent="0">
              <a:buNone/>
            </a:pPr>
            <a:endParaRPr lang="en-US" sz="2600" b="1" dirty="0"/>
          </a:p>
          <a:p>
            <a:pPr lvl="1"/>
            <a:r>
              <a:rPr lang="en-US" sz="2600" b="1" dirty="0"/>
              <a:t>How to handle: </a:t>
            </a:r>
            <a:endParaRPr lang="en-US" sz="2600" dirty="0"/>
          </a:p>
          <a:p>
            <a:pPr lvl="2"/>
            <a:r>
              <a:rPr lang="en-US" sz="2600" dirty="0"/>
              <a:t>The LO Manager can reverse the source service transaction if they need to withdraw a title review case in the Pending Documents stage.</a:t>
            </a:r>
          </a:p>
          <a:p>
            <a:pPr lvl="2"/>
            <a:r>
              <a:rPr lang="en-US" sz="2600" dirty="0"/>
              <a:t>To do this, the Manager can generate the Title Work Summary Report they have access to in the Licensing Official manager, which contains the transaction ID and link to the transaction for every application they submit. When they select the appropriate transaction, they can then reverse their transaction which would withdraw the app.</a:t>
            </a:r>
          </a:p>
          <a:p>
            <a:endParaRPr lang="en-US" dirty="0"/>
          </a:p>
        </p:txBody>
      </p:sp>
    </p:spTree>
    <p:extLst>
      <p:ext uri="{BB962C8B-B14F-4D97-AF65-F5344CB8AC3E}">
        <p14:creationId xmlns:p14="http://schemas.microsoft.com/office/powerpoint/2010/main" val="205424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C302-15CC-24BA-9DDC-2BBAD3CAC4BD}"/>
              </a:ext>
            </a:extLst>
          </p:cNvPr>
          <p:cNvSpPr>
            <a:spLocks noGrp="1"/>
          </p:cNvSpPr>
          <p:nvPr>
            <p:ph type="title"/>
          </p:nvPr>
        </p:nvSpPr>
        <p:spPr/>
        <p:txBody>
          <a:bodyPr/>
          <a:lstStyle/>
          <a:p>
            <a:r>
              <a:rPr lang="en-US" dirty="0"/>
              <a:t>Requests to Void Title Applications</a:t>
            </a:r>
          </a:p>
        </p:txBody>
      </p:sp>
      <p:pic>
        <p:nvPicPr>
          <p:cNvPr id="4" name="Content Placeholder 3">
            <a:extLst>
              <a:ext uri="{FF2B5EF4-FFF2-40B4-BE49-F238E27FC236}">
                <a16:creationId xmlns:a16="http://schemas.microsoft.com/office/drawing/2014/main" id="{8661FA49-12E2-0DFF-930A-66FC5A51DA9B}"/>
              </a:ext>
            </a:extLst>
          </p:cNvPr>
          <p:cNvPicPr>
            <a:picLocks noGrp="1" noChangeAspect="1"/>
          </p:cNvPicPr>
          <p:nvPr>
            <p:ph idx="1"/>
          </p:nvPr>
        </p:nvPicPr>
        <p:blipFill>
          <a:blip r:embed="rId2"/>
          <a:stretch>
            <a:fillRect/>
          </a:stretch>
        </p:blipFill>
        <p:spPr>
          <a:xfrm>
            <a:off x="838200" y="2125757"/>
            <a:ext cx="10515600" cy="3751074"/>
          </a:xfrm>
          <a:prstGeom prst="rect">
            <a:avLst/>
          </a:prstGeom>
        </p:spPr>
      </p:pic>
    </p:spTree>
    <p:extLst>
      <p:ext uri="{BB962C8B-B14F-4D97-AF65-F5344CB8AC3E}">
        <p14:creationId xmlns:p14="http://schemas.microsoft.com/office/powerpoint/2010/main" val="392147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ACD2-74BE-06ED-1140-D4C60E142C38}"/>
              </a:ext>
            </a:extLst>
          </p:cNvPr>
          <p:cNvSpPr>
            <a:spLocks noGrp="1"/>
          </p:cNvSpPr>
          <p:nvPr>
            <p:ph type="title"/>
          </p:nvPr>
        </p:nvSpPr>
        <p:spPr/>
        <p:txBody>
          <a:bodyPr/>
          <a:lstStyle/>
          <a:p>
            <a:r>
              <a:rPr lang="en-US" dirty="0"/>
              <a:t>Requests to Void Title Applications</a:t>
            </a:r>
          </a:p>
        </p:txBody>
      </p:sp>
      <p:pic>
        <p:nvPicPr>
          <p:cNvPr id="4" name="Content Placeholder 3">
            <a:extLst>
              <a:ext uri="{FF2B5EF4-FFF2-40B4-BE49-F238E27FC236}">
                <a16:creationId xmlns:a16="http://schemas.microsoft.com/office/drawing/2014/main" id="{DA2E0B3B-37F8-D48F-CE4B-CD5AB6B19023}"/>
              </a:ext>
            </a:extLst>
          </p:cNvPr>
          <p:cNvPicPr>
            <a:picLocks noGrp="1" noChangeAspect="1"/>
          </p:cNvPicPr>
          <p:nvPr>
            <p:ph idx="1"/>
          </p:nvPr>
        </p:nvPicPr>
        <p:blipFill>
          <a:blip r:embed="rId2"/>
          <a:stretch>
            <a:fillRect/>
          </a:stretch>
        </p:blipFill>
        <p:spPr>
          <a:xfrm>
            <a:off x="584200" y="2298898"/>
            <a:ext cx="11821378" cy="3827581"/>
          </a:xfrm>
          <a:prstGeom prst="rect">
            <a:avLst/>
          </a:prstGeom>
        </p:spPr>
      </p:pic>
    </p:spTree>
    <p:extLst>
      <p:ext uri="{BB962C8B-B14F-4D97-AF65-F5344CB8AC3E}">
        <p14:creationId xmlns:p14="http://schemas.microsoft.com/office/powerpoint/2010/main" val="182438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8819-E341-BEB4-27AB-48A6BD5E189A}"/>
              </a:ext>
            </a:extLst>
          </p:cNvPr>
          <p:cNvSpPr>
            <a:spLocks noGrp="1"/>
          </p:cNvSpPr>
          <p:nvPr>
            <p:ph type="title"/>
          </p:nvPr>
        </p:nvSpPr>
        <p:spPr/>
        <p:txBody>
          <a:bodyPr/>
          <a:lstStyle/>
          <a:p>
            <a:r>
              <a:rPr lang="en-US" dirty="0"/>
              <a:t>Requests to Void Title Applications</a:t>
            </a:r>
          </a:p>
        </p:txBody>
      </p:sp>
      <p:pic>
        <p:nvPicPr>
          <p:cNvPr id="4" name="Content Placeholder 3">
            <a:extLst>
              <a:ext uri="{FF2B5EF4-FFF2-40B4-BE49-F238E27FC236}">
                <a16:creationId xmlns:a16="http://schemas.microsoft.com/office/drawing/2014/main" id="{743A049E-6902-1A97-132E-4BDA0E748130}"/>
              </a:ext>
            </a:extLst>
          </p:cNvPr>
          <p:cNvPicPr>
            <a:picLocks noGrp="1" noChangeAspect="1"/>
          </p:cNvPicPr>
          <p:nvPr>
            <p:ph idx="1"/>
          </p:nvPr>
        </p:nvPicPr>
        <p:blipFill>
          <a:blip r:embed="rId2"/>
          <a:stretch>
            <a:fillRect/>
          </a:stretch>
        </p:blipFill>
        <p:spPr>
          <a:xfrm>
            <a:off x="631718" y="2415270"/>
            <a:ext cx="10928564" cy="3518169"/>
          </a:xfrm>
          <a:prstGeom prst="rect">
            <a:avLst/>
          </a:prstGeom>
        </p:spPr>
      </p:pic>
    </p:spTree>
    <p:extLst>
      <p:ext uri="{BB962C8B-B14F-4D97-AF65-F5344CB8AC3E}">
        <p14:creationId xmlns:p14="http://schemas.microsoft.com/office/powerpoint/2010/main" val="12208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F34D-EDD4-0915-584E-95CB80156A2A}"/>
              </a:ext>
            </a:extLst>
          </p:cNvPr>
          <p:cNvSpPr>
            <a:spLocks noGrp="1"/>
          </p:cNvSpPr>
          <p:nvPr>
            <p:ph type="title"/>
          </p:nvPr>
        </p:nvSpPr>
        <p:spPr/>
        <p:txBody>
          <a:bodyPr/>
          <a:lstStyle/>
          <a:p>
            <a:r>
              <a:rPr lang="en-US" dirty="0"/>
              <a:t>Lien Release vs Replacement</a:t>
            </a:r>
          </a:p>
        </p:txBody>
      </p:sp>
      <p:sp>
        <p:nvSpPr>
          <p:cNvPr id="3" name="Content Placeholder 2">
            <a:extLst>
              <a:ext uri="{FF2B5EF4-FFF2-40B4-BE49-F238E27FC236}">
                <a16:creationId xmlns:a16="http://schemas.microsoft.com/office/drawing/2014/main" id="{2AEC3F36-6AF6-2DD2-814E-C012AE5C92A1}"/>
              </a:ext>
            </a:extLst>
          </p:cNvPr>
          <p:cNvSpPr>
            <a:spLocks noGrp="1"/>
          </p:cNvSpPr>
          <p:nvPr>
            <p:ph idx="1"/>
          </p:nvPr>
        </p:nvSpPr>
        <p:spPr/>
        <p:txBody>
          <a:bodyPr/>
          <a:lstStyle/>
          <a:p>
            <a:pPr lvl="0"/>
            <a:r>
              <a:rPr lang="en-US" dirty="0"/>
              <a:t>Lien Release (Free) vs Replacement </a:t>
            </a:r>
          </a:p>
          <a:p>
            <a:pPr lvl="1"/>
            <a:r>
              <a:rPr lang="en-US" sz="2800" dirty="0"/>
              <a:t>Lien Management features the lien release action which will not charge for a lien release</a:t>
            </a:r>
          </a:p>
          <a:p>
            <a:pPr lvl="2"/>
            <a:r>
              <a:rPr lang="en-US" sz="2800" dirty="0"/>
              <a:t>Use this when you HAVE the current AL title</a:t>
            </a:r>
          </a:p>
          <a:p>
            <a:pPr lvl="1"/>
            <a:r>
              <a:rPr lang="en-US" sz="2800" dirty="0"/>
              <a:t>Replacement Apps allow for lien release but will charge the replacement fee</a:t>
            </a:r>
          </a:p>
          <a:p>
            <a:pPr lvl="2"/>
            <a:r>
              <a:rPr lang="en-US" sz="2800" dirty="0"/>
              <a:t>DO NOT use this when you HAVE the current AL title with the lien released</a:t>
            </a:r>
          </a:p>
          <a:p>
            <a:endParaRPr lang="en-US" dirty="0"/>
          </a:p>
        </p:txBody>
      </p:sp>
    </p:spTree>
    <p:extLst>
      <p:ext uri="{BB962C8B-B14F-4D97-AF65-F5344CB8AC3E}">
        <p14:creationId xmlns:p14="http://schemas.microsoft.com/office/powerpoint/2010/main" val="298949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title"/>
          </p:nvPr>
        </p:nvSpPr>
        <p:spPr/>
        <p:txBody>
          <a:bodyPr>
            <a:normAutofit/>
          </a:bodyPr>
          <a:lstStyle/>
          <a:p>
            <a:r>
              <a:rPr lang="en-US" sz="4400" dirty="0"/>
              <a:t>POD Registration Decals	</a:t>
            </a:r>
          </a:p>
        </p:txBody>
      </p:sp>
      <p:sp>
        <p:nvSpPr>
          <p:cNvPr id="3" name="Subtitle 2">
            <a:extLst>
              <a:ext uri="{FF2B5EF4-FFF2-40B4-BE49-F238E27FC236}">
                <a16:creationId xmlns:a16="http://schemas.microsoft.com/office/drawing/2014/main" id="{3B2F012F-2C9E-2742-A94C-2FBC996202FA}"/>
              </a:ext>
            </a:extLst>
          </p:cNvPr>
          <p:cNvSpPr>
            <a:spLocks noGrp="1"/>
          </p:cNvSpPr>
          <p:nvPr>
            <p:ph idx="1"/>
          </p:nvPr>
        </p:nvSpPr>
        <p:spPr/>
        <p:txBody>
          <a:bodyPr>
            <a:normAutofit/>
          </a:bodyPr>
          <a:lstStyle/>
          <a:p>
            <a:pPr marL="457200" indent="-457200" algn="l">
              <a:buFont typeface="Arial" panose="020B0604020202020204" pitchFamily="34" charset="0"/>
              <a:buChar char="•"/>
            </a:pPr>
            <a:r>
              <a:rPr lang="en-US" sz="3200" dirty="0"/>
              <a:t>Yellow Decals</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r>
              <a:rPr lang="en-US" sz="3200" dirty="0"/>
              <a:t>1st order of yellow decals will be auto shipped during December</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r>
              <a:rPr lang="en-US" sz="3200" dirty="0"/>
              <a:t>If you have any overstock of red decals, please notify the MVD</a:t>
            </a:r>
          </a:p>
          <a:p>
            <a:endParaRPr lang="en-US" dirty="0"/>
          </a:p>
        </p:txBody>
      </p:sp>
    </p:spTree>
    <p:extLst>
      <p:ext uri="{BB962C8B-B14F-4D97-AF65-F5344CB8AC3E}">
        <p14:creationId xmlns:p14="http://schemas.microsoft.com/office/powerpoint/2010/main" val="396027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53D-1F26-9F33-2E3E-DDFD40D4E8F5}"/>
              </a:ext>
            </a:extLst>
          </p:cNvPr>
          <p:cNvSpPr>
            <a:spLocks noGrp="1"/>
          </p:cNvSpPr>
          <p:nvPr>
            <p:ph type="title"/>
          </p:nvPr>
        </p:nvSpPr>
        <p:spPr/>
        <p:txBody>
          <a:bodyPr/>
          <a:lstStyle/>
          <a:p>
            <a:r>
              <a:rPr lang="en-US" dirty="0"/>
              <a:t>Peeling License Plates		</a:t>
            </a:r>
          </a:p>
        </p:txBody>
      </p:sp>
      <p:sp>
        <p:nvSpPr>
          <p:cNvPr id="3" name="Content Placeholder 2">
            <a:extLst>
              <a:ext uri="{FF2B5EF4-FFF2-40B4-BE49-F238E27FC236}">
                <a16:creationId xmlns:a16="http://schemas.microsoft.com/office/drawing/2014/main" id="{5DCB5928-60BF-D606-1CE7-F0F93FAECB3F}"/>
              </a:ext>
            </a:extLst>
          </p:cNvPr>
          <p:cNvSpPr>
            <a:spLocks noGrp="1"/>
          </p:cNvSpPr>
          <p:nvPr>
            <p:ph idx="1"/>
          </p:nvPr>
        </p:nvSpPr>
        <p:spPr/>
        <p:txBody>
          <a:bodyPr/>
          <a:lstStyle/>
          <a:p>
            <a:r>
              <a:rPr lang="en-US" dirty="0"/>
              <a:t>Please continue to notify the MVD if you have any peeling license plates</a:t>
            </a:r>
          </a:p>
          <a:p>
            <a:endParaRPr lang="en-US" dirty="0"/>
          </a:p>
          <a:p>
            <a:r>
              <a:rPr lang="en-US" dirty="0"/>
              <a:t>Believe the problem was related to material used in 2020/2021</a:t>
            </a:r>
          </a:p>
        </p:txBody>
      </p:sp>
    </p:spTree>
    <p:extLst>
      <p:ext uri="{BB962C8B-B14F-4D97-AF65-F5344CB8AC3E}">
        <p14:creationId xmlns:p14="http://schemas.microsoft.com/office/powerpoint/2010/main" val="296020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BE84-5988-222A-6E64-66D67BF89C10}"/>
              </a:ext>
            </a:extLst>
          </p:cNvPr>
          <p:cNvSpPr>
            <a:spLocks noGrp="1"/>
          </p:cNvSpPr>
          <p:nvPr>
            <p:ph type="title"/>
          </p:nvPr>
        </p:nvSpPr>
        <p:spPr/>
        <p:txBody>
          <a:bodyPr/>
          <a:lstStyle/>
          <a:p>
            <a:r>
              <a:rPr lang="en-US" dirty="0"/>
              <a:t>License Plates	</a:t>
            </a:r>
          </a:p>
        </p:txBody>
      </p:sp>
      <p:sp>
        <p:nvSpPr>
          <p:cNvPr id="3" name="Content Placeholder 2">
            <a:extLst>
              <a:ext uri="{FF2B5EF4-FFF2-40B4-BE49-F238E27FC236}">
                <a16:creationId xmlns:a16="http://schemas.microsoft.com/office/drawing/2014/main" id="{851852D3-0341-A6A9-3335-9D0B29DD3567}"/>
              </a:ext>
            </a:extLst>
          </p:cNvPr>
          <p:cNvSpPr>
            <a:spLocks noGrp="1"/>
          </p:cNvSpPr>
          <p:nvPr>
            <p:ph idx="1"/>
          </p:nvPr>
        </p:nvSpPr>
        <p:spPr/>
        <p:txBody>
          <a:bodyPr/>
          <a:lstStyle/>
          <a:p>
            <a:r>
              <a:rPr lang="en-US" dirty="0"/>
              <a:t>Production of new God Bless America plates on hold until December due to material shortage at Alabama Correctional Industries</a:t>
            </a:r>
          </a:p>
          <a:p>
            <a:endParaRPr lang="en-US" dirty="0"/>
          </a:p>
          <a:p>
            <a:r>
              <a:rPr lang="en-US" dirty="0"/>
              <a:t>Update! Material has arrived and orders are being filled </a:t>
            </a:r>
          </a:p>
          <a:p>
            <a:pPr marL="0" indent="0">
              <a:buNone/>
            </a:pPr>
            <a:endParaRPr lang="en-US" dirty="0"/>
          </a:p>
        </p:txBody>
      </p:sp>
    </p:spTree>
    <p:extLst>
      <p:ext uri="{BB962C8B-B14F-4D97-AF65-F5344CB8AC3E}">
        <p14:creationId xmlns:p14="http://schemas.microsoft.com/office/powerpoint/2010/main" val="204748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0952-6D06-923F-791F-D4E7C97907D3}"/>
              </a:ext>
            </a:extLst>
          </p:cNvPr>
          <p:cNvSpPr>
            <a:spLocks noGrp="1"/>
          </p:cNvSpPr>
          <p:nvPr>
            <p:ph type="title"/>
          </p:nvPr>
        </p:nvSpPr>
        <p:spPr/>
        <p:txBody>
          <a:bodyPr/>
          <a:lstStyle/>
          <a:p>
            <a:r>
              <a:rPr lang="en-US" dirty="0"/>
              <a:t>2027 Standard License Plate </a:t>
            </a:r>
          </a:p>
        </p:txBody>
      </p:sp>
      <p:pic>
        <p:nvPicPr>
          <p:cNvPr id="5" name="Content Placeholder 4">
            <a:extLst>
              <a:ext uri="{FF2B5EF4-FFF2-40B4-BE49-F238E27FC236}">
                <a16:creationId xmlns:a16="http://schemas.microsoft.com/office/drawing/2014/main" id="{C3451FCF-3C9F-A6D7-81DC-A5DB2CADCA45}"/>
              </a:ext>
            </a:extLst>
          </p:cNvPr>
          <p:cNvPicPr>
            <a:picLocks noGrp="1" noChangeAspect="1"/>
          </p:cNvPicPr>
          <p:nvPr>
            <p:ph idx="1"/>
          </p:nvPr>
        </p:nvPicPr>
        <p:blipFill>
          <a:blip r:embed="rId2"/>
          <a:srcRect l="42844" t="12278" r="37319" b="34878"/>
          <a:stretch>
            <a:fillRect/>
          </a:stretch>
        </p:blipFill>
        <p:spPr>
          <a:xfrm>
            <a:off x="1595437" y="2005013"/>
            <a:ext cx="9201176" cy="4595814"/>
          </a:xfrm>
          <a:prstGeom prst="rect">
            <a:avLst/>
          </a:prstGeom>
        </p:spPr>
      </p:pic>
    </p:spTree>
    <p:extLst>
      <p:ext uri="{BB962C8B-B14F-4D97-AF65-F5344CB8AC3E}">
        <p14:creationId xmlns:p14="http://schemas.microsoft.com/office/powerpoint/2010/main" val="8516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B1D6-3923-C0AB-069C-274E23F8CC2C}"/>
              </a:ext>
            </a:extLst>
          </p:cNvPr>
          <p:cNvSpPr>
            <a:spLocks noGrp="1"/>
          </p:cNvSpPr>
          <p:nvPr>
            <p:ph type="title"/>
          </p:nvPr>
        </p:nvSpPr>
        <p:spPr/>
        <p:txBody>
          <a:bodyPr anchor="t">
            <a:normAutofit/>
          </a:bodyPr>
          <a:lstStyle/>
          <a:p>
            <a:r>
              <a:rPr lang="en-US" sz="6000" dirty="0"/>
              <a:t>MVD Org Structure</a:t>
            </a:r>
          </a:p>
        </p:txBody>
      </p:sp>
      <p:sp>
        <p:nvSpPr>
          <p:cNvPr id="3" name="Subtitle 2">
            <a:extLst>
              <a:ext uri="{FF2B5EF4-FFF2-40B4-BE49-F238E27FC236}">
                <a16:creationId xmlns:a16="http://schemas.microsoft.com/office/drawing/2014/main" id="{398FC3FA-DEF0-F281-0923-15C9A32B3685}"/>
              </a:ext>
            </a:extLst>
          </p:cNvPr>
          <p:cNvSpPr>
            <a:spLocks noGrp="1"/>
          </p:cNvSpPr>
          <p:nvPr>
            <p:ph idx="1"/>
          </p:nvPr>
        </p:nvSpPr>
        <p:spPr/>
        <p:txBody>
          <a:bodyPr>
            <a:normAutofit/>
          </a:bodyPr>
          <a:lstStyle/>
          <a:p>
            <a:pPr marL="0" indent="0" algn="l">
              <a:buNone/>
            </a:pPr>
            <a:r>
              <a:rPr lang="en-US" b="1" dirty="0">
                <a:solidFill>
                  <a:srgbClr val="51C0A7"/>
                </a:solidFill>
              </a:rPr>
              <a:t>MVD Admin</a:t>
            </a:r>
            <a:endParaRPr lang="en-US" sz="2800" b="1" dirty="0">
              <a:solidFill>
                <a:srgbClr val="51C0A7"/>
              </a:solidFill>
            </a:endParaRPr>
          </a:p>
          <a:p>
            <a:pPr lvl="1"/>
            <a:r>
              <a:rPr lang="en-US" dirty="0"/>
              <a:t>David Baxley, Director</a:t>
            </a:r>
          </a:p>
          <a:p>
            <a:pPr marL="0" indent="0">
              <a:buNone/>
            </a:pPr>
            <a:endParaRPr lang="en-US" dirty="0"/>
          </a:p>
          <a:p>
            <a:pPr marL="0" indent="0">
              <a:buNone/>
            </a:pPr>
            <a:r>
              <a:rPr lang="en-US" b="1" dirty="0">
                <a:solidFill>
                  <a:srgbClr val="51C0A7"/>
                </a:solidFill>
              </a:rPr>
              <a:t>Registration Admin</a:t>
            </a:r>
            <a:endParaRPr lang="en-US" dirty="0"/>
          </a:p>
          <a:p>
            <a:pPr marL="457200" lvl="1" indent="0" algn="l">
              <a:buNone/>
            </a:pPr>
            <a:r>
              <a:rPr lang="en-US" dirty="0"/>
              <a:t>• Troy Thigpen, Section Manager</a:t>
            </a:r>
          </a:p>
          <a:p>
            <a:pPr lvl="1"/>
            <a:r>
              <a:rPr lang="en-US" dirty="0"/>
              <a:t>Trishawn Bell, Registration Manager</a:t>
            </a:r>
          </a:p>
          <a:p>
            <a:pPr marL="457200" lvl="1" indent="0" algn="l">
              <a:buNone/>
            </a:pPr>
            <a:r>
              <a:rPr lang="en-US" dirty="0"/>
              <a:t>•  Amanda Fleming, Registration/Warehouse Supervisor</a:t>
            </a:r>
          </a:p>
        </p:txBody>
      </p:sp>
    </p:spTree>
    <p:extLst>
      <p:ext uri="{BB962C8B-B14F-4D97-AF65-F5344CB8AC3E}">
        <p14:creationId xmlns:p14="http://schemas.microsoft.com/office/powerpoint/2010/main" val="332315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5D49-C64C-32A2-2D5D-6CF5E08FC890}"/>
              </a:ext>
            </a:extLst>
          </p:cNvPr>
          <p:cNvSpPr>
            <a:spLocks noGrp="1"/>
          </p:cNvSpPr>
          <p:nvPr>
            <p:ph type="title"/>
          </p:nvPr>
        </p:nvSpPr>
        <p:spPr/>
        <p:txBody>
          <a:bodyPr/>
          <a:lstStyle/>
          <a:p>
            <a:r>
              <a:rPr lang="en-US" dirty="0"/>
              <a:t>Reissued and Redesigned Plates – Memo 2025-006</a:t>
            </a:r>
          </a:p>
        </p:txBody>
      </p:sp>
      <p:sp>
        <p:nvSpPr>
          <p:cNvPr id="3" name="Content Placeholder 2">
            <a:extLst>
              <a:ext uri="{FF2B5EF4-FFF2-40B4-BE49-F238E27FC236}">
                <a16:creationId xmlns:a16="http://schemas.microsoft.com/office/drawing/2014/main" id="{92F860DE-3DD0-C78A-D36D-D1B58EF201EF}"/>
              </a:ext>
            </a:extLst>
          </p:cNvPr>
          <p:cNvSpPr>
            <a:spLocks noGrp="1"/>
          </p:cNvSpPr>
          <p:nvPr>
            <p:ph idx="1"/>
          </p:nvPr>
        </p:nvSpPr>
        <p:spPr>
          <a:xfrm>
            <a:off x="457200" y="1825624"/>
            <a:ext cx="10896600" cy="4595495"/>
          </a:xfrm>
        </p:spPr>
        <p:txBody>
          <a:bodyPr>
            <a:normAutofit fontScale="92500" lnSpcReduction="10000"/>
          </a:bodyPr>
          <a:lstStyle/>
          <a:p>
            <a:r>
              <a:rPr lang="en-US" dirty="0"/>
              <a:t>Prince Hall Grand Lodge</a:t>
            </a:r>
          </a:p>
          <a:p>
            <a:pPr marL="0" indent="0">
              <a:buNone/>
            </a:pPr>
            <a:endParaRPr lang="en-US" dirty="0"/>
          </a:p>
          <a:p>
            <a:endParaRPr lang="en-US" dirty="0"/>
          </a:p>
          <a:p>
            <a:r>
              <a:rPr lang="en-US" dirty="0"/>
              <a:t> Alabama State University</a:t>
            </a:r>
          </a:p>
          <a:p>
            <a:endParaRPr lang="en-US" dirty="0"/>
          </a:p>
          <a:p>
            <a:endParaRPr lang="en-US" dirty="0"/>
          </a:p>
          <a:p>
            <a:r>
              <a:rPr lang="en-US" dirty="0"/>
              <a:t> Athens State University</a:t>
            </a:r>
          </a:p>
          <a:p>
            <a:endParaRPr lang="en-US" dirty="0"/>
          </a:p>
          <a:p>
            <a:endParaRPr lang="en-US" dirty="0"/>
          </a:p>
          <a:p>
            <a:r>
              <a:rPr lang="en-US" dirty="0"/>
              <a:t> Jacksonville State University</a:t>
            </a:r>
          </a:p>
        </p:txBody>
      </p:sp>
    </p:spTree>
    <p:extLst>
      <p:ext uri="{BB962C8B-B14F-4D97-AF65-F5344CB8AC3E}">
        <p14:creationId xmlns:p14="http://schemas.microsoft.com/office/powerpoint/2010/main" val="356426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8D85-BCBD-B241-A43C-2F2F04380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D3359-D340-E7F9-B15E-C972BA247F75}"/>
              </a:ext>
            </a:extLst>
          </p:cNvPr>
          <p:cNvSpPr>
            <a:spLocks noGrp="1"/>
          </p:cNvSpPr>
          <p:nvPr>
            <p:ph type="title"/>
          </p:nvPr>
        </p:nvSpPr>
        <p:spPr/>
        <p:txBody>
          <a:bodyPr/>
          <a:lstStyle/>
          <a:p>
            <a:r>
              <a:rPr lang="en-US" dirty="0"/>
              <a:t>Reissued and Redesigned Plates – Memo 2025-006</a:t>
            </a:r>
          </a:p>
        </p:txBody>
      </p:sp>
      <p:sp>
        <p:nvSpPr>
          <p:cNvPr id="3" name="Content Placeholder 2">
            <a:extLst>
              <a:ext uri="{FF2B5EF4-FFF2-40B4-BE49-F238E27FC236}">
                <a16:creationId xmlns:a16="http://schemas.microsoft.com/office/drawing/2014/main" id="{A5A23B8C-F5A6-9F09-A250-4138188221BA}"/>
              </a:ext>
            </a:extLst>
          </p:cNvPr>
          <p:cNvSpPr>
            <a:spLocks noGrp="1"/>
          </p:cNvSpPr>
          <p:nvPr>
            <p:ph idx="1"/>
          </p:nvPr>
        </p:nvSpPr>
        <p:spPr>
          <a:xfrm>
            <a:off x="457200" y="1825625"/>
            <a:ext cx="10896600" cy="4780448"/>
          </a:xfrm>
        </p:spPr>
        <p:txBody>
          <a:bodyPr>
            <a:normAutofit/>
          </a:bodyPr>
          <a:lstStyle/>
          <a:p>
            <a:r>
              <a:rPr lang="en-US" dirty="0"/>
              <a:t>Oakwood University</a:t>
            </a:r>
          </a:p>
          <a:p>
            <a:pPr marL="0" indent="0">
              <a:buNone/>
            </a:pPr>
            <a:endParaRPr lang="en-US" dirty="0"/>
          </a:p>
          <a:p>
            <a:r>
              <a:rPr lang="en-US" dirty="0"/>
              <a:t> University of Alabama at Birmingham</a:t>
            </a:r>
          </a:p>
          <a:p>
            <a:pPr marL="0" indent="0">
              <a:buNone/>
            </a:pPr>
            <a:endParaRPr lang="en-US" dirty="0"/>
          </a:p>
          <a:p>
            <a:r>
              <a:rPr lang="en-US" dirty="0"/>
              <a:t> University of Alabama at Huntsville</a:t>
            </a:r>
          </a:p>
          <a:p>
            <a:pPr marL="0" indent="0">
              <a:buNone/>
            </a:pPr>
            <a:endParaRPr lang="en-US" dirty="0"/>
          </a:p>
          <a:p>
            <a:r>
              <a:rPr lang="en-US" dirty="0"/>
              <a:t> Lurleen B Wallace Community College</a:t>
            </a:r>
          </a:p>
          <a:p>
            <a:pPr marL="0" indent="0">
              <a:buNone/>
            </a:pPr>
            <a:endParaRPr lang="en-US" dirty="0"/>
          </a:p>
          <a:p>
            <a:r>
              <a:rPr lang="en-US" dirty="0"/>
              <a:t> National Wild Turkey Federation</a:t>
            </a:r>
          </a:p>
        </p:txBody>
      </p:sp>
    </p:spTree>
    <p:extLst>
      <p:ext uri="{BB962C8B-B14F-4D97-AF65-F5344CB8AC3E}">
        <p14:creationId xmlns:p14="http://schemas.microsoft.com/office/powerpoint/2010/main" val="250226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D42C-C392-AA5E-1A6F-D8F1B8C556C0}"/>
              </a:ext>
            </a:extLst>
          </p:cNvPr>
          <p:cNvSpPr>
            <a:spLocks noGrp="1"/>
          </p:cNvSpPr>
          <p:nvPr>
            <p:ph type="title"/>
          </p:nvPr>
        </p:nvSpPr>
        <p:spPr/>
        <p:txBody>
          <a:bodyPr/>
          <a:lstStyle/>
          <a:p>
            <a:r>
              <a:rPr lang="en-US" dirty="0"/>
              <a:t>Federal Heavy Vehicle Use Tax</a:t>
            </a:r>
          </a:p>
        </p:txBody>
      </p:sp>
      <p:sp>
        <p:nvSpPr>
          <p:cNvPr id="3" name="Content Placeholder 2">
            <a:extLst>
              <a:ext uri="{FF2B5EF4-FFF2-40B4-BE49-F238E27FC236}">
                <a16:creationId xmlns:a16="http://schemas.microsoft.com/office/drawing/2014/main" id="{48D6440F-B612-4853-5449-2B484B195734}"/>
              </a:ext>
            </a:extLst>
          </p:cNvPr>
          <p:cNvSpPr>
            <a:spLocks noGrp="1"/>
          </p:cNvSpPr>
          <p:nvPr>
            <p:ph idx="1"/>
          </p:nvPr>
        </p:nvSpPr>
        <p:spPr/>
        <p:txBody>
          <a:bodyPr>
            <a:normAutofit lnSpcReduction="10000"/>
          </a:bodyPr>
          <a:lstStyle/>
          <a:p>
            <a:pPr marL="483234" marR="1101090" lvl="0" indent="-471170">
              <a:lnSpc>
                <a:spcPts val="2320"/>
              </a:lnSpc>
              <a:spcBef>
                <a:spcPts val="390"/>
              </a:spcBef>
              <a:buFontTx/>
              <a:buChar char="•"/>
              <a:tabLst>
                <a:tab pos="484505" algn="l"/>
                <a:tab pos="485140" algn="l"/>
              </a:tabLst>
              <a:defRPr/>
            </a:pPr>
            <a:r>
              <a:rPr lang="en-US" sz="2400" spc="-5" dirty="0">
                <a:latin typeface="Arial"/>
                <a:cs typeface="Arial"/>
              </a:rPr>
              <a:t>Rule </a:t>
            </a:r>
            <a:r>
              <a:rPr lang="en-US" sz="2400" spc="-10" dirty="0">
                <a:latin typeface="Arial"/>
                <a:cs typeface="Arial"/>
              </a:rPr>
              <a:t>810-5-1-.233 </a:t>
            </a:r>
            <a:r>
              <a:rPr lang="en-US" sz="2400" spc="-5" dirty="0">
                <a:latin typeface="Arial"/>
                <a:cs typeface="Arial"/>
              </a:rPr>
              <a:t>provides </a:t>
            </a:r>
            <a:r>
              <a:rPr lang="en-US" sz="2400" dirty="0">
                <a:latin typeface="Arial"/>
                <a:cs typeface="Arial"/>
              </a:rPr>
              <a:t>the </a:t>
            </a:r>
            <a:r>
              <a:rPr lang="en-US" sz="2400" spc="-5" dirty="0">
                <a:latin typeface="Arial"/>
                <a:cs typeface="Arial"/>
              </a:rPr>
              <a:t>following </a:t>
            </a:r>
            <a:r>
              <a:rPr lang="en-US" sz="2400" spc="-585" dirty="0">
                <a:latin typeface="Arial"/>
                <a:cs typeface="Arial"/>
              </a:rPr>
              <a:t> </a:t>
            </a:r>
            <a:r>
              <a:rPr lang="en-US" sz="2400" dirty="0">
                <a:latin typeface="Arial"/>
                <a:cs typeface="Arial"/>
              </a:rPr>
              <a:t>evidence</a:t>
            </a:r>
            <a:r>
              <a:rPr lang="en-US" sz="2400" spc="-15" dirty="0">
                <a:latin typeface="Arial"/>
                <a:cs typeface="Arial"/>
              </a:rPr>
              <a:t> </a:t>
            </a:r>
            <a:r>
              <a:rPr lang="en-US" sz="2400" spc="-5" dirty="0">
                <a:latin typeface="Arial"/>
                <a:cs typeface="Arial"/>
              </a:rPr>
              <a:t>may</a:t>
            </a:r>
            <a:r>
              <a:rPr lang="en-US" sz="2400" spc="-20" dirty="0">
                <a:latin typeface="Arial"/>
                <a:cs typeface="Arial"/>
              </a:rPr>
              <a:t> </a:t>
            </a:r>
            <a:r>
              <a:rPr lang="en-US" sz="2400" dirty="0">
                <a:latin typeface="Arial"/>
                <a:cs typeface="Arial"/>
              </a:rPr>
              <a:t>be</a:t>
            </a:r>
            <a:r>
              <a:rPr lang="en-US" sz="2400" spc="-10" dirty="0">
                <a:latin typeface="Arial"/>
                <a:cs typeface="Arial"/>
              </a:rPr>
              <a:t> </a:t>
            </a:r>
            <a:r>
              <a:rPr lang="en-US" sz="2400" spc="-5" dirty="0">
                <a:latin typeface="Arial"/>
                <a:cs typeface="Arial"/>
              </a:rPr>
              <a:t>submitted:</a:t>
            </a:r>
            <a:endParaRPr lang="en-US" sz="2400" dirty="0">
              <a:latin typeface="Arial"/>
              <a:cs typeface="Arial"/>
            </a:endParaRPr>
          </a:p>
          <a:p>
            <a:pPr marL="0" lvl="0" indent="0">
              <a:lnSpc>
                <a:spcPct val="100000"/>
              </a:lnSpc>
              <a:spcBef>
                <a:spcPts val="55"/>
              </a:spcBef>
              <a:buClr>
                <a:srgbClr val="FFFFFF"/>
              </a:buClr>
              <a:buFont typeface="Arial"/>
              <a:buChar char="•"/>
              <a:defRPr/>
            </a:pPr>
            <a:endParaRPr lang="en-US" sz="2400" dirty="0">
              <a:latin typeface="Arial"/>
              <a:cs typeface="Arial"/>
            </a:endParaRPr>
          </a:p>
          <a:p>
            <a:pPr marL="862330" lvl="1" indent="-474345">
              <a:lnSpc>
                <a:spcPct val="100000"/>
              </a:lnSpc>
              <a:spcBef>
                <a:spcPts val="0"/>
              </a:spcBef>
              <a:buFontTx/>
              <a:buChar char="•"/>
              <a:tabLst>
                <a:tab pos="862330" algn="l"/>
                <a:tab pos="862965" algn="l"/>
              </a:tabLst>
              <a:defRPr/>
            </a:pPr>
            <a:r>
              <a:rPr lang="en-US" spc="5" dirty="0">
                <a:latin typeface="Arial"/>
                <a:cs typeface="Arial"/>
              </a:rPr>
              <a:t>IRS</a:t>
            </a:r>
            <a:r>
              <a:rPr lang="en-US" spc="-35" dirty="0">
                <a:latin typeface="Arial"/>
                <a:cs typeface="Arial"/>
              </a:rPr>
              <a:t> </a:t>
            </a:r>
            <a:r>
              <a:rPr lang="en-US" spc="5" dirty="0">
                <a:latin typeface="Arial"/>
                <a:cs typeface="Arial"/>
              </a:rPr>
              <a:t>stamped</a:t>
            </a:r>
            <a:r>
              <a:rPr lang="en-US" spc="-5" dirty="0">
                <a:latin typeface="Arial"/>
                <a:cs typeface="Arial"/>
              </a:rPr>
              <a:t> </a:t>
            </a:r>
            <a:r>
              <a:rPr lang="en-US" dirty="0">
                <a:latin typeface="Arial"/>
                <a:cs typeface="Arial"/>
              </a:rPr>
              <a:t>schedule</a:t>
            </a:r>
            <a:r>
              <a:rPr lang="en-US" spc="-30" dirty="0">
                <a:latin typeface="Arial"/>
                <a:cs typeface="Arial"/>
              </a:rPr>
              <a:t> </a:t>
            </a:r>
            <a:r>
              <a:rPr lang="en-US" spc="5" dirty="0">
                <a:latin typeface="Arial"/>
                <a:cs typeface="Arial"/>
              </a:rPr>
              <a:t>1</a:t>
            </a:r>
            <a:r>
              <a:rPr lang="en-US" spc="15" dirty="0">
                <a:latin typeface="Arial"/>
                <a:cs typeface="Arial"/>
              </a:rPr>
              <a:t> </a:t>
            </a:r>
            <a:r>
              <a:rPr lang="en-US" dirty="0">
                <a:latin typeface="Arial"/>
                <a:cs typeface="Arial"/>
              </a:rPr>
              <a:t>form</a:t>
            </a:r>
            <a:r>
              <a:rPr lang="en-US" spc="-30" dirty="0">
                <a:latin typeface="Arial"/>
                <a:cs typeface="Arial"/>
              </a:rPr>
              <a:t> </a:t>
            </a:r>
            <a:r>
              <a:rPr lang="en-US" dirty="0">
                <a:latin typeface="Arial"/>
                <a:cs typeface="Arial"/>
              </a:rPr>
              <a:t>2290</a:t>
            </a:r>
          </a:p>
          <a:p>
            <a:pPr marL="862330" lvl="1" indent="-474345">
              <a:lnSpc>
                <a:spcPct val="100000"/>
              </a:lnSpc>
              <a:spcBef>
                <a:spcPts val="1980"/>
              </a:spcBef>
              <a:buFontTx/>
              <a:buChar char="•"/>
              <a:tabLst>
                <a:tab pos="862330" algn="l"/>
                <a:tab pos="862965" algn="l"/>
              </a:tabLst>
              <a:defRPr/>
            </a:pPr>
            <a:r>
              <a:rPr lang="en-US" spc="5" dirty="0">
                <a:latin typeface="Arial"/>
                <a:cs typeface="Arial"/>
              </a:rPr>
              <a:t>Schedule</a:t>
            </a:r>
            <a:r>
              <a:rPr lang="en-US" spc="-20" dirty="0">
                <a:latin typeface="Arial"/>
                <a:cs typeface="Arial"/>
              </a:rPr>
              <a:t> </a:t>
            </a:r>
            <a:r>
              <a:rPr lang="en-US" spc="5" dirty="0">
                <a:latin typeface="Arial"/>
                <a:cs typeface="Arial"/>
              </a:rPr>
              <a:t>1</a:t>
            </a:r>
            <a:r>
              <a:rPr lang="en-US" spc="-20" dirty="0">
                <a:latin typeface="Arial"/>
                <a:cs typeface="Arial"/>
              </a:rPr>
              <a:t> </a:t>
            </a:r>
            <a:r>
              <a:rPr lang="en-US" spc="5" dirty="0">
                <a:latin typeface="Arial"/>
                <a:cs typeface="Arial"/>
              </a:rPr>
              <a:t>with</a:t>
            </a:r>
            <a:r>
              <a:rPr lang="en-US" spc="-40" dirty="0">
                <a:latin typeface="Arial"/>
                <a:cs typeface="Arial"/>
              </a:rPr>
              <a:t> </a:t>
            </a:r>
            <a:r>
              <a:rPr lang="en-US" dirty="0" err="1">
                <a:latin typeface="Arial"/>
                <a:cs typeface="Arial"/>
              </a:rPr>
              <a:t>eFile</a:t>
            </a:r>
            <a:r>
              <a:rPr lang="en-US" spc="-45" dirty="0">
                <a:latin typeface="Arial"/>
                <a:cs typeface="Arial"/>
              </a:rPr>
              <a:t> </a:t>
            </a:r>
            <a:r>
              <a:rPr lang="en-US" spc="5" dirty="0">
                <a:latin typeface="Arial"/>
                <a:cs typeface="Arial"/>
              </a:rPr>
              <a:t>watermark</a:t>
            </a:r>
            <a:endParaRPr lang="en-US" dirty="0">
              <a:latin typeface="Arial"/>
              <a:cs typeface="Arial"/>
            </a:endParaRPr>
          </a:p>
          <a:p>
            <a:pPr marL="862330" lvl="1" indent="-474345">
              <a:lnSpc>
                <a:spcPct val="100000"/>
              </a:lnSpc>
              <a:spcBef>
                <a:spcPts val="1970"/>
              </a:spcBef>
              <a:buFontTx/>
              <a:buChar char="•"/>
              <a:tabLst>
                <a:tab pos="862330" algn="l"/>
                <a:tab pos="862965" algn="l"/>
              </a:tabLst>
              <a:defRPr/>
            </a:pPr>
            <a:r>
              <a:rPr lang="en-US" spc="5" dirty="0">
                <a:latin typeface="Arial"/>
                <a:cs typeface="Arial"/>
              </a:rPr>
              <a:t>Schedule</a:t>
            </a:r>
            <a:r>
              <a:rPr lang="en-US" spc="-15" dirty="0">
                <a:latin typeface="Arial"/>
                <a:cs typeface="Arial"/>
              </a:rPr>
              <a:t> </a:t>
            </a:r>
            <a:r>
              <a:rPr lang="en-US" spc="5" dirty="0">
                <a:latin typeface="Arial"/>
                <a:cs typeface="Arial"/>
              </a:rPr>
              <a:t>1</a:t>
            </a:r>
            <a:r>
              <a:rPr lang="en-US" spc="-15" dirty="0">
                <a:latin typeface="Arial"/>
                <a:cs typeface="Arial"/>
              </a:rPr>
              <a:t> </a:t>
            </a:r>
            <a:r>
              <a:rPr lang="en-US" spc="5" dirty="0">
                <a:latin typeface="Arial"/>
                <a:cs typeface="Arial"/>
              </a:rPr>
              <a:t>and</a:t>
            </a:r>
            <a:r>
              <a:rPr lang="en-US" spc="-15" dirty="0">
                <a:latin typeface="Arial"/>
                <a:cs typeface="Arial"/>
              </a:rPr>
              <a:t> </a:t>
            </a:r>
            <a:r>
              <a:rPr lang="en-US" spc="5" dirty="0">
                <a:latin typeface="Arial"/>
                <a:cs typeface="Arial"/>
              </a:rPr>
              <a:t>one of</a:t>
            </a:r>
            <a:r>
              <a:rPr lang="en-US" spc="-20" dirty="0">
                <a:latin typeface="Arial"/>
                <a:cs typeface="Arial"/>
              </a:rPr>
              <a:t> </a:t>
            </a:r>
            <a:r>
              <a:rPr lang="en-US" dirty="0">
                <a:latin typeface="Arial"/>
                <a:cs typeface="Arial"/>
              </a:rPr>
              <a:t>the</a:t>
            </a:r>
            <a:r>
              <a:rPr lang="en-US" spc="-15" dirty="0">
                <a:latin typeface="Arial"/>
                <a:cs typeface="Arial"/>
              </a:rPr>
              <a:t> </a:t>
            </a:r>
            <a:r>
              <a:rPr lang="en-US" spc="5" dirty="0">
                <a:latin typeface="Arial"/>
                <a:cs typeface="Arial"/>
              </a:rPr>
              <a:t>following:</a:t>
            </a:r>
            <a:endParaRPr lang="en-US" dirty="0">
              <a:latin typeface="Arial"/>
              <a:cs typeface="Arial"/>
            </a:endParaRPr>
          </a:p>
          <a:p>
            <a:pPr marL="1285240" lvl="2" indent="-191770">
              <a:lnSpc>
                <a:spcPct val="100000"/>
              </a:lnSpc>
              <a:spcBef>
                <a:spcPts val="300"/>
              </a:spcBef>
              <a:buFontTx/>
              <a:buChar char="•"/>
              <a:tabLst>
                <a:tab pos="1285875" algn="l"/>
              </a:tabLst>
              <a:defRPr/>
            </a:pPr>
            <a:r>
              <a:rPr lang="en-US" sz="2400" spc="10" dirty="0">
                <a:latin typeface="Arial"/>
                <a:cs typeface="Arial"/>
              </a:rPr>
              <a:t>Photocopy</a:t>
            </a:r>
            <a:r>
              <a:rPr lang="en-US" sz="2400" spc="-35" dirty="0">
                <a:latin typeface="Arial"/>
                <a:cs typeface="Arial"/>
              </a:rPr>
              <a:t> </a:t>
            </a:r>
            <a:r>
              <a:rPr lang="en-US" sz="2400" spc="15" dirty="0">
                <a:latin typeface="Arial"/>
                <a:cs typeface="Arial"/>
              </a:rPr>
              <a:t>of</a:t>
            </a:r>
            <a:r>
              <a:rPr lang="en-US" sz="2400" spc="-10" dirty="0">
                <a:latin typeface="Arial"/>
                <a:cs typeface="Arial"/>
              </a:rPr>
              <a:t> </a:t>
            </a:r>
            <a:r>
              <a:rPr lang="en-US" sz="2400" spc="10" dirty="0">
                <a:latin typeface="Arial"/>
                <a:cs typeface="Arial"/>
              </a:rPr>
              <a:t>both</a:t>
            </a:r>
            <a:r>
              <a:rPr lang="en-US" sz="2400" spc="-5" dirty="0">
                <a:latin typeface="Arial"/>
                <a:cs typeface="Arial"/>
              </a:rPr>
              <a:t> </a:t>
            </a:r>
            <a:r>
              <a:rPr lang="en-US" sz="2400" spc="15" dirty="0">
                <a:latin typeface="Arial"/>
                <a:cs typeface="Arial"/>
              </a:rPr>
              <a:t>sides</a:t>
            </a:r>
            <a:r>
              <a:rPr lang="en-US" sz="2400" spc="-35" dirty="0">
                <a:latin typeface="Arial"/>
                <a:cs typeface="Arial"/>
              </a:rPr>
              <a:t> </a:t>
            </a:r>
            <a:r>
              <a:rPr lang="en-US" sz="2400" spc="15" dirty="0">
                <a:latin typeface="Arial"/>
                <a:cs typeface="Arial"/>
              </a:rPr>
              <a:t>of</a:t>
            </a:r>
            <a:r>
              <a:rPr lang="en-US" sz="2400" spc="10" dirty="0">
                <a:latin typeface="Arial"/>
                <a:cs typeface="Arial"/>
              </a:rPr>
              <a:t> </a:t>
            </a:r>
            <a:r>
              <a:rPr lang="en-US" sz="2400" spc="15" dirty="0">
                <a:latin typeface="Arial"/>
                <a:cs typeface="Arial"/>
              </a:rPr>
              <a:t>cancelled</a:t>
            </a:r>
            <a:r>
              <a:rPr lang="en-US" sz="2400" spc="-25" dirty="0">
                <a:latin typeface="Arial"/>
                <a:cs typeface="Arial"/>
              </a:rPr>
              <a:t> </a:t>
            </a:r>
            <a:r>
              <a:rPr lang="en-US" sz="2400" spc="15" dirty="0">
                <a:latin typeface="Arial"/>
                <a:cs typeface="Arial"/>
              </a:rPr>
              <a:t>check</a:t>
            </a:r>
            <a:endParaRPr lang="en-US" sz="2400" dirty="0">
              <a:latin typeface="Arial"/>
              <a:cs typeface="Arial"/>
            </a:endParaRPr>
          </a:p>
          <a:p>
            <a:pPr marL="1285240" lvl="2" indent="-191770">
              <a:lnSpc>
                <a:spcPct val="100000"/>
              </a:lnSpc>
              <a:spcBef>
                <a:spcPts val="285"/>
              </a:spcBef>
              <a:buFontTx/>
              <a:buChar char="•"/>
              <a:tabLst>
                <a:tab pos="1285875" algn="l"/>
              </a:tabLst>
              <a:defRPr/>
            </a:pPr>
            <a:r>
              <a:rPr lang="en-US" sz="2400" spc="15" dirty="0">
                <a:latin typeface="Arial"/>
                <a:cs typeface="Arial"/>
              </a:rPr>
              <a:t>Bank</a:t>
            </a:r>
            <a:r>
              <a:rPr lang="en-US" sz="2400" spc="-15" dirty="0">
                <a:latin typeface="Arial"/>
                <a:cs typeface="Arial"/>
              </a:rPr>
              <a:t> </a:t>
            </a:r>
            <a:r>
              <a:rPr lang="en-US" sz="2400" spc="10" dirty="0">
                <a:latin typeface="Arial"/>
                <a:cs typeface="Arial"/>
              </a:rPr>
              <a:t>statement</a:t>
            </a:r>
            <a:r>
              <a:rPr lang="en-US" sz="2400" spc="-30" dirty="0">
                <a:latin typeface="Arial"/>
                <a:cs typeface="Arial"/>
              </a:rPr>
              <a:t> </a:t>
            </a:r>
            <a:r>
              <a:rPr lang="en-US" sz="2400" spc="10" dirty="0">
                <a:latin typeface="Arial"/>
                <a:cs typeface="Arial"/>
              </a:rPr>
              <a:t>indicating</a:t>
            </a:r>
            <a:r>
              <a:rPr lang="en-US" sz="2400" spc="-25" dirty="0">
                <a:latin typeface="Arial"/>
                <a:cs typeface="Arial"/>
              </a:rPr>
              <a:t> </a:t>
            </a:r>
            <a:r>
              <a:rPr lang="en-US" sz="2400" spc="15" dirty="0">
                <a:latin typeface="Arial"/>
                <a:cs typeface="Arial"/>
              </a:rPr>
              <a:t>amount</a:t>
            </a:r>
            <a:r>
              <a:rPr lang="en-US" sz="2400" spc="-25" dirty="0">
                <a:latin typeface="Arial"/>
                <a:cs typeface="Arial"/>
              </a:rPr>
              <a:t> </a:t>
            </a:r>
            <a:r>
              <a:rPr lang="en-US" sz="2400" spc="15" dirty="0">
                <a:latin typeface="Arial"/>
                <a:cs typeface="Arial"/>
              </a:rPr>
              <a:t>of</a:t>
            </a:r>
            <a:r>
              <a:rPr lang="en-US" sz="2400" spc="-10" dirty="0">
                <a:latin typeface="Arial"/>
                <a:cs typeface="Arial"/>
              </a:rPr>
              <a:t> </a:t>
            </a:r>
            <a:r>
              <a:rPr lang="en-US" sz="2400" spc="5" dirty="0">
                <a:latin typeface="Arial"/>
                <a:cs typeface="Arial"/>
              </a:rPr>
              <a:t>tax </a:t>
            </a:r>
            <a:r>
              <a:rPr lang="en-US" sz="2400" spc="15" dirty="0">
                <a:latin typeface="Arial"/>
                <a:cs typeface="Arial"/>
              </a:rPr>
              <a:t>paid</a:t>
            </a:r>
            <a:endParaRPr lang="en-US" sz="2400" dirty="0">
              <a:latin typeface="Arial"/>
              <a:cs typeface="Arial"/>
            </a:endParaRPr>
          </a:p>
          <a:p>
            <a:pPr marL="1284605" lvl="2" indent="-189230">
              <a:lnSpc>
                <a:spcPct val="100000"/>
              </a:lnSpc>
              <a:spcBef>
                <a:spcPts val="300"/>
              </a:spcBef>
              <a:buFontTx/>
              <a:buChar char="•"/>
              <a:tabLst>
                <a:tab pos="1285240" algn="l"/>
              </a:tabLst>
              <a:defRPr/>
            </a:pPr>
            <a:r>
              <a:rPr lang="en-US" sz="2400" spc="10" dirty="0">
                <a:latin typeface="Arial"/>
                <a:cs typeface="Arial"/>
              </a:rPr>
              <a:t>Electronic</a:t>
            </a:r>
            <a:r>
              <a:rPr lang="en-US" sz="2400" spc="-65" dirty="0">
                <a:latin typeface="Arial"/>
                <a:cs typeface="Arial"/>
              </a:rPr>
              <a:t> </a:t>
            </a:r>
            <a:r>
              <a:rPr lang="en-US" sz="2400" spc="15" dirty="0">
                <a:latin typeface="Arial"/>
                <a:cs typeface="Arial"/>
              </a:rPr>
              <a:t>acknowledgment</a:t>
            </a:r>
            <a:r>
              <a:rPr lang="en-US" sz="2400" spc="-15" dirty="0">
                <a:latin typeface="Arial"/>
                <a:cs typeface="Arial"/>
              </a:rPr>
              <a:t> </a:t>
            </a:r>
            <a:r>
              <a:rPr lang="en-US" sz="2400" spc="15" dirty="0">
                <a:latin typeface="Arial"/>
                <a:cs typeface="Arial"/>
              </a:rPr>
              <a:t>of</a:t>
            </a:r>
            <a:r>
              <a:rPr lang="en-US" sz="2400" spc="-20" dirty="0">
                <a:latin typeface="Arial"/>
                <a:cs typeface="Arial"/>
              </a:rPr>
              <a:t> </a:t>
            </a:r>
            <a:r>
              <a:rPr lang="en-US" sz="2400" spc="15" dirty="0">
                <a:latin typeface="Arial"/>
                <a:cs typeface="Arial"/>
              </a:rPr>
              <a:t>payment</a:t>
            </a:r>
            <a:endParaRPr lang="en-US" sz="2400" dirty="0">
              <a:latin typeface="Arial"/>
              <a:cs typeface="Arial"/>
            </a:endParaRPr>
          </a:p>
          <a:p>
            <a:pPr marL="1284605" marR="5080" lvl="2" indent="-189230">
              <a:lnSpc>
                <a:spcPts val="2140"/>
              </a:lnSpc>
              <a:spcBef>
                <a:spcPts val="530"/>
              </a:spcBef>
              <a:buFontTx/>
              <a:buChar char="•"/>
              <a:tabLst>
                <a:tab pos="1285240" algn="l"/>
              </a:tabLst>
              <a:defRPr/>
            </a:pPr>
            <a:r>
              <a:rPr lang="en-US" sz="2400" spc="15" dirty="0">
                <a:latin typeface="Arial"/>
                <a:cs typeface="Arial"/>
              </a:rPr>
              <a:t>IRS</a:t>
            </a:r>
            <a:r>
              <a:rPr lang="en-US" sz="2400" dirty="0">
                <a:latin typeface="Arial"/>
                <a:cs typeface="Arial"/>
              </a:rPr>
              <a:t> </a:t>
            </a:r>
            <a:r>
              <a:rPr lang="en-US" sz="2400" spc="10" dirty="0">
                <a:latin typeface="Arial"/>
                <a:cs typeface="Arial"/>
              </a:rPr>
              <a:t>printout</a:t>
            </a:r>
            <a:r>
              <a:rPr lang="en-US" sz="2400" spc="-50" dirty="0">
                <a:latin typeface="Arial"/>
                <a:cs typeface="Arial"/>
              </a:rPr>
              <a:t> </a:t>
            </a:r>
            <a:r>
              <a:rPr lang="en-US" sz="2400" spc="15" dirty="0">
                <a:latin typeface="Arial"/>
                <a:cs typeface="Arial"/>
              </a:rPr>
              <a:t>of</a:t>
            </a:r>
            <a:r>
              <a:rPr lang="en-US" sz="2400" spc="-15" dirty="0">
                <a:latin typeface="Arial"/>
                <a:cs typeface="Arial"/>
              </a:rPr>
              <a:t> </a:t>
            </a:r>
            <a:r>
              <a:rPr lang="en-US" sz="2400" spc="15" dirty="0">
                <a:latin typeface="Arial"/>
                <a:cs typeface="Arial"/>
              </a:rPr>
              <a:t>the</a:t>
            </a:r>
            <a:r>
              <a:rPr lang="en-US" sz="2400" spc="-10" dirty="0">
                <a:latin typeface="Arial"/>
                <a:cs typeface="Arial"/>
              </a:rPr>
              <a:t> </a:t>
            </a:r>
            <a:r>
              <a:rPr lang="en-US" sz="2400" spc="15" dirty="0">
                <a:latin typeface="Arial"/>
                <a:cs typeface="Arial"/>
              </a:rPr>
              <a:t>taxpayer’s</a:t>
            </a:r>
            <a:r>
              <a:rPr lang="en-US" sz="2400" spc="-20" dirty="0">
                <a:latin typeface="Arial"/>
                <a:cs typeface="Arial"/>
              </a:rPr>
              <a:t> </a:t>
            </a:r>
            <a:r>
              <a:rPr lang="en-US" sz="2400" spc="15" dirty="0">
                <a:latin typeface="Arial"/>
                <a:cs typeface="Arial"/>
              </a:rPr>
              <a:t>account</a:t>
            </a:r>
            <a:r>
              <a:rPr lang="en-US" sz="2400" spc="-35" dirty="0">
                <a:latin typeface="Arial"/>
                <a:cs typeface="Arial"/>
              </a:rPr>
              <a:t> </a:t>
            </a:r>
            <a:r>
              <a:rPr lang="en-US" sz="2400" spc="15" dirty="0">
                <a:latin typeface="Arial"/>
                <a:cs typeface="Arial"/>
              </a:rPr>
              <a:t>showing </a:t>
            </a:r>
            <a:r>
              <a:rPr lang="en-US" sz="2400" spc="-530" dirty="0">
                <a:latin typeface="Arial"/>
                <a:cs typeface="Arial"/>
              </a:rPr>
              <a:t> </a:t>
            </a:r>
            <a:r>
              <a:rPr lang="en-US" sz="2400" spc="15" dirty="0">
                <a:latin typeface="Arial"/>
                <a:cs typeface="Arial"/>
              </a:rPr>
              <a:t>the</a:t>
            </a:r>
            <a:r>
              <a:rPr lang="en-US" sz="2400" spc="-5" dirty="0">
                <a:latin typeface="Arial"/>
                <a:cs typeface="Arial"/>
              </a:rPr>
              <a:t> </a:t>
            </a:r>
            <a:r>
              <a:rPr lang="en-US" sz="2400" spc="15" dirty="0">
                <a:latin typeface="Arial"/>
                <a:cs typeface="Arial"/>
              </a:rPr>
              <a:t>amount</a:t>
            </a:r>
            <a:r>
              <a:rPr lang="en-US" sz="2400" spc="-25" dirty="0">
                <a:latin typeface="Arial"/>
                <a:cs typeface="Arial"/>
              </a:rPr>
              <a:t> </a:t>
            </a:r>
            <a:r>
              <a:rPr lang="en-US" sz="2400" spc="15" dirty="0">
                <a:latin typeface="Arial"/>
                <a:cs typeface="Arial"/>
              </a:rPr>
              <a:t>of</a:t>
            </a:r>
            <a:r>
              <a:rPr lang="en-US" sz="2400" spc="-10" dirty="0">
                <a:latin typeface="Arial"/>
                <a:cs typeface="Arial"/>
              </a:rPr>
              <a:t> </a:t>
            </a:r>
            <a:r>
              <a:rPr lang="en-US" sz="2400" spc="15" dirty="0">
                <a:latin typeface="Arial"/>
                <a:cs typeface="Arial"/>
              </a:rPr>
              <a:t>tax</a:t>
            </a:r>
            <a:r>
              <a:rPr lang="en-US" sz="2400" spc="-10" dirty="0">
                <a:latin typeface="Arial"/>
                <a:cs typeface="Arial"/>
              </a:rPr>
              <a:t> </a:t>
            </a:r>
            <a:r>
              <a:rPr lang="en-US" sz="2400" spc="15" dirty="0">
                <a:latin typeface="Arial"/>
                <a:cs typeface="Arial"/>
              </a:rPr>
              <a:t>paid</a:t>
            </a:r>
            <a:endParaRPr lang="en-US" sz="2400" dirty="0">
              <a:latin typeface="Arial"/>
              <a:cs typeface="Arial"/>
            </a:endParaRPr>
          </a:p>
          <a:p>
            <a:endParaRPr lang="en-US" dirty="0"/>
          </a:p>
        </p:txBody>
      </p:sp>
    </p:spTree>
    <p:extLst>
      <p:ext uri="{BB962C8B-B14F-4D97-AF65-F5344CB8AC3E}">
        <p14:creationId xmlns:p14="http://schemas.microsoft.com/office/powerpoint/2010/main" val="156118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23D0-0574-9E4D-9082-DE7B222764BB}"/>
              </a:ext>
            </a:extLst>
          </p:cNvPr>
          <p:cNvSpPr>
            <a:spLocks noGrp="1"/>
          </p:cNvSpPr>
          <p:nvPr>
            <p:ph type="ctrTitle"/>
          </p:nvPr>
        </p:nvSpPr>
        <p:spPr>
          <a:xfrm>
            <a:off x="3610760" y="777471"/>
            <a:ext cx="7692705" cy="652852"/>
          </a:xfrm>
        </p:spPr>
        <p:txBody>
          <a:bodyPr>
            <a:noAutofit/>
          </a:bodyPr>
          <a:lstStyle/>
          <a:p>
            <a:r>
              <a:rPr kumimoji="0" lang="en-US" sz="8000" b="1" i="0" u="none" strike="noStrike" kern="0" cap="none" spc="0" normalizeH="0" baseline="0" noProof="0" dirty="0">
                <a:ln>
                  <a:noFill/>
                </a:ln>
                <a:solidFill>
                  <a:prstClr val="white"/>
                </a:solidFill>
                <a:effectLst/>
                <a:uLnTx/>
                <a:uFillTx/>
                <a:latin typeface="Arial"/>
                <a:ea typeface="+mj-ea"/>
                <a:cs typeface="Arial"/>
              </a:rPr>
              <a:t>Questions</a:t>
            </a:r>
            <a:endParaRPr lang="en-US" sz="8000" dirty="0"/>
          </a:p>
        </p:txBody>
      </p:sp>
      <p:sp>
        <p:nvSpPr>
          <p:cNvPr id="3" name="Subtitle 2">
            <a:extLst>
              <a:ext uri="{FF2B5EF4-FFF2-40B4-BE49-F238E27FC236}">
                <a16:creationId xmlns:a16="http://schemas.microsoft.com/office/drawing/2014/main" id="{3B2F012F-2C9E-2742-A94C-2FBC996202FA}"/>
              </a:ext>
            </a:extLst>
          </p:cNvPr>
          <p:cNvSpPr>
            <a:spLocks noGrp="1"/>
          </p:cNvSpPr>
          <p:nvPr>
            <p:ph type="subTitle" idx="1"/>
          </p:nvPr>
        </p:nvSpPr>
        <p:spPr>
          <a:xfrm>
            <a:off x="3714925" y="1709356"/>
            <a:ext cx="7484377" cy="3718321"/>
          </a:xfrm>
        </p:spPr>
        <p:txBody>
          <a:bodyPr>
            <a:noAutofit/>
          </a:bodyPr>
          <a:lstStyle/>
          <a:p>
            <a:pPr marL="469265" marR="5080" lvl="0" indent="-457200" algn="l" defTabSz="914400" rtl="0" eaLnBrk="1" fontAlgn="auto" latinLnBrk="0" hangingPunct="1">
              <a:lnSpc>
                <a:spcPts val="3170"/>
              </a:lnSpc>
              <a:spcBef>
                <a:spcPts val="95"/>
              </a:spcBef>
              <a:spcAft>
                <a:spcPts val="0"/>
              </a:spcAft>
              <a:buClrTx/>
              <a:buSzTx/>
              <a:buFont typeface="Arial" panose="020B0604020202020204" pitchFamily="34" charset="0"/>
              <a:buChar char="•"/>
              <a:tabLst>
                <a:tab pos="297180" algn="l"/>
                <a:tab pos="297815" algn="l"/>
              </a:tabLst>
              <a:defRPr/>
            </a:pPr>
            <a:endParaRPr kumimoji="0" lang="en-US" sz="2650" b="0" i="0" u="none" strike="noStrike" kern="1200" cap="none" spc="-10" normalizeH="0" baseline="0" noProof="0" dirty="0">
              <a:ln>
                <a:noFill/>
              </a:ln>
              <a:solidFill>
                <a:srgbClr val="FFFFFF"/>
              </a:solidFill>
              <a:effectLst/>
              <a:uLnTx/>
              <a:uFillTx/>
              <a:latin typeface="Arial"/>
              <a:ea typeface="+mn-ea"/>
              <a:cs typeface="Arial"/>
            </a:endParaRPr>
          </a:p>
          <a:p>
            <a:pPr marL="387985" marR="0" lvl="1" indent="0" algn="l" defTabSz="914400" rtl="0" eaLnBrk="1" fontAlgn="auto" latinLnBrk="0" hangingPunct="1">
              <a:lnSpc>
                <a:spcPct val="100000"/>
              </a:lnSpc>
              <a:spcBef>
                <a:spcPts val="459"/>
              </a:spcBef>
              <a:spcAft>
                <a:spcPts val="0"/>
              </a:spcAft>
              <a:buClrTx/>
              <a:buSzTx/>
              <a:buFontTx/>
              <a:buNone/>
              <a:tabLst>
                <a:tab pos="624840" algn="l"/>
                <a:tab pos="626110" algn="l"/>
              </a:tabLst>
              <a:defRPr/>
            </a:pPr>
            <a:endParaRPr kumimoji="0" lang="en-US" sz="2000" b="0" i="0" u="none" strike="noStrike" kern="1200" cap="none" spc="-20" normalizeH="0" baseline="0" noProof="0" dirty="0">
              <a:ln>
                <a:noFill/>
              </a:ln>
              <a:solidFill>
                <a:srgbClr val="FFFFFF"/>
              </a:solidFill>
              <a:effectLst/>
              <a:uLnTx/>
              <a:uFillTx/>
              <a:latin typeface="Arial"/>
              <a:ea typeface="+mn-ea"/>
              <a:cs typeface="Arial"/>
            </a:endParaRPr>
          </a:p>
        </p:txBody>
      </p:sp>
      <p:pic>
        <p:nvPicPr>
          <p:cNvPr id="5" name="Picture 4">
            <a:extLst>
              <a:ext uri="{FF2B5EF4-FFF2-40B4-BE49-F238E27FC236}">
                <a16:creationId xmlns:a16="http://schemas.microsoft.com/office/drawing/2014/main" id="{3082CCB0-7577-80CE-EAE0-F54F7FEB3446}"/>
              </a:ext>
            </a:extLst>
          </p:cNvPr>
          <p:cNvPicPr>
            <a:picLocks noChangeAspect="1"/>
          </p:cNvPicPr>
          <p:nvPr/>
        </p:nvPicPr>
        <p:blipFill>
          <a:blip r:embed="rId2"/>
          <a:stretch>
            <a:fillRect/>
          </a:stretch>
        </p:blipFill>
        <p:spPr>
          <a:xfrm>
            <a:off x="4931191" y="1857436"/>
            <a:ext cx="5589222" cy="4471314"/>
          </a:xfrm>
          <a:prstGeom prst="rect">
            <a:avLst/>
          </a:prstGeom>
        </p:spPr>
      </p:pic>
    </p:spTree>
    <p:extLst>
      <p:ext uri="{BB962C8B-B14F-4D97-AF65-F5344CB8AC3E}">
        <p14:creationId xmlns:p14="http://schemas.microsoft.com/office/powerpoint/2010/main" val="14498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B1D6-3923-C0AB-069C-274E23F8CC2C}"/>
              </a:ext>
            </a:extLst>
          </p:cNvPr>
          <p:cNvSpPr>
            <a:spLocks noGrp="1"/>
          </p:cNvSpPr>
          <p:nvPr>
            <p:ph type="title"/>
          </p:nvPr>
        </p:nvSpPr>
        <p:spPr/>
        <p:txBody>
          <a:bodyPr anchor="t">
            <a:normAutofit/>
          </a:bodyPr>
          <a:lstStyle/>
          <a:p>
            <a:r>
              <a:rPr lang="en-US" sz="6000" dirty="0"/>
              <a:t>MVD Org Structure</a:t>
            </a:r>
          </a:p>
        </p:txBody>
      </p:sp>
      <p:sp>
        <p:nvSpPr>
          <p:cNvPr id="3" name="Subtitle 2">
            <a:extLst>
              <a:ext uri="{FF2B5EF4-FFF2-40B4-BE49-F238E27FC236}">
                <a16:creationId xmlns:a16="http://schemas.microsoft.com/office/drawing/2014/main" id="{398FC3FA-DEF0-F281-0923-15C9A32B3685}"/>
              </a:ext>
            </a:extLst>
          </p:cNvPr>
          <p:cNvSpPr>
            <a:spLocks noGrp="1"/>
          </p:cNvSpPr>
          <p:nvPr>
            <p:ph idx="1"/>
          </p:nvPr>
        </p:nvSpPr>
        <p:spPr/>
        <p:txBody>
          <a:bodyPr>
            <a:normAutofit/>
          </a:bodyPr>
          <a:lstStyle/>
          <a:p>
            <a:pPr marL="0" indent="0" algn="l">
              <a:buNone/>
            </a:pPr>
            <a:r>
              <a:rPr lang="en-US" sz="2800" b="1" dirty="0">
                <a:solidFill>
                  <a:srgbClr val="51C0A7"/>
                </a:solidFill>
              </a:rPr>
              <a:t>Dealer License/Compliance Section</a:t>
            </a:r>
          </a:p>
          <a:p>
            <a:pPr marL="457200" lvl="1" indent="0" algn="l">
              <a:buNone/>
            </a:pPr>
            <a:r>
              <a:rPr lang="en-US" dirty="0"/>
              <a:t>• Leslie Mackey, Section Manager</a:t>
            </a:r>
          </a:p>
          <a:p>
            <a:pPr lvl="1"/>
            <a:r>
              <a:rPr lang="en-US" dirty="0"/>
              <a:t>Alicia Hart, Dealer License/Compliance Manager</a:t>
            </a:r>
          </a:p>
          <a:p>
            <a:pPr marL="457200" lvl="1" indent="0" algn="l">
              <a:buNone/>
            </a:pPr>
            <a:endParaRPr lang="en-US" dirty="0"/>
          </a:p>
          <a:p>
            <a:pPr marL="0" indent="0" algn="l">
              <a:buNone/>
            </a:pPr>
            <a:r>
              <a:rPr lang="en-US" sz="2800" b="1" dirty="0">
                <a:solidFill>
                  <a:srgbClr val="51C0A7"/>
                </a:solidFill>
              </a:rPr>
              <a:t>Title Section</a:t>
            </a:r>
          </a:p>
          <a:p>
            <a:pPr lvl="1"/>
            <a:r>
              <a:rPr lang="en-US" dirty="0"/>
              <a:t>Lisa Blankenship, Section Manager</a:t>
            </a:r>
          </a:p>
          <a:p>
            <a:pPr lvl="1"/>
            <a:r>
              <a:rPr lang="en-US" dirty="0"/>
              <a:t>Allyson Ward, Title Supervisor</a:t>
            </a:r>
          </a:p>
          <a:p>
            <a:pPr lvl="1" algn="l"/>
            <a:endParaRPr lang="en-US" dirty="0"/>
          </a:p>
        </p:txBody>
      </p:sp>
    </p:spTree>
    <p:extLst>
      <p:ext uri="{BB962C8B-B14F-4D97-AF65-F5344CB8AC3E}">
        <p14:creationId xmlns:p14="http://schemas.microsoft.com/office/powerpoint/2010/main" val="275797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E101-5FBD-B1DC-9831-E82187EC01B9}"/>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5BC410ED-639C-084E-7F16-F075F232C0B1}"/>
              </a:ext>
            </a:extLst>
          </p:cNvPr>
          <p:cNvSpPr>
            <a:spLocks noGrp="1"/>
          </p:cNvSpPr>
          <p:nvPr>
            <p:ph idx="1"/>
          </p:nvPr>
        </p:nvSpPr>
        <p:spPr/>
        <p:txBody>
          <a:bodyPr/>
          <a:lstStyle/>
          <a:p>
            <a:r>
              <a:rPr lang="en-US" dirty="0"/>
              <a:t>Admin Phone Line</a:t>
            </a:r>
          </a:p>
          <a:p>
            <a:pPr lvl="1"/>
            <a:r>
              <a:rPr lang="en-US" dirty="0"/>
              <a:t>334-242-9008</a:t>
            </a:r>
          </a:p>
          <a:p>
            <a:pPr lvl="1"/>
            <a:r>
              <a:rPr lang="en-US" dirty="0"/>
              <a:t>Admin line is used for </a:t>
            </a:r>
            <a:r>
              <a:rPr lang="en-US" u="sng" dirty="0"/>
              <a:t>immediate</a:t>
            </a:r>
            <a:r>
              <a:rPr lang="en-US" dirty="0"/>
              <a:t> needs only</a:t>
            </a:r>
          </a:p>
          <a:p>
            <a:pPr marL="457200" lvl="1" indent="0">
              <a:buNone/>
            </a:pPr>
            <a:endParaRPr lang="en-US" dirty="0"/>
          </a:p>
          <a:p>
            <a:r>
              <a:rPr lang="en-US" dirty="0"/>
              <a:t>All emails are first name.last </a:t>
            </a:r>
            <a:r>
              <a:rPr lang="en-US" dirty="0">
                <a:hlinkClick r:id="rId2"/>
              </a:rPr>
              <a:t>name@revenue.alabama.gov</a:t>
            </a:r>
            <a:endParaRPr lang="en-US" dirty="0"/>
          </a:p>
          <a:p>
            <a:pPr lvl="1"/>
            <a:r>
              <a:rPr lang="en-US" dirty="0"/>
              <a:t>i.e. </a:t>
            </a:r>
            <a:r>
              <a:rPr lang="en-US" dirty="0">
                <a:hlinkClick r:id="rId3"/>
              </a:rPr>
              <a:t>david.baxley@revenue.alabama.gov</a:t>
            </a:r>
            <a:endParaRPr lang="en-US" dirty="0"/>
          </a:p>
          <a:p>
            <a:pPr lvl="1"/>
            <a:endParaRPr lang="en-US" dirty="0"/>
          </a:p>
          <a:p>
            <a:pPr lvl="1"/>
            <a:r>
              <a:rPr lang="en-US" dirty="0"/>
              <a:t>Note: Troy Thigpen email is termaine.thigpen@alabama.gov</a:t>
            </a:r>
          </a:p>
          <a:p>
            <a:pPr lvl="1"/>
            <a:endParaRPr lang="en-US" dirty="0"/>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26191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6E2A-196B-4561-5BEC-2B93ADDCF14D}"/>
              </a:ext>
            </a:extLst>
          </p:cNvPr>
          <p:cNvSpPr>
            <a:spLocks noGrp="1"/>
          </p:cNvSpPr>
          <p:nvPr>
            <p:ph type="title"/>
          </p:nvPr>
        </p:nvSpPr>
        <p:spPr/>
        <p:txBody>
          <a:bodyPr/>
          <a:lstStyle/>
          <a:p>
            <a:r>
              <a:rPr lang="en-US" dirty="0"/>
              <a:t>Contact Us	</a:t>
            </a:r>
          </a:p>
        </p:txBody>
      </p:sp>
      <p:sp>
        <p:nvSpPr>
          <p:cNvPr id="3" name="Content Placeholder 2">
            <a:extLst>
              <a:ext uri="{FF2B5EF4-FFF2-40B4-BE49-F238E27FC236}">
                <a16:creationId xmlns:a16="http://schemas.microsoft.com/office/drawing/2014/main" id="{EFB1BDEF-CD4D-CA64-FD28-DDF67A7709BE}"/>
              </a:ext>
            </a:extLst>
          </p:cNvPr>
          <p:cNvSpPr>
            <a:spLocks noGrp="1"/>
          </p:cNvSpPr>
          <p:nvPr>
            <p:ph idx="1"/>
          </p:nvPr>
        </p:nvSpPr>
        <p:spPr/>
        <p:txBody>
          <a:bodyPr/>
          <a:lstStyle/>
          <a:p>
            <a:r>
              <a:rPr lang="en-US" dirty="0"/>
              <a:t>Financial Related issues should be directed to ticketing</a:t>
            </a:r>
          </a:p>
          <a:p>
            <a:pPr lvl="1"/>
            <a:r>
              <a:rPr lang="en-US" dirty="0"/>
              <a:t>Title Work Summary/Remittance</a:t>
            </a:r>
          </a:p>
          <a:p>
            <a:pPr lvl="1"/>
            <a:r>
              <a:rPr lang="en-US" dirty="0"/>
              <a:t>MLI Reinstatements</a:t>
            </a:r>
          </a:p>
          <a:p>
            <a:pPr lvl="1"/>
            <a:r>
              <a:rPr lang="en-US" dirty="0"/>
              <a:t>Other financial related issues</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FF476506-9365-3CDD-3C8B-C92A0774A486}"/>
              </a:ext>
            </a:extLst>
          </p:cNvPr>
          <p:cNvPicPr>
            <a:picLocks noChangeAspect="1"/>
          </p:cNvPicPr>
          <p:nvPr/>
        </p:nvPicPr>
        <p:blipFill>
          <a:blip r:embed="rId2"/>
          <a:stretch>
            <a:fillRect/>
          </a:stretch>
        </p:blipFill>
        <p:spPr>
          <a:xfrm>
            <a:off x="574040" y="4501578"/>
            <a:ext cx="10881360" cy="1675385"/>
          </a:xfrm>
          <a:prstGeom prst="rect">
            <a:avLst/>
          </a:prstGeom>
        </p:spPr>
      </p:pic>
    </p:spTree>
    <p:extLst>
      <p:ext uri="{BB962C8B-B14F-4D97-AF65-F5344CB8AC3E}">
        <p14:creationId xmlns:p14="http://schemas.microsoft.com/office/powerpoint/2010/main" val="335117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C233-B1F8-9699-9CA8-6593BF1CD936}"/>
              </a:ext>
            </a:extLst>
          </p:cNvPr>
          <p:cNvSpPr>
            <a:spLocks noGrp="1"/>
          </p:cNvSpPr>
          <p:nvPr>
            <p:ph type="title"/>
          </p:nvPr>
        </p:nvSpPr>
        <p:spPr/>
        <p:txBody>
          <a:bodyPr/>
          <a:lstStyle/>
          <a:p>
            <a:r>
              <a:rPr lang="en-US" dirty="0"/>
              <a:t>Contact Us – What’s Coming?</a:t>
            </a:r>
          </a:p>
        </p:txBody>
      </p:sp>
      <p:sp>
        <p:nvSpPr>
          <p:cNvPr id="3" name="Content Placeholder 2">
            <a:extLst>
              <a:ext uri="{FF2B5EF4-FFF2-40B4-BE49-F238E27FC236}">
                <a16:creationId xmlns:a16="http://schemas.microsoft.com/office/drawing/2014/main" id="{B9860537-B25D-C4A0-FF5B-7E28ED95193B}"/>
              </a:ext>
            </a:extLst>
          </p:cNvPr>
          <p:cNvSpPr>
            <a:spLocks noGrp="1"/>
          </p:cNvSpPr>
          <p:nvPr>
            <p:ph idx="1"/>
          </p:nvPr>
        </p:nvSpPr>
        <p:spPr/>
        <p:txBody>
          <a:bodyPr/>
          <a:lstStyle/>
          <a:p>
            <a:r>
              <a:rPr lang="en-US" dirty="0"/>
              <a:t>Beginning soon we will implement voice access assistance </a:t>
            </a:r>
          </a:p>
          <a:p>
            <a:pPr marL="0" indent="0">
              <a:buNone/>
            </a:pPr>
            <a:endParaRPr lang="en-US" dirty="0"/>
          </a:p>
          <a:p>
            <a:r>
              <a:rPr lang="en-US" dirty="0"/>
              <a:t>Help keep phone lines clear for more detailed questions</a:t>
            </a:r>
          </a:p>
          <a:p>
            <a:endParaRPr lang="en-US" dirty="0"/>
          </a:p>
          <a:p>
            <a:r>
              <a:rPr lang="en-US" dirty="0"/>
              <a:t>AI Chatbot</a:t>
            </a:r>
          </a:p>
        </p:txBody>
      </p:sp>
    </p:spTree>
    <p:extLst>
      <p:ext uri="{BB962C8B-B14F-4D97-AF65-F5344CB8AC3E}">
        <p14:creationId xmlns:p14="http://schemas.microsoft.com/office/powerpoint/2010/main" val="126717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024B-F46F-DF98-A587-22C5B98B82C7}"/>
              </a:ext>
            </a:extLst>
          </p:cNvPr>
          <p:cNvSpPr>
            <a:spLocks noGrp="1"/>
          </p:cNvSpPr>
          <p:nvPr>
            <p:ph type="title"/>
          </p:nvPr>
        </p:nvSpPr>
        <p:spPr/>
        <p:txBody>
          <a:bodyPr/>
          <a:lstStyle/>
          <a:p>
            <a:r>
              <a:rPr lang="en-US" dirty="0"/>
              <a:t>Act 2024-346</a:t>
            </a:r>
          </a:p>
        </p:txBody>
      </p:sp>
      <p:sp>
        <p:nvSpPr>
          <p:cNvPr id="3" name="Content Placeholder 2">
            <a:extLst>
              <a:ext uri="{FF2B5EF4-FFF2-40B4-BE49-F238E27FC236}">
                <a16:creationId xmlns:a16="http://schemas.microsoft.com/office/drawing/2014/main" id="{3C8E2D43-8447-E527-17FE-0C5C4D23403A}"/>
              </a:ext>
            </a:extLst>
          </p:cNvPr>
          <p:cNvSpPr>
            <a:spLocks noGrp="1"/>
          </p:cNvSpPr>
          <p:nvPr>
            <p:ph idx="1"/>
          </p:nvPr>
        </p:nvSpPr>
        <p:spPr/>
        <p:txBody>
          <a:bodyPr/>
          <a:lstStyle/>
          <a:p>
            <a:r>
              <a:rPr lang="en-US" dirty="0"/>
              <a:t>Replaces the International Disability Access Symbol with the Dynamic Disability Access Symbol</a:t>
            </a:r>
          </a:p>
          <a:p>
            <a:pPr marL="0" indent="0">
              <a:buNone/>
            </a:pPr>
            <a:endParaRPr lang="en-US" dirty="0"/>
          </a:p>
          <a:p>
            <a:r>
              <a:rPr lang="en-US" dirty="0"/>
              <a:t>Impacts to placards/decals</a:t>
            </a:r>
          </a:p>
          <a:p>
            <a:endParaRPr lang="en-US" dirty="0"/>
          </a:p>
          <a:p>
            <a:r>
              <a:rPr lang="en-US" dirty="0"/>
              <a:t>Effective: January 1, 2026</a:t>
            </a:r>
          </a:p>
          <a:p>
            <a:endParaRPr lang="en-US" dirty="0"/>
          </a:p>
        </p:txBody>
      </p:sp>
      <p:pic>
        <p:nvPicPr>
          <p:cNvPr id="4" name="Picture 3">
            <a:extLst>
              <a:ext uri="{FF2B5EF4-FFF2-40B4-BE49-F238E27FC236}">
                <a16:creationId xmlns:a16="http://schemas.microsoft.com/office/drawing/2014/main" id="{9F9588BA-56F1-1C30-70EC-33FB0118C5AB}"/>
              </a:ext>
            </a:extLst>
          </p:cNvPr>
          <p:cNvPicPr>
            <a:picLocks noChangeAspect="1"/>
          </p:cNvPicPr>
          <p:nvPr/>
        </p:nvPicPr>
        <p:blipFill>
          <a:blip r:embed="rId2"/>
          <a:stretch>
            <a:fillRect/>
          </a:stretch>
        </p:blipFill>
        <p:spPr>
          <a:xfrm>
            <a:off x="6270318" y="3817221"/>
            <a:ext cx="5155529" cy="2284999"/>
          </a:xfrm>
          <a:prstGeom prst="rect">
            <a:avLst/>
          </a:prstGeom>
        </p:spPr>
      </p:pic>
    </p:spTree>
    <p:extLst>
      <p:ext uri="{BB962C8B-B14F-4D97-AF65-F5344CB8AC3E}">
        <p14:creationId xmlns:p14="http://schemas.microsoft.com/office/powerpoint/2010/main" val="185678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9A3D-8800-111E-7569-3BB6601E0E3A}"/>
              </a:ext>
            </a:extLst>
          </p:cNvPr>
          <p:cNvSpPr>
            <a:spLocks noGrp="1"/>
          </p:cNvSpPr>
          <p:nvPr>
            <p:ph type="title"/>
          </p:nvPr>
        </p:nvSpPr>
        <p:spPr/>
        <p:txBody>
          <a:bodyPr/>
          <a:lstStyle/>
          <a:p>
            <a:r>
              <a:rPr lang="en-US" dirty="0"/>
              <a:t>Act 2024-190</a:t>
            </a:r>
          </a:p>
        </p:txBody>
      </p:sp>
      <p:sp>
        <p:nvSpPr>
          <p:cNvPr id="3" name="Content Placeholder 2">
            <a:extLst>
              <a:ext uri="{FF2B5EF4-FFF2-40B4-BE49-F238E27FC236}">
                <a16:creationId xmlns:a16="http://schemas.microsoft.com/office/drawing/2014/main" id="{22BC8DB2-C162-9329-FAAE-F0A08F26EAE3}"/>
              </a:ext>
            </a:extLst>
          </p:cNvPr>
          <p:cNvSpPr>
            <a:spLocks noGrp="1"/>
          </p:cNvSpPr>
          <p:nvPr>
            <p:ph idx="1"/>
          </p:nvPr>
        </p:nvSpPr>
        <p:spPr/>
        <p:txBody>
          <a:bodyPr/>
          <a:lstStyle/>
          <a:p>
            <a:r>
              <a:rPr lang="en-US" dirty="0"/>
              <a:t>Defines and requires titling of off-road vehicles, as well as adding licensing requirements of dealers of off-road vehicles</a:t>
            </a:r>
          </a:p>
          <a:p>
            <a:pPr marL="0" indent="0">
              <a:buNone/>
            </a:pPr>
            <a:endParaRPr lang="en-US" dirty="0"/>
          </a:p>
          <a:p>
            <a:r>
              <a:rPr lang="en-US" dirty="0"/>
              <a:t>Beginning January 1, 2026 for every off-road vehicle with a year model of 2026 and beyond</a:t>
            </a:r>
          </a:p>
          <a:p>
            <a:pPr lvl="1"/>
            <a:r>
              <a:rPr lang="en-US" dirty="0"/>
              <a:t>Exempt if more than 10 model years old</a:t>
            </a:r>
          </a:p>
          <a:p>
            <a:endParaRPr lang="en-US" dirty="0"/>
          </a:p>
          <a:p>
            <a:r>
              <a:rPr lang="en-US" dirty="0"/>
              <a:t>Effective: October 1, 2024*</a:t>
            </a:r>
          </a:p>
          <a:p>
            <a:endParaRPr lang="en-US" dirty="0"/>
          </a:p>
        </p:txBody>
      </p:sp>
    </p:spTree>
    <p:extLst>
      <p:ext uri="{BB962C8B-B14F-4D97-AF65-F5344CB8AC3E}">
        <p14:creationId xmlns:p14="http://schemas.microsoft.com/office/powerpoint/2010/main" val="169024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5B33-DE7A-ECC3-F2BA-DD112A53274E}"/>
              </a:ext>
            </a:extLst>
          </p:cNvPr>
          <p:cNvSpPr>
            <a:spLocks noGrp="1"/>
          </p:cNvSpPr>
          <p:nvPr>
            <p:ph type="title"/>
          </p:nvPr>
        </p:nvSpPr>
        <p:spPr/>
        <p:txBody>
          <a:bodyPr/>
          <a:lstStyle/>
          <a:p>
            <a:r>
              <a:rPr lang="en-US" dirty="0"/>
              <a:t>Definition of Off-Road Vehicle</a:t>
            </a:r>
          </a:p>
        </p:txBody>
      </p:sp>
      <p:sp>
        <p:nvSpPr>
          <p:cNvPr id="3" name="Content Placeholder 2">
            <a:extLst>
              <a:ext uri="{FF2B5EF4-FFF2-40B4-BE49-F238E27FC236}">
                <a16:creationId xmlns:a16="http://schemas.microsoft.com/office/drawing/2014/main" id="{A689D4D7-BDD7-EE51-5DF0-AFD30F10C7E3}"/>
              </a:ext>
            </a:extLst>
          </p:cNvPr>
          <p:cNvSpPr>
            <a:spLocks noGrp="1"/>
          </p:cNvSpPr>
          <p:nvPr>
            <p:ph idx="1"/>
          </p:nvPr>
        </p:nvSpPr>
        <p:spPr/>
        <p:txBody>
          <a:bodyPr/>
          <a:lstStyle/>
          <a:p>
            <a:r>
              <a:rPr lang="en-US" dirty="0"/>
              <a:t>Motorized vehicle 60 inches or less in width, weight of 1,500 pounds or less, 3 or more non-highway tires, single operator or not more than one passenger</a:t>
            </a:r>
          </a:p>
          <a:p>
            <a:endParaRPr lang="en-US" dirty="0"/>
          </a:p>
          <a:p>
            <a:r>
              <a:rPr lang="en-US" dirty="0"/>
              <a:t>Motorized vehicle 80 inches or less in width, weight of 3,500 pounds or less, 4 or more non-highway tires, operator and number of passengers as provided by manufacturer</a:t>
            </a:r>
          </a:p>
          <a:p>
            <a:endParaRPr lang="en-US" dirty="0"/>
          </a:p>
        </p:txBody>
      </p:sp>
    </p:spTree>
    <p:extLst>
      <p:ext uri="{BB962C8B-B14F-4D97-AF65-F5344CB8AC3E}">
        <p14:creationId xmlns:p14="http://schemas.microsoft.com/office/powerpoint/2010/main" val="3653592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ab6b369d-1f19-4e8e-8994-0bc5b4f805be">This is the official PowerPoint template for all department presentations.</Notes>
    <Subject_x0020_Matter xmlns="ab6b369d-1f19-4e8e-8994-0bc5b4f805be">2</Subject_x0020_Matter>
    <Category xmlns="ab6b369d-1f19-4e8e-8994-0bc5b4f805be">Template</Category>
    <Division_x0020_Owner xmlns="ab6b369d-1f19-4e8e-8994-0bc5b4f805be">2</Division_x0020_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62373216DBE4D907755F8C5227923" ma:contentTypeVersion="12" ma:contentTypeDescription="Create a new document." ma:contentTypeScope="" ma:versionID="34ee3d34fdc11e07dd1d6554dc037416">
  <xsd:schema xmlns:xsd="http://www.w3.org/2001/XMLSchema" xmlns:xs="http://www.w3.org/2001/XMLSchema" xmlns:p="http://schemas.microsoft.com/office/2006/metadata/properties" xmlns:ns2="ab6b369d-1f19-4e8e-8994-0bc5b4f805be" xmlns:ns3="f2260d29-0386-47af-92fa-6886a8777382" targetNamespace="http://schemas.microsoft.com/office/2006/metadata/properties" ma:root="true" ma:fieldsID="3ee00f5402b9d03a0ddfa667c33c736c" ns2:_="" ns3:_="">
    <xsd:import namespace="ab6b369d-1f19-4e8e-8994-0bc5b4f805be"/>
    <xsd:import namespace="f2260d29-0386-47af-92fa-6886a8777382"/>
    <xsd:element name="properties">
      <xsd:complexType>
        <xsd:sequence>
          <xsd:element name="documentManagement">
            <xsd:complexType>
              <xsd:all>
                <xsd:element ref="ns2:Category" minOccurs="0"/>
                <xsd:element ref="ns2:Division_x0020_Owner" minOccurs="0"/>
                <xsd:element ref="ns2:Subject_x0020_Matter" minOccurs="0"/>
                <xsd:element ref="ns2:Notes" minOccurs="0"/>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b369d-1f19-4e8e-8994-0bc5b4f805be"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Form"/>
          <xsd:enumeration value="Template"/>
          <xsd:enumeration value="Calendar"/>
          <xsd:enumeration value="Procedure"/>
        </xsd:restriction>
      </xsd:simpleType>
    </xsd:element>
    <xsd:element name="Division_x0020_Owner" ma:index="3" nillable="true" ma:displayName="Division Owner" ma:list="{4c45b6ca-aa6c-4fde-affe-43bf9ebed5db}" ma:internalName="Division_x0020_Owner" ma:readOnly="false" ma:showField="Title">
      <xsd:simpleType>
        <xsd:restriction base="dms:Lookup"/>
      </xsd:simpleType>
    </xsd:element>
    <xsd:element name="Subject_x0020_Matter" ma:index="4" nillable="true" ma:displayName="Subject Matter" ma:list="{1d2590f9-153f-4717-b3c7-c93f0aa77f68}" ma:internalName="Subject_x0020_Matter" ma:readOnly="false" ma:showField="Title">
      <xsd:simpleType>
        <xsd:restriction base="dms:Lookup"/>
      </xsd:simpleType>
    </xsd:element>
    <xsd:element name="Notes" ma:index="5" nillable="true" ma:displayName="Notes" ma:format="Dropdown" ma:internalName="Notes" ma:readOnly="fals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260d29-0386-47af-92fa-6886a877738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64DB3-9FAC-4823-B118-05A40B077B65}">
  <ds:schemaRefs>
    <ds:schemaRef ds:uri="http://schemas.microsoft.com/office/2006/metadata/properties"/>
    <ds:schemaRef ds:uri="http://schemas.microsoft.com/office/infopath/2007/PartnerControls"/>
    <ds:schemaRef ds:uri="ab6b369d-1f19-4e8e-8994-0bc5b4f805be"/>
  </ds:schemaRefs>
</ds:datastoreItem>
</file>

<file path=customXml/itemProps2.xml><?xml version="1.0" encoding="utf-8"?>
<ds:datastoreItem xmlns:ds="http://schemas.openxmlformats.org/officeDocument/2006/customXml" ds:itemID="{40A69A7F-05A9-4730-A21C-13E6B1D84747}">
  <ds:schemaRefs>
    <ds:schemaRef ds:uri="http://schemas.microsoft.com/sharepoint/v3/contenttype/forms"/>
  </ds:schemaRefs>
</ds:datastoreItem>
</file>

<file path=customXml/itemProps3.xml><?xml version="1.0" encoding="utf-8"?>
<ds:datastoreItem xmlns:ds="http://schemas.openxmlformats.org/officeDocument/2006/customXml" ds:itemID="{044AF61E-820F-4290-83F7-D95A4363F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b369d-1f19-4e8e-8994-0bc5b4f805be"/>
    <ds:schemaRef ds:uri="f2260d29-0386-47af-92fa-6886a8777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2064</TotalTime>
  <Words>776</Words>
  <Application>Microsoft Office PowerPoint</Application>
  <PresentationFormat>Widescreen</PresentationFormat>
  <Paragraphs>133</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 Light</vt:lpstr>
      <vt:lpstr>Arial</vt:lpstr>
      <vt:lpstr>Calibri</vt:lpstr>
      <vt:lpstr>Office Theme</vt:lpstr>
      <vt:lpstr>AATA  Licensing Officials Conference </vt:lpstr>
      <vt:lpstr>MVD Org Structure</vt:lpstr>
      <vt:lpstr>MVD Org Structure</vt:lpstr>
      <vt:lpstr>Contact Us</vt:lpstr>
      <vt:lpstr>Contact Us </vt:lpstr>
      <vt:lpstr>Contact Us – What’s Coming?</vt:lpstr>
      <vt:lpstr>Act 2024-346</vt:lpstr>
      <vt:lpstr>Act 2024-190</vt:lpstr>
      <vt:lpstr>Definition of Off-Road Vehicle</vt:lpstr>
      <vt:lpstr>Exceptions</vt:lpstr>
      <vt:lpstr>Requests to Void Tile Applications </vt:lpstr>
      <vt:lpstr>Requests to Void Title Applications</vt:lpstr>
      <vt:lpstr>Requests to Void Title Applications</vt:lpstr>
      <vt:lpstr>Requests to Void Title Applications</vt:lpstr>
      <vt:lpstr>Lien Release vs Replacement</vt:lpstr>
      <vt:lpstr>POD Registration Decals </vt:lpstr>
      <vt:lpstr>Peeling License Plates  </vt:lpstr>
      <vt:lpstr>License Plates </vt:lpstr>
      <vt:lpstr>2027 Standard License Plate </vt:lpstr>
      <vt:lpstr>Reissued and Redesigned Plates – Memo 2025-006</vt:lpstr>
      <vt:lpstr>Reissued and Redesigned Plates – Memo 2025-006</vt:lpstr>
      <vt:lpstr>Federal Heavy Vehicle Use Tax</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Kendall Franklin</dc:creator>
  <cp:lastModifiedBy>Fleming, Amanda</cp:lastModifiedBy>
  <cp:revision>46</cp:revision>
  <dcterms:created xsi:type="dcterms:W3CDTF">2020-07-28T19:10:09Z</dcterms:created>
  <dcterms:modified xsi:type="dcterms:W3CDTF">2025-12-05T17:32:18Z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0x01010035A62373216DBE4D907755F8C5227923</vt:lpwstr>
  </property>
</Properties>
</file>