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66"/>
  </p:notesMasterIdLst>
  <p:sldIdLst>
    <p:sldId id="256" r:id="rId5"/>
    <p:sldId id="257" r:id="rId6"/>
    <p:sldId id="258" r:id="rId7"/>
    <p:sldId id="259" r:id="rId8"/>
    <p:sldId id="260" r:id="rId9"/>
    <p:sldId id="261" r:id="rId10"/>
    <p:sldId id="262" r:id="rId11"/>
    <p:sldId id="378" r:id="rId12"/>
    <p:sldId id="266" r:id="rId13"/>
    <p:sldId id="369" r:id="rId14"/>
    <p:sldId id="372" r:id="rId15"/>
    <p:sldId id="271" r:id="rId16"/>
    <p:sldId id="269" r:id="rId17"/>
    <p:sldId id="396" r:id="rId18"/>
    <p:sldId id="272" r:id="rId19"/>
    <p:sldId id="397" r:id="rId20"/>
    <p:sldId id="398" r:id="rId21"/>
    <p:sldId id="394" r:id="rId22"/>
    <p:sldId id="263" r:id="rId23"/>
    <p:sldId id="264" r:id="rId24"/>
    <p:sldId id="265" r:id="rId25"/>
    <p:sldId id="267" r:id="rId26"/>
    <p:sldId id="400" r:id="rId27"/>
    <p:sldId id="401" r:id="rId28"/>
    <p:sldId id="399" r:id="rId29"/>
    <p:sldId id="402" r:id="rId30"/>
    <p:sldId id="404" r:id="rId31"/>
    <p:sldId id="403" r:id="rId32"/>
    <p:sldId id="405" r:id="rId33"/>
    <p:sldId id="406" r:id="rId34"/>
    <p:sldId id="408" r:id="rId35"/>
    <p:sldId id="282" r:id="rId36"/>
    <p:sldId id="283" r:id="rId37"/>
    <p:sldId id="284" r:id="rId38"/>
    <p:sldId id="285" r:id="rId39"/>
    <p:sldId id="286" r:id="rId40"/>
    <p:sldId id="287" r:id="rId41"/>
    <p:sldId id="288" r:id="rId42"/>
    <p:sldId id="289" r:id="rId43"/>
    <p:sldId id="290" r:id="rId44"/>
    <p:sldId id="343" r:id="rId45"/>
    <p:sldId id="291" r:id="rId46"/>
    <p:sldId id="355" r:id="rId47"/>
    <p:sldId id="322" r:id="rId48"/>
    <p:sldId id="409" r:id="rId49"/>
    <p:sldId id="410" r:id="rId50"/>
    <p:sldId id="411" r:id="rId51"/>
    <p:sldId id="334" r:id="rId52"/>
    <p:sldId id="335" r:id="rId53"/>
    <p:sldId id="413" r:id="rId54"/>
    <p:sldId id="340" r:id="rId55"/>
    <p:sldId id="414" r:id="rId56"/>
    <p:sldId id="415" r:id="rId57"/>
    <p:sldId id="353" r:id="rId58"/>
    <p:sldId id="352" r:id="rId59"/>
    <p:sldId id="357" r:id="rId60"/>
    <p:sldId id="296" r:id="rId61"/>
    <p:sldId id="295" r:id="rId62"/>
    <p:sldId id="294" r:id="rId63"/>
    <p:sldId id="293" r:id="rId64"/>
    <p:sldId id="29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0A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091" autoAdjust="0"/>
  </p:normalViewPr>
  <p:slideViewPr>
    <p:cSldViewPr snapToGrid="0" snapToObjects="1">
      <p:cViewPr varScale="1">
        <p:scale>
          <a:sx n="107" d="100"/>
          <a:sy n="107" d="100"/>
        </p:scale>
        <p:origin x="120"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B1D9B-15FB-4554-90BD-89A815A8CC3A}"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00C32-7E81-4614-B1FA-BF3832D3876B}" type="slidenum">
              <a:rPr lang="en-US" smtClean="0"/>
              <a:t>‹#›</a:t>
            </a:fld>
            <a:endParaRPr lang="en-US"/>
          </a:p>
        </p:txBody>
      </p:sp>
    </p:spTree>
    <p:extLst>
      <p:ext uri="{BB962C8B-B14F-4D97-AF65-F5344CB8AC3E}">
        <p14:creationId xmlns:p14="http://schemas.microsoft.com/office/powerpoint/2010/main" val="343171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E52D-F86D-3747-A42F-774CC66813B9}"/>
              </a:ext>
            </a:extLst>
          </p:cNvPr>
          <p:cNvSpPr>
            <a:spLocks noGrp="1"/>
          </p:cNvSpPr>
          <p:nvPr>
            <p:ph type="ctrTitle" hasCustomPrompt="1"/>
          </p:nvPr>
        </p:nvSpPr>
        <p:spPr>
          <a:xfrm>
            <a:off x="4038600" y="1493620"/>
            <a:ext cx="7315200" cy="2387600"/>
          </a:xfrm>
        </p:spPr>
        <p:txBody>
          <a:bodyPr anchor="b"/>
          <a:lstStyle>
            <a:lvl1pPr algn="ctr">
              <a:defRPr sz="6000" b="1" i="0">
                <a:latin typeface="Arial" panose="020B0604020202020204" pitchFamily="34" charset="0"/>
                <a:cs typeface="Arial" panose="020B0604020202020204" pitchFamily="34" charset="0"/>
              </a:defRPr>
            </a:lvl1pPr>
          </a:lstStyle>
          <a:p>
            <a:r>
              <a:rPr lang="en-US" dirty="0"/>
              <a:t>Title</a:t>
            </a:r>
          </a:p>
        </p:txBody>
      </p:sp>
      <p:sp>
        <p:nvSpPr>
          <p:cNvPr id="3" name="Subtitle 2">
            <a:extLst>
              <a:ext uri="{FF2B5EF4-FFF2-40B4-BE49-F238E27FC236}">
                <a16:creationId xmlns:a16="http://schemas.microsoft.com/office/drawing/2014/main" id="{4A8C3BA5-CD9B-0F4B-BFB4-B9EE65280F6E}"/>
              </a:ext>
            </a:extLst>
          </p:cNvPr>
          <p:cNvSpPr>
            <a:spLocks noGrp="1"/>
          </p:cNvSpPr>
          <p:nvPr>
            <p:ph type="subTitle" idx="1" hasCustomPrompt="1"/>
          </p:nvPr>
        </p:nvSpPr>
        <p:spPr>
          <a:xfrm>
            <a:off x="4038600" y="4580914"/>
            <a:ext cx="7315200" cy="1154723"/>
          </a:xfr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a:extLst>
              <a:ext uri="{FF2B5EF4-FFF2-40B4-BE49-F238E27FC236}">
                <a16:creationId xmlns:a16="http://schemas.microsoft.com/office/drawing/2014/main" id="{420A9AAB-656C-3C44-A37A-0797B1306B72}"/>
              </a:ext>
            </a:extLst>
          </p:cNvPr>
          <p:cNvSpPr>
            <a:spLocks noGrp="1"/>
          </p:cNvSpPr>
          <p:nvPr>
            <p:ph type="dt" sz="half" idx="10"/>
          </p:nvPr>
        </p:nvSpPr>
        <p:spPr/>
        <p:txBody>
          <a:bodyPr/>
          <a:lstStyle/>
          <a:p>
            <a:fld id="{15DA7EAB-1E8A-244C-B189-934D9ABBB95C}" type="datetimeFigureOut">
              <a:rPr lang="en-US" smtClean="0"/>
              <a:t>12/2/2025</a:t>
            </a:fld>
            <a:endParaRPr lang="en-US"/>
          </a:p>
        </p:txBody>
      </p:sp>
      <p:sp>
        <p:nvSpPr>
          <p:cNvPr id="5" name="Footer Placeholder 4">
            <a:extLst>
              <a:ext uri="{FF2B5EF4-FFF2-40B4-BE49-F238E27FC236}">
                <a16:creationId xmlns:a16="http://schemas.microsoft.com/office/drawing/2014/main" id="{B0CC31DA-ADD3-584C-ACF2-C95126EAA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B7097-72EA-5143-A41A-D4FCBA0ABFF1}"/>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73D3A769-DD46-BB41-BCFC-6244FF9656C7}"/>
              </a:ext>
            </a:extLst>
          </p:cNvPr>
          <p:cNvPicPr>
            <a:picLocks noChangeAspect="1"/>
          </p:cNvPicPr>
          <p:nvPr userDrawn="1"/>
        </p:nvPicPr>
        <p:blipFill>
          <a:blip r:embed="rId2"/>
          <a:stretch>
            <a:fillRect/>
          </a:stretch>
        </p:blipFill>
        <p:spPr>
          <a:xfrm>
            <a:off x="0" y="0"/>
            <a:ext cx="3084576" cy="5374840"/>
          </a:xfrm>
          <a:prstGeom prst="rect">
            <a:avLst/>
          </a:prstGeom>
        </p:spPr>
      </p:pic>
    </p:spTree>
    <p:extLst>
      <p:ext uri="{BB962C8B-B14F-4D97-AF65-F5344CB8AC3E}">
        <p14:creationId xmlns:p14="http://schemas.microsoft.com/office/powerpoint/2010/main" val="4859339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12/2/2025</a:t>
            </a:fld>
            <a:endParaRPr lang="en-US"/>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
        <p:nvSpPr>
          <p:cNvPr id="14" name="Rectangle 13">
            <a:extLst>
              <a:ext uri="{FF2B5EF4-FFF2-40B4-BE49-F238E27FC236}">
                <a16:creationId xmlns:a16="http://schemas.microsoft.com/office/drawing/2014/main" id="{34AA8053-0A2B-9D4A-9638-5A77357A9549}"/>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37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95BFB-3290-EB4A-868A-F8802426E903}"/>
              </a:ext>
            </a:extLst>
          </p:cNvPr>
          <p:cNvSpPr/>
          <p:nvPr userDrawn="1"/>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12/2/2025</a:t>
            </a:fld>
            <a:endParaRPr lang="en-US"/>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Tree>
    <p:extLst>
      <p:ext uri="{BB962C8B-B14F-4D97-AF65-F5344CB8AC3E}">
        <p14:creationId xmlns:p14="http://schemas.microsoft.com/office/powerpoint/2010/main" val="154726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95BFB-3290-EB4A-868A-F8802426E903}"/>
              </a:ext>
            </a:extLst>
          </p:cNvPr>
          <p:cNvSpPr/>
          <p:nvPr userDrawn="1"/>
        </p:nvSpPr>
        <p:spPr>
          <a:xfrm>
            <a:off x="0" y="0"/>
            <a:ext cx="12192000" cy="1690687"/>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12/2/2025</a:t>
            </a:fld>
            <a:endParaRPr lang="en-US"/>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Tree>
    <p:extLst>
      <p:ext uri="{BB962C8B-B14F-4D97-AF65-F5344CB8AC3E}">
        <p14:creationId xmlns:p14="http://schemas.microsoft.com/office/powerpoint/2010/main" val="94312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2989-1ECE-4F46-AA92-B097C2DF476C}"/>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B0397FE-19D3-D646-918F-95503252EE31}"/>
              </a:ext>
            </a:extLst>
          </p:cNvPr>
          <p:cNvSpPr>
            <a:spLocks noGrp="1"/>
          </p:cNvSpPr>
          <p:nvPr>
            <p:ph sz="half" idx="1"/>
          </p:nvPr>
        </p:nvSpPr>
        <p:spPr>
          <a:xfrm>
            <a:off x="838200" y="1825625"/>
            <a:ext cx="5181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1FEE87B-F0DD-2941-A928-CFBECC687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DD96D0-6575-CA44-83A0-F0F9406E5EE5}"/>
              </a:ext>
            </a:extLst>
          </p:cNvPr>
          <p:cNvSpPr>
            <a:spLocks noGrp="1"/>
          </p:cNvSpPr>
          <p:nvPr>
            <p:ph type="dt" sz="half" idx="10"/>
          </p:nvPr>
        </p:nvSpPr>
        <p:spPr/>
        <p:txBody>
          <a:bodyPr/>
          <a:lstStyle/>
          <a:p>
            <a:fld id="{15DA7EAB-1E8A-244C-B189-934D9ABBB95C}" type="datetimeFigureOut">
              <a:rPr lang="en-US" smtClean="0"/>
              <a:t>12/2/2025</a:t>
            </a:fld>
            <a:endParaRPr lang="en-US"/>
          </a:p>
        </p:txBody>
      </p:sp>
      <p:sp>
        <p:nvSpPr>
          <p:cNvPr id="6" name="Footer Placeholder 5">
            <a:extLst>
              <a:ext uri="{FF2B5EF4-FFF2-40B4-BE49-F238E27FC236}">
                <a16:creationId xmlns:a16="http://schemas.microsoft.com/office/drawing/2014/main" id="{9AB73844-BBF2-974E-94C8-B97E218B3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485A59-916C-A047-B778-98169B7BCD51}"/>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8" name="Picture 7">
            <a:extLst>
              <a:ext uri="{FF2B5EF4-FFF2-40B4-BE49-F238E27FC236}">
                <a16:creationId xmlns:a16="http://schemas.microsoft.com/office/drawing/2014/main" id="{954110BB-3B50-5841-BD3E-A39F6BE0FFC2}"/>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Rectangle 9">
            <a:extLst>
              <a:ext uri="{FF2B5EF4-FFF2-40B4-BE49-F238E27FC236}">
                <a16:creationId xmlns:a16="http://schemas.microsoft.com/office/drawing/2014/main" id="{76A9352F-3C12-C94E-83EA-60F9DE0F5EDD}"/>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07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8DC6-C0F4-4345-B724-55D007AB343A}"/>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8ABFC26-293C-DD4E-84CE-C617B28D37BC}"/>
              </a:ext>
            </a:extLst>
          </p:cNvPr>
          <p:cNvSpPr>
            <a:spLocks noGrp="1"/>
          </p:cNvSpPr>
          <p:nvPr>
            <p:ph type="body" idx="1"/>
          </p:nvPr>
        </p:nvSpPr>
        <p:spPr>
          <a:xfrm>
            <a:off x="839788" y="1681163"/>
            <a:ext cx="5157787"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B75A9E4-5DCA-7D4D-8585-992CC8CEF13D}"/>
              </a:ext>
            </a:extLst>
          </p:cNvPr>
          <p:cNvSpPr>
            <a:spLocks noGrp="1"/>
          </p:cNvSpPr>
          <p:nvPr>
            <p:ph sz="half" idx="2"/>
          </p:nvPr>
        </p:nvSpPr>
        <p:spPr>
          <a:xfrm>
            <a:off x="839788" y="2505075"/>
            <a:ext cx="5157787"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4BA6BD2-3CCF-E746-A62C-B14209E5BF1A}"/>
              </a:ext>
            </a:extLst>
          </p:cNvPr>
          <p:cNvSpPr>
            <a:spLocks noGrp="1"/>
          </p:cNvSpPr>
          <p:nvPr>
            <p:ph type="body" sz="quarter" idx="3"/>
          </p:nvPr>
        </p:nvSpPr>
        <p:spPr>
          <a:xfrm>
            <a:off x="6172200" y="1681163"/>
            <a:ext cx="5183188"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E128CFE-A232-2946-8596-D4917C579108}"/>
              </a:ext>
            </a:extLst>
          </p:cNvPr>
          <p:cNvSpPr>
            <a:spLocks noGrp="1"/>
          </p:cNvSpPr>
          <p:nvPr>
            <p:ph sz="quarter" idx="4"/>
          </p:nvPr>
        </p:nvSpPr>
        <p:spPr>
          <a:xfrm>
            <a:off x="6172200" y="2505075"/>
            <a:ext cx="5183188"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1096410-C47D-2C4B-9E0D-98236FD3118F}"/>
              </a:ext>
            </a:extLst>
          </p:cNvPr>
          <p:cNvSpPr>
            <a:spLocks noGrp="1"/>
          </p:cNvSpPr>
          <p:nvPr>
            <p:ph type="dt" sz="half" idx="10"/>
          </p:nvPr>
        </p:nvSpPr>
        <p:spPr/>
        <p:txBody>
          <a:bodyPr/>
          <a:lstStyle/>
          <a:p>
            <a:fld id="{15DA7EAB-1E8A-244C-B189-934D9ABBB95C}" type="datetimeFigureOut">
              <a:rPr lang="en-US" smtClean="0"/>
              <a:t>12/2/2025</a:t>
            </a:fld>
            <a:endParaRPr lang="en-US"/>
          </a:p>
        </p:txBody>
      </p:sp>
      <p:sp>
        <p:nvSpPr>
          <p:cNvPr id="8" name="Footer Placeholder 7">
            <a:extLst>
              <a:ext uri="{FF2B5EF4-FFF2-40B4-BE49-F238E27FC236}">
                <a16:creationId xmlns:a16="http://schemas.microsoft.com/office/drawing/2014/main" id="{2278E5E1-342A-9743-9803-B34773B56D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73D64-6C65-2B4F-A20A-FB3CF9E70900}"/>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10" name="Picture 9">
            <a:extLst>
              <a:ext uri="{FF2B5EF4-FFF2-40B4-BE49-F238E27FC236}">
                <a16:creationId xmlns:a16="http://schemas.microsoft.com/office/drawing/2014/main" id="{36352003-F562-7B45-AA44-7F71C04EB9C0}"/>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2" name="Rectangle 11">
            <a:extLst>
              <a:ext uri="{FF2B5EF4-FFF2-40B4-BE49-F238E27FC236}">
                <a16:creationId xmlns:a16="http://schemas.microsoft.com/office/drawing/2014/main" id="{B4288EFD-5E42-1747-9269-1D4DFD190A6A}"/>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33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BC0C-8CE7-B243-B9C5-0C88FF673B02}"/>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80EE34D-5510-A140-ADCF-B60EF1D579C1}"/>
              </a:ext>
            </a:extLst>
          </p:cNvPr>
          <p:cNvSpPr>
            <a:spLocks noGrp="1"/>
          </p:cNvSpPr>
          <p:nvPr>
            <p:ph type="dt" sz="half" idx="10"/>
          </p:nvPr>
        </p:nvSpPr>
        <p:spPr/>
        <p:txBody>
          <a:bodyPr/>
          <a:lstStyle/>
          <a:p>
            <a:fld id="{15DA7EAB-1E8A-244C-B189-934D9ABBB95C}" type="datetimeFigureOut">
              <a:rPr lang="en-US" smtClean="0"/>
              <a:t>12/2/2025</a:t>
            </a:fld>
            <a:endParaRPr lang="en-US"/>
          </a:p>
        </p:txBody>
      </p:sp>
      <p:sp>
        <p:nvSpPr>
          <p:cNvPr id="4" name="Footer Placeholder 3">
            <a:extLst>
              <a:ext uri="{FF2B5EF4-FFF2-40B4-BE49-F238E27FC236}">
                <a16:creationId xmlns:a16="http://schemas.microsoft.com/office/drawing/2014/main" id="{1B0575D6-14FC-6F4D-87D0-35C06E421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CAFEBC-40C7-494A-9F9A-06078D61A3F3}"/>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6" name="Picture 5">
            <a:extLst>
              <a:ext uri="{FF2B5EF4-FFF2-40B4-BE49-F238E27FC236}">
                <a16:creationId xmlns:a16="http://schemas.microsoft.com/office/drawing/2014/main" id="{0E085EBD-715D-7443-996D-2AC64A3732BF}"/>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8" name="Rectangle 7">
            <a:extLst>
              <a:ext uri="{FF2B5EF4-FFF2-40B4-BE49-F238E27FC236}">
                <a16:creationId xmlns:a16="http://schemas.microsoft.com/office/drawing/2014/main" id="{02F3BF06-F1C9-3640-9181-D698996C8D86}"/>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40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42191F-C065-394F-A334-B04C0D009750}"/>
              </a:ext>
            </a:extLst>
          </p:cNvPr>
          <p:cNvSpPr>
            <a:spLocks noGrp="1"/>
          </p:cNvSpPr>
          <p:nvPr>
            <p:ph type="dt" sz="half" idx="10"/>
          </p:nvPr>
        </p:nvSpPr>
        <p:spPr/>
        <p:txBody>
          <a:bodyPr/>
          <a:lstStyle/>
          <a:p>
            <a:fld id="{15DA7EAB-1E8A-244C-B189-934D9ABBB95C}" type="datetimeFigureOut">
              <a:rPr lang="en-US" smtClean="0"/>
              <a:t>12/2/2025</a:t>
            </a:fld>
            <a:endParaRPr lang="en-US"/>
          </a:p>
        </p:txBody>
      </p:sp>
      <p:sp>
        <p:nvSpPr>
          <p:cNvPr id="3" name="Footer Placeholder 2">
            <a:extLst>
              <a:ext uri="{FF2B5EF4-FFF2-40B4-BE49-F238E27FC236}">
                <a16:creationId xmlns:a16="http://schemas.microsoft.com/office/drawing/2014/main" id="{2969CFC7-A5CE-AE49-858B-F6BE39D4A1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997900-4027-4843-B598-D0066F8A43AB}"/>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5" name="Picture 4">
            <a:extLst>
              <a:ext uri="{FF2B5EF4-FFF2-40B4-BE49-F238E27FC236}">
                <a16:creationId xmlns:a16="http://schemas.microsoft.com/office/drawing/2014/main" id="{1DB232D9-021F-124F-A482-AB0C88583002}"/>
              </a:ext>
            </a:extLst>
          </p:cNvPr>
          <p:cNvPicPr>
            <a:picLocks noChangeAspect="1"/>
          </p:cNvPicPr>
          <p:nvPr userDrawn="1"/>
        </p:nvPicPr>
        <p:blipFill>
          <a:blip r:embed="rId2"/>
          <a:stretch>
            <a:fillRect/>
          </a:stretch>
        </p:blipFill>
        <p:spPr>
          <a:xfrm>
            <a:off x="11621052" y="6353175"/>
            <a:ext cx="203200" cy="368300"/>
          </a:xfrm>
          <a:prstGeom prst="rect">
            <a:avLst/>
          </a:prstGeom>
        </p:spPr>
      </p:pic>
    </p:spTree>
    <p:extLst>
      <p:ext uri="{BB962C8B-B14F-4D97-AF65-F5344CB8AC3E}">
        <p14:creationId xmlns:p14="http://schemas.microsoft.com/office/powerpoint/2010/main" val="93015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EAE7-DB30-8743-B4A3-21C840120D8F}"/>
              </a:ext>
            </a:extLst>
          </p:cNvPr>
          <p:cNvSpPr>
            <a:spLocks noGrp="1"/>
          </p:cNvSpPr>
          <p:nvPr>
            <p:ph type="title"/>
          </p:nvPr>
        </p:nvSpPr>
        <p:spPr>
          <a:xfrm>
            <a:off x="839788" y="457200"/>
            <a:ext cx="3932237" cy="1600200"/>
          </a:xfrm>
        </p:spPr>
        <p:txBody>
          <a:bodyPr anchor="b"/>
          <a:lstStyle>
            <a:lvl1pPr>
              <a:defRPr sz="32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56E60C3F-DA62-984E-97ED-D43FFF4CC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4352D51-F052-D64F-81A6-B17C5CBEAA3B}"/>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29709E-866E-E74B-9A59-CFE742FE4878}"/>
              </a:ext>
            </a:extLst>
          </p:cNvPr>
          <p:cNvSpPr>
            <a:spLocks noGrp="1"/>
          </p:cNvSpPr>
          <p:nvPr>
            <p:ph type="dt" sz="half" idx="10"/>
          </p:nvPr>
        </p:nvSpPr>
        <p:spPr/>
        <p:txBody>
          <a:bodyPr/>
          <a:lstStyle/>
          <a:p>
            <a:fld id="{15DA7EAB-1E8A-244C-B189-934D9ABBB95C}" type="datetimeFigureOut">
              <a:rPr lang="en-US" smtClean="0"/>
              <a:t>12/2/2025</a:t>
            </a:fld>
            <a:endParaRPr lang="en-US"/>
          </a:p>
        </p:txBody>
      </p:sp>
      <p:sp>
        <p:nvSpPr>
          <p:cNvPr id="6" name="Footer Placeholder 5">
            <a:extLst>
              <a:ext uri="{FF2B5EF4-FFF2-40B4-BE49-F238E27FC236}">
                <a16:creationId xmlns:a16="http://schemas.microsoft.com/office/drawing/2014/main" id="{C4E2D94B-FC75-6646-BD49-0190822BD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7911D-0A2B-D043-BE77-788DF7022B77}"/>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8" name="Picture 7">
            <a:extLst>
              <a:ext uri="{FF2B5EF4-FFF2-40B4-BE49-F238E27FC236}">
                <a16:creationId xmlns:a16="http://schemas.microsoft.com/office/drawing/2014/main" id="{2B8A872D-4625-4341-97C5-779CFD0A31D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1" name="Rectangle 10">
            <a:extLst>
              <a:ext uri="{FF2B5EF4-FFF2-40B4-BE49-F238E27FC236}">
                <a16:creationId xmlns:a16="http://schemas.microsoft.com/office/drawing/2014/main" id="{F0B74437-6F3E-514E-84CB-917B3C49C54F}"/>
              </a:ext>
            </a:extLst>
          </p:cNvPr>
          <p:cNvSpPr/>
          <p:nvPr userDrawn="1"/>
        </p:nvSpPr>
        <p:spPr>
          <a:xfrm>
            <a:off x="-7383399" y="2034540"/>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37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CAFC1-1B54-614E-93B4-299A4C3AEC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B2DD70-CA4B-4B40-A55C-0C6EB912C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45662-8F69-E842-BB64-51C4743418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A7EAB-1E8A-244C-B189-934D9ABBB95C}" type="datetimeFigureOut">
              <a:rPr lang="en-US" smtClean="0"/>
              <a:t>12/2/2025</a:t>
            </a:fld>
            <a:endParaRPr lang="en-US"/>
          </a:p>
        </p:txBody>
      </p:sp>
      <p:sp>
        <p:nvSpPr>
          <p:cNvPr id="5" name="Footer Placeholder 4">
            <a:extLst>
              <a:ext uri="{FF2B5EF4-FFF2-40B4-BE49-F238E27FC236}">
                <a16:creationId xmlns:a16="http://schemas.microsoft.com/office/drawing/2014/main" id="{A8D3E83F-5E17-1A48-B84D-15EB9255B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FED418-B1B5-7041-B637-95F643DE3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19946-0E57-C640-BFF7-E2C9ED3796AA}" type="slidenum">
              <a:rPr lang="en-US" smtClean="0"/>
              <a:t>‹#›</a:t>
            </a:fld>
            <a:endParaRPr lang="en-US"/>
          </a:p>
        </p:txBody>
      </p:sp>
    </p:spTree>
    <p:extLst>
      <p:ext uri="{BB962C8B-B14F-4D97-AF65-F5344CB8AC3E}">
        <p14:creationId xmlns:p14="http://schemas.microsoft.com/office/powerpoint/2010/main" val="136516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52" r:id="rId5"/>
    <p:sldLayoutId id="2147483653" r:id="rId6"/>
    <p:sldLayoutId id="2147483654" r:id="rId7"/>
    <p:sldLayoutId id="2147483655"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os.alabam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myalabamataxes.alabama.gov/"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hyperlink" Target="https://revenue.alabama.gov/tax-incentives/"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yalabamataxes.alabama.gov/"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mailto:emetria.gordon@revenue.alabama.gov" TargetMode="External"/><Relationship Id="rId2" Type="http://schemas.openxmlformats.org/officeDocument/2006/relationships/hyperlink" Target="mailto:tavares.mathews@revenue.alabama.go" TargetMode="External"/><Relationship Id="rId1" Type="http://schemas.openxmlformats.org/officeDocument/2006/relationships/slideLayout" Target="../slideLayouts/slideLayout2.xml"/><Relationship Id="rId5" Type="http://schemas.openxmlformats.org/officeDocument/2006/relationships/hyperlink" Target="mailto:veronica.jennings@revenue.alabama.gov" TargetMode="External"/><Relationship Id="rId4" Type="http://schemas.openxmlformats.org/officeDocument/2006/relationships/hyperlink" Target="mailto:tymecca.pearson@revenue.alabama.gov"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revenue.alabam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os.alabama.gov/alabama-votes/elected-official-map" TargetMode="External"/><Relationship Id="rId2" Type="http://schemas.openxmlformats.org/officeDocument/2006/relationships/hyperlink" Target="http://www.legislature.state.al.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23D0-0574-9E4D-9082-DE7B222764BB}"/>
              </a:ext>
            </a:extLst>
          </p:cNvPr>
          <p:cNvSpPr>
            <a:spLocks noGrp="1"/>
          </p:cNvSpPr>
          <p:nvPr>
            <p:ph type="ctrTitle"/>
          </p:nvPr>
        </p:nvSpPr>
        <p:spPr/>
        <p:txBody>
          <a:bodyPr>
            <a:normAutofit/>
          </a:bodyPr>
          <a:lstStyle/>
          <a:p>
            <a:endParaRPr lang="en-US" dirty="0"/>
          </a:p>
        </p:txBody>
      </p:sp>
      <p:sp>
        <p:nvSpPr>
          <p:cNvPr id="3" name="Subtitle 2">
            <a:extLst>
              <a:ext uri="{FF2B5EF4-FFF2-40B4-BE49-F238E27FC236}">
                <a16:creationId xmlns:a16="http://schemas.microsoft.com/office/drawing/2014/main" id="{3B2F012F-2C9E-2742-A94C-2FBC996202FA}"/>
              </a:ext>
            </a:extLst>
          </p:cNvPr>
          <p:cNvSpPr>
            <a:spLocks noGrp="1"/>
          </p:cNvSpPr>
          <p:nvPr>
            <p:ph type="subTitle" idx="1"/>
          </p:nvPr>
        </p:nvSpPr>
        <p:spPr>
          <a:xfrm>
            <a:off x="3818965" y="5289176"/>
            <a:ext cx="7534835" cy="1568824"/>
          </a:xfrm>
        </p:spPr>
        <p:txBody>
          <a:bodyPr>
            <a:normAutofit/>
          </a:bodyPr>
          <a:lstStyle/>
          <a:p>
            <a:pPr>
              <a:tabLst>
                <a:tab pos="744538" algn="l"/>
              </a:tabLst>
            </a:pPr>
            <a:r>
              <a:rPr lang="en-US" sz="3200" b="1" dirty="0">
                <a:latin typeface="Times New Roman" panose="02020603050405020304" pitchFamily="18" charset="0"/>
                <a:cs typeface="Times New Roman" panose="02020603050405020304" pitchFamily="18" charset="0"/>
              </a:rPr>
              <a:t>       Alabama Department of Revenue</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Income Tax Administration </a:t>
            </a:r>
          </a:p>
          <a:p>
            <a:pPr>
              <a:tabLst>
                <a:tab pos="511175" algn="l"/>
              </a:tabLst>
            </a:pPr>
            <a:r>
              <a:rPr lang="en-US" sz="3200" b="1" dirty="0">
                <a:latin typeface="Times New Roman" panose="02020603050405020304" pitchFamily="18" charset="0"/>
                <a:cs typeface="Times New Roman" panose="02020603050405020304" pitchFamily="18" charset="0"/>
              </a:rPr>
              <a:t>Division</a:t>
            </a:r>
            <a:endParaRPr lang="en-US" sz="3200" dirty="0"/>
          </a:p>
          <a:p>
            <a:endParaRPr lang="en-US" dirty="0"/>
          </a:p>
        </p:txBody>
      </p:sp>
      <p:pic>
        <p:nvPicPr>
          <p:cNvPr id="4" name="Picture 5">
            <a:extLst>
              <a:ext uri="{FF2B5EF4-FFF2-40B4-BE49-F238E27FC236}">
                <a16:creationId xmlns:a16="http://schemas.microsoft.com/office/drawing/2014/main" id="{B47887A4-FCBB-4B4E-9679-113E575815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03811" y="243322"/>
            <a:ext cx="7942730" cy="48881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3882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157A-07AC-3003-10B2-7485ECF5FF93}"/>
              </a:ext>
            </a:extLst>
          </p:cNvPr>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Act 2024-170 (</a:t>
            </a:r>
            <a:r>
              <a:rPr lang="en-US"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B 209)</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Military </a:t>
            </a:r>
            <a:r>
              <a:rPr lang="en-US" dirty="0">
                <a:latin typeface="Times New Roman" panose="02020603050405020304" pitchFamily="18" charset="0"/>
                <a:cs typeface="Times New Roman" panose="02020603050405020304" pitchFamily="18" charset="0"/>
              </a:rPr>
              <a:t>Income Exemption</a:t>
            </a:r>
            <a:endParaRPr lang="en-US" dirty="0"/>
          </a:p>
        </p:txBody>
      </p:sp>
      <p:sp>
        <p:nvSpPr>
          <p:cNvPr id="3" name="Content Placeholder 2">
            <a:extLst>
              <a:ext uri="{FF2B5EF4-FFF2-40B4-BE49-F238E27FC236}">
                <a16:creationId xmlns:a16="http://schemas.microsoft.com/office/drawing/2014/main" id="{274C00D4-12B5-DE09-AB6F-4DC62877CDE6}"/>
              </a:ext>
            </a:extLst>
          </p:cNvPr>
          <p:cNvSpPr>
            <a:spLocks noGrp="1"/>
          </p:cNvSpPr>
          <p:nvPr>
            <p:ph idx="1"/>
          </p:nvPr>
        </p:nvSpPr>
        <p:spPr>
          <a:xfrm>
            <a:off x="561975" y="1825625"/>
            <a:ext cx="10791825" cy="4351338"/>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Act 202</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4</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170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amends code section 40-18-13 to expand the exemption for compensation to members of the National Guard and Reserve. The current combat pay exemption is expanded to include:</a:t>
            </a:r>
          </a:p>
          <a:p>
            <a:pPr marL="457200" marR="0" lvl="0">
              <a:lnSpc>
                <a:spcPct val="107000"/>
              </a:lnSpc>
              <a:spcBef>
                <a:spcPts val="0"/>
              </a:spcBef>
              <a:spcAft>
                <a:spcPts val="0"/>
              </a:spcAft>
              <a:buFont typeface="Wingdings" panose="05000000000000000000" pitchFamily="2" charset="2"/>
              <a:buChar char="Ø"/>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income when deployed to locations outside of the United States </a:t>
            </a:r>
          </a:p>
          <a:p>
            <a:pPr marL="514350" marR="0" lvl="0" indent="-285750">
              <a:lnSpc>
                <a:spcPct val="107000"/>
              </a:lnSpc>
              <a:spcBef>
                <a:spcPts val="0"/>
              </a:spcBef>
              <a:spcAft>
                <a:spcPts val="0"/>
              </a:spcAft>
              <a:buFont typeface="Wingdings" panose="05000000000000000000" pitchFamily="2" charset="2"/>
              <a:buChar char="Ø"/>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or when activated by the Governor of Alabama or the President of the United     </a:t>
            </a:r>
          </a:p>
          <a:p>
            <a:pPr marL="0" marR="0" lvl="0" indent="0">
              <a:lnSpc>
                <a:spcPct val="107000"/>
              </a:lnSpc>
              <a:spcBef>
                <a:spcPts val="0"/>
              </a:spcBef>
              <a:spcAft>
                <a:spcPts val="0"/>
              </a:spcAft>
              <a:buNone/>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States in response to emergencies within or outside of the United States. </a:t>
            </a:r>
          </a:p>
          <a:p>
            <a:pPr>
              <a:lnSpc>
                <a:spcPct val="107000"/>
              </a:lnSpc>
              <a:spcBef>
                <a:spcPts val="0"/>
              </a:spcBef>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Effective January 01, 2025. </a:t>
            </a:r>
          </a:p>
          <a:p>
            <a:pPr marL="0" marR="0" lvl="0" indent="0">
              <a:lnSpc>
                <a:spcPct val="107000"/>
              </a:lnSpc>
              <a:spcBef>
                <a:spcPts val="0"/>
              </a:spcBef>
              <a:spcAft>
                <a:spcPts val="0"/>
              </a:spcAft>
              <a:buNone/>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br>
              <a:rPr lang="en-US" sz="2400" b="0" i="0" u="none" strike="noStrike" dirty="0">
                <a:solidFill>
                  <a:srgbClr val="000000"/>
                </a:solidFill>
                <a:effectLst/>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00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2EA3-052B-D3C9-9BCA-026A5868BD09}"/>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2024-447 (</a:t>
            </a:r>
            <a:r>
              <a:rPr lang="en-US"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B 297)</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Sound Money Tax Neutrality Act</a:t>
            </a:r>
            <a:endParaRPr lang="en-US" dirty="0"/>
          </a:p>
        </p:txBody>
      </p:sp>
      <p:sp>
        <p:nvSpPr>
          <p:cNvPr id="3" name="Content Placeholder 2">
            <a:extLst>
              <a:ext uri="{FF2B5EF4-FFF2-40B4-BE49-F238E27FC236}">
                <a16:creationId xmlns:a16="http://schemas.microsoft.com/office/drawing/2014/main" id="{A3848CDC-3587-CEE3-A74C-BB78F00561BF}"/>
              </a:ext>
            </a:extLst>
          </p:cNvPr>
          <p:cNvSpPr>
            <a:spLocks noGrp="1"/>
          </p:cNvSpPr>
          <p:nvPr>
            <p:ph idx="1"/>
          </p:nvPr>
        </p:nvSpPr>
        <p:spPr>
          <a:xfrm>
            <a:off x="424206" y="1825625"/>
            <a:ext cx="10929594" cy="4351338"/>
          </a:xfrm>
        </p:spPr>
        <p:txBody>
          <a:bodyPr>
            <a:normAutofit/>
          </a:bodyPr>
          <a:lstStyle/>
          <a:p>
            <a:pPr algn="l"/>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Act 2024-447 amends code section 40-18-14 to </a:t>
            </a:r>
            <a:r>
              <a:rPr lang="en-US" sz="2100" b="0" i="0" u="none" strike="noStrike" baseline="0" dirty="0">
                <a:latin typeface="Times New Roman" panose="02020603050405020304" pitchFamily="18" charset="0"/>
                <a:cs typeface="Times New Roman" panose="02020603050405020304" pitchFamily="18" charset="0"/>
              </a:rPr>
              <a:t>exclude any net capital gains derived from the exchange of precious metal bullion from state income taxes.</a:t>
            </a:r>
          </a:p>
          <a:p>
            <a:pPr algn="l"/>
            <a:r>
              <a:rPr lang="en-US" sz="2100" kern="100" dirty="0">
                <a:effectLst/>
                <a:latin typeface="Times New Roman" panose="02020603050405020304" pitchFamily="18" charset="0"/>
                <a:ea typeface="Calibri" panose="020F0502020204030204" pitchFamily="34" charset="0"/>
                <a:cs typeface="Times New Roman" panose="02020603050405020304" pitchFamily="18" charset="0"/>
              </a:rPr>
              <a:t>Prec</a:t>
            </a:r>
            <a:r>
              <a:rPr lang="en-US" sz="2100" kern="100" dirty="0">
                <a:latin typeface="Times New Roman" panose="02020603050405020304" pitchFamily="18" charset="0"/>
                <a:ea typeface="Calibri" panose="020F0502020204030204" pitchFamily="34" charset="0"/>
                <a:cs typeface="Times New Roman" panose="02020603050405020304" pitchFamily="18" charset="0"/>
              </a:rPr>
              <a:t>ious metal bullion is described as coins, bars, or rounds containing primarily refined gold, silver, platinum, or palladium that is marked and valued primarily by its weight, purity, and content. </a:t>
            </a:r>
          </a:p>
          <a:p>
            <a:pPr algn="l"/>
            <a:r>
              <a:rPr lang="en-US" sz="2100" kern="100" dirty="0">
                <a:effectLst/>
                <a:latin typeface="Times New Roman" panose="02020603050405020304" pitchFamily="18" charset="0"/>
                <a:ea typeface="Calibri" panose="020F0502020204030204" pitchFamily="34" charset="0"/>
                <a:cs typeface="Times New Roman" panose="02020603050405020304" pitchFamily="18" charset="0"/>
              </a:rPr>
              <a:t>Effective beginning with the 2025 tax year. </a:t>
            </a:r>
          </a:p>
          <a:p>
            <a:pPr marL="0" marR="0" indent="0">
              <a:lnSpc>
                <a:spcPct val="107000"/>
              </a:lnSpc>
              <a:spcBef>
                <a:spcPts val="0"/>
              </a:spcBef>
              <a:spcAft>
                <a:spcPts val="0"/>
              </a:spcAft>
              <a:buNone/>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4026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5F97-2AD1-4C4B-96B7-AA2DFE8A7DE2}"/>
              </a:ext>
            </a:extLst>
          </p:cNvPr>
          <p:cNvSpPr>
            <a:spLocks noGrp="1"/>
          </p:cNvSpPr>
          <p:nvPr>
            <p:ph type="title"/>
          </p:nvPr>
        </p:nvSpPr>
        <p:spPr>
          <a:xfrm>
            <a:off x="838200" y="71719"/>
            <a:ext cx="10515600" cy="1618970"/>
          </a:xfrm>
        </p:spPr>
        <p:txBody>
          <a:bodyPr>
            <a:normAutofit/>
          </a:bodyPr>
          <a:lstStyle/>
          <a:p>
            <a:pPr algn="ctr"/>
            <a:r>
              <a:rPr lang="en-US" b="1" dirty="0">
                <a:latin typeface="Times New Roman" panose="02020603050405020304" pitchFamily="18" charset="0"/>
                <a:cs typeface="Times New Roman" panose="02020603050405020304" pitchFamily="18" charset="0"/>
              </a:rPr>
              <a:t>Act 2024-302 (HB 346)</a:t>
            </a:r>
            <a:br>
              <a:rPr lang="en-US" b="1" dirty="0">
                <a:latin typeface="Times New Roman" panose="02020603050405020304" pitchFamily="18" charset="0"/>
                <a:cs typeface="Times New Roman" panose="02020603050405020304" pitchFamily="18" charset="0"/>
              </a:rPr>
            </a:br>
            <a:r>
              <a:rPr lang="en-US" b="1" dirty="0">
                <a:solidFill>
                  <a:srgbClr val="000000"/>
                </a:solidFill>
                <a:latin typeface="Calibri" panose="020F0502020204030204" pitchFamily="34" charset="0"/>
                <a:cs typeface="Times New Roman" panose="02020603050405020304" pitchFamily="18" charset="0"/>
              </a:rPr>
              <a:t>Alabama Workforce Housing Tax Credit Act </a:t>
            </a:r>
            <a:endParaRPr lang="en-US" dirty="0"/>
          </a:p>
        </p:txBody>
      </p:sp>
      <p:sp>
        <p:nvSpPr>
          <p:cNvPr id="3" name="Content Placeholder 2">
            <a:extLst>
              <a:ext uri="{FF2B5EF4-FFF2-40B4-BE49-F238E27FC236}">
                <a16:creationId xmlns:a16="http://schemas.microsoft.com/office/drawing/2014/main" id="{881AE058-3E9F-47E9-A1B7-7D043F56E543}"/>
              </a:ext>
            </a:extLst>
          </p:cNvPr>
          <p:cNvSpPr>
            <a:spLocks noGrp="1"/>
          </p:cNvSpPr>
          <p:nvPr>
            <p:ph idx="1"/>
          </p:nvPr>
        </p:nvSpPr>
        <p:spPr>
          <a:xfrm>
            <a:off x="457200" y="1825625"/>
            <a:ext cx="10896600" cy="4960656"/>
          </a:xfrm>
        </p:spPr>
        <p:txBody>
          <a:bodyPr>
            <a:normAutofit fontScale="25000" lnSpcReduction="20000"/>
          </a:bodyPr>
          <a:lstStyle/>
          <a:p>
            <a:pPr marL="0">
              <a:lnSpc>
                <a:spcPct val="107000"/>
              </a:lnSpc>
              <a:spcBef>
                <a:spcPts val="0"/>
              </a:spcBef>
              <a:spcAft>
                <a:spcPts val="800"/>
              </a:spcAft>
            </a:pPr>
            <a:r>
              <a:rPr lang="en-US" sz="8400" kern="100" dirty="0">
                <a:effectLst/>
                <a:latin typeface="Times New Roman" panose="02020603050405020304" pitchFamily="18" charset="0"/>
                <a:ea typeface="Calibri" panose="020F0502020204030204" pitchFamily="34" charset="0"/>
                <a:cs typeface="Times New Roman" panose="02020603050405020304" pitchFamily="18" charset="0"/>
              </a:rPr>
              <a:t>Act 2024-302 establishes the Alabama Workforce Housing Tax Credit Act which allows for the issuance of income tax credits to developers who build affordable multi-family rental housing in areas where there is a shortage of low-income housing. </a:t>
            </a:r>
          </a:p>
          <a:p>
            <a:pPr marL="0">
              <a:lnSpc>
                <a:spcPct val="107000"/>
              </a:lnSpc>
              <a:spcBef>
                <a:spcPts val="0"/>
              </a:spcBef>
              <a:spcAft>
                <a:spcPts val="800"/>
              </a:spcAft>
            </a:pPr>
            <a:r>
              <a:rPr lang="en-US" sz="8400" kern="100" dirty="0">
                <a:latin typeface="Times New Roman" panose="02020603050405020304" pitchFamily="18" charset="0"/>
                <a:ea typeface="Calibri" panose="020F0502020204030204" pitchFamily="34" charset="0"/>
                <a:cs typeface="Times New Roman" panose="02020603050405020304" pitchFamily="18" charset="0"/>
              </a:rPr>
              <a:t>The Alabama Housing Finance Authority is charged with administering the provisions of the Act.</a:t>
            </a:r>
            <a:endParaRPr lang="en-US" sz="8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8400" dirty="0">
                <a:effectLst/>
                <a:latin typeface="Times New Roman" panose="02020603050405020304" pitchFamily="18" charset="0"/>
                <a:ea typeface="Calibri" panose="020F0502020204030204" pitchFamily="34" charset="0"/>
                <a:cs typeface="Times New Roman" panose="02020603050405020304" pitchFamily="18" charset="0"/>
              </a:rPr>
              <a:t>The legislation gives the Alabama Housing Finance Authority discretion to award this credit to any project that applies to the Authority and is currently receiving a federal low-income housing credit </a:t>
            </a:r>
            <a:r>
              <a:rPr lang="en-US" sz="8400" kern="100" dirty="0">
                <a:effectLst/>
                <a:latin typeface="Times New Roman" panose="02020603050405020304" pitchFamily="18" charset="0"/>
                <a:ea typeface="Calibri" panose="020F0502020204030204" pitchFamily="34" charset="0"/>
                <a:cs typeface="Times New Roman" panose="02020603050405020304" pitchFamily="18" charset="0"/>
              </a:rPr>
              <a:t>under 26 USC Section 42.</a:t>
            </a:r>
          </a:p>
          <a:p>
            <a:pPr marL="0">
              <a:lnSpc>
                <a:spcPct val="107000"/>
              </a:lnSpc>
              <a:spcBef>
                <a:spcPts val="0"/>
              </a:spcBef>
              <a:spcAft>
                <a:spcPts val="800"/>
              </a:spcAft>
            </a:pPr>
            <a:r>
              <a:rPr lang="en-US" sz="8400" kern="100" dirty="0">
                <a:latin typeface="Times New Roman" panose="02020603050405020304" pitchFamily="18" charset="0"/>
                <a:ea typeface="Calibri" panose="020F0502020204030204" pitchFamily="34" charset="0"/>
                <a:cs typeface="Times New Roman" panose="02020603050405020304" pitchFamily="18" charset="0"/>
              </a:rPr>
              <a:t>The Authority shall issue an eligibility certificate to the owner (s) of the qualified project reflecting the tax credit awarded and the eligible credit period. A copy shall also be provided to the Alabama Department of Revenue.  </a:t>
            </a:r>
          </a:p>
          <a:p>
            <a:pPr marL="0">
              <a:lnSpc>
                <a:spcPct val="107000"/>
              </a:lnSpc>
              <a:spcBef>
                <a:spcPts val="0"/>
              </a:spcBef>
              <a:spcAft>
                <a:spcPts val="800"/>
              </a:spcAft>
            </a:pPr>
            <a:r>
              <a:rPr lang="en-US" sz="8400" kern="100" dirty="0">
                <a:latin typeface="Times New Roman" panose="02020603050405020304" pitchFamily="18" charset="0"/>
                <a:ea typeface="Calibri" panose="020F0502020204030204" pitchFamily="34" charset="0"/>
                <a:cs typeface="Times New Roman" panose="02020603050405020304" pitchFamily="18" charset="0"/>
              </a:rPr>
              <a:t>T</a:t>
            </a:r>
            <a:r>
              <a:rPr lang="en-US" sz="8400" kern="100" dirty="0">
                <a:effectLst/>
                <a:latin typeface="Times New Roman" panose="02020603050405020304" pitchFamily="18" charset="0"/>
                <a:ea typeface="Calibri" panose="020F0502020204030204" pitchFamily="34" charset="0"/>
                <a:cs typeface="Times New Roman" panose="02020603050405020304" pitchFamily="18" charset="0"/>
              </a:rPr>
              <a:t>he Alabama Workforce Housing Tax Credit may be claimed for 10 years against the tax liability of the project owner(s). </a:t>
            </a:r>
            <a:r>
              <a:rPr lang="en-US" sz="8400" kern="100" dirty="0">
                <a:latin typeface="Times New Roman" panose="02020603050405020304" pitchFamily="18" charset="0"/>
                <a:ea typeface="Calibri" panose="020F0502020204030204" pitchFamily="34" charset="0"/>
                <a:cs typeface="Times New Roman" panose="02020603050405020304" pitchFamily="18" charset="0"/>
              </a:rPr>
              <a:t>A t</a:t>
            </a:r>
            <a:r>
              <a:rPr lang="en-US" sz="8400" kern="100" dirty="0">
                <a:effectLst/>
                <a:latin typeface="Times New Roman" panose="02020603050405020304" pitchFamily="18" charset="0"/>
                <a:ea typeface="Calibri" panose="020F0502020204030204" pitchFamily="34" charset="0"/>
                <a:cs typeface="Times New Roman" panose="02020603050405020304" pitchFamily="18" charset="0"/>
              </a:rPr>
              <a:t>ax credit not used in a taxable year may be carried forward for the succeeding 5 years but is non-refundable or transferable. </a:t>
            </a:r>
          </a:p>
          <a:p>
            <a:pPr marL="0">
              <a:lnSpc>
                <a:spcPct val="107000"/>
              </a:lnSpc>
              <a:spcBef>
                <a:spcPts val="0"/>
              </a:spcBef>
              <a:spcAft>
                <a:spcPts val="800"/>
              </a:spcAft>
            </a:pPr>
            <a:r>
              <a:rPr lang="en-US" sz="8400" kern="100" dirty="0">
                <a:effectLst/>
                <a:latin typeface="Times New Roman" panose="02020603050405020304" pitchFamily="18" charset="0"/>
                <a:ea typeface="Calibri" panose="020F0502020204030204" pitchFamily="34" charset="0"/>
                <a:cs typeface="Times New Roman" panose="02020603050405020304" pitchFamily="18" charset="0"/>
              </a:rPr>
              <a:t>Credit may be applied against taxes due under chapters 16 and 18 of the Code of Alabama 1975, but only the state portion if used to offset the financial institution excise tax.</a:t>
            </a:r>
          </a:p>
          <a:p>
            <a:pPr marL="0">
              <a:lnSpc>
                <a:spcPct val="107000"/>
              </a:lnSpc>
              <a:spcBef>
                <a:spcPts val="0"/>
              </a:spcBef>
              <a:spcAft>
                <a:spcPts val="800"/>
              </a:spcAft>
            </a:pPr>
            <a:endParaRPr lang="en-US" sz="8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0" algn="l"/>
              </a:tabLst>
            </a:pP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096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5043-1D02-418B-AADC-4E715B6763CD}"/>
              </a:ext>
            </a:extLst>
          </p:cNvPr>
          <p:cNvSpPr>
            <a:spLocks noGrp="1"/>
          </p:cNvSpPr>
          <p:nvPr>
            <p:ph type="title"/>
          </p:nvPr>
        </p:nvSpPr>
        <p:spPr>
          <a:xfrm>
            <a:off x="838200" y="133351"/>
            <a:ext cx="10515600" cy="1557338"/>
          </a:xfrm>
        </p:spPr>
        <p:txBody>
          <a:bodyPr/>
          <a:lstStyle/>
          <a:p>
            <a:pPr algn="ctr"/>
            <a:r>
              <a:rPr lang="en-US" b="1" dirty="0">
                <a:latin typeface="Times New Roman" panose="02020603050405020304" pitchFamily="18" charset="0"/>
                <a:cs typeface="Times New Roman" panose="02020603050405020304" pitchFamily="18" charset="0"/>
              </a:rPr>
              <a:t>Act 2024-302 (HB 346)</a:t>
            </a:r>
            <a:br>
              <a:rPr lang="en-US" b="1" dirty="0">
                <a:latin typeface="Times New Roman" panose="02020603050405020304" pitchFamily="18" charset="0"/>
                <a:cs typeface="Times New Roman" panose="02020603050405020304" pitchFamily="18" charset="0"/>
              </a:rPr>
            </a:br>
            <a:r>
              <a:rPr lang="en-US" b="1" dirty="0">
                <a:solidFill>
                  <a:srgbClr val="000000"/>
                </a:solidFill>
                <a:latin typeface="Calibri" panose="020F0502020204030204" pitchFamily="34" charset="0"/>
                <a:cs typeface="Times New Roman" panose="02020603050405020304" pitchFamily="18" charset="0"/>
              </a:rPr>
              <a:t>Alabama Workforce Housing Tax Credit Act </a:t>
            </a:r>
            <a:endParaRPr lang="en-US" dirty="0"/>
          </a:p>
        </p:txBody>
      </p:sp>
      <p:sp>
        <p:nvSpPr>
          <p:cNvPr id="3" name="Content Placeholder 2">
            <a:extLst>
              <a:ext uri="{FF2B5EF4-FFF2-40B4-BE49-F238E27FC236}">
                <a16:creationId xmlns:a16="http://schemas.microsoft.com/office/drawing/2014/main" id="{B214FB66-5A69-4950-82AD-3C411AF0AE51}"/>
              </a:ext>
            </a:extLst>
          </p:cNvPr>
          <p:cNvSpPr>
            <a:spLocks noGrp="1"/>
          </p:cNvSpPr>
          <p:nvPr>
            <p:ph idx="1"/>
          </p:nvPr>
        </p:nvSpPr>
        <p:spPr>
          <a:xfrm>
            <a:off x="349624" y="1825625"/>
            <a:ext cx="11004176" cy="4351338"/>
          </a:xfrm>
        </p:spPr>
        <p:txBody>
          <a:bodyPr>
            <a:normAutofit/>
          </a:bodyPr>
          <a:lstStyle/>
          <a:p>
            <a:r>
              <a:rPr lang="en-US" sz="2100" dirty="0">
                <a:latin typeface="Times New Roman" panose="02020603050405020304" pitchFamily="18" charset="0"/>
                <a:cs typeface="Times New Roman" panose="02020603050405020304" pitchFamily="18" charset="0"/>
              </a:rPr>
              <a:t>The credit amount awarded annually by the authority shall not exceed $5 million dollars f</a:t>
            </a:r>
            <a:r>
              <a:rPr lang="en-US" sz="2100" b="0" i="0" u="none" strike="noStrike" dirty="0">
                <a:effectLst/>
                <a:latin typeface="Times New Roman" panose="02020603050405020304" pitchFamily="18" charset="0"/>
                <a:cs typeface="Times New Roman" panose="02020603050405020304" pitchFamily="18" charset="0"/>
              </a:rPr>
              <a:t>or each year of the designated 10-year credit period.  </a:t>
            </a:r>
          </a:p>
          <a:p>
            <a:r>
              <a:rPr lang="en-US" sz="2100" dirty="0">
                <a:latin typeface="Times New Roman" panose="02020603050405020304" pitchFamily="18" charset="0"/>
                <a:cs typeface="Times New Roman" panose="02020603050405020304" pitchFamily="18" charset="0"/>
              </a:rPr>
              <a:t>An annual credit awarded to any one qualified project shall not exceed $2 million dollars. </a:t>
            </a:r>
          </a:p>
          <a:p>
            <a:pPr algn="l"/>
            <a:r>
              <a:rPr lang="en-US" sz="2100" b="0" i="0" u="none" strike="noStrike" baseline="0" dirty="0">
                <a:latin typeface="Times New Roman" panose="02020603050405020304" pitchFamily="18" charset="0"/>
                <a:cs typeface="Times New Roman" panose="02020603050405020304" pitchFamily="18" charset="0"/>
              </a:rPr>
              <a:t>The tax credit may be allocated by pass-through entities to some or all of its partners, members, or shareholders, including any not-for-profit entity that is a partner, member, or shareholder in any manner agreed to by such persons, regardless of whether the person is allocated or allowed any portion of any federal low-income housing tax credit with respect to the qualified project. </a:t>
            </a:r>
          </a:p>
          <a:p>
            <a:pPr algn="l"/>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20% to 25% of the annual cap will be awarded to rural properties, with the remainder awarded to qualified projects without geographic limitation. </a:t>
            </a:r>
          </a:p>
          <a:p>
            <a:pPr algn="l"/>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The credit will be effective January 1, 2025. </a:t>
            </a:r>
          </a:p>
          <a:p>
            <a:pPr algn="l"/>
            <a:r>
              <a:rPr lang="en-US" sz="2100" kern="0" dirty="0">
                <a:latin typeface="Times New Roman" panose="02020603050405020304" pitchFamily="18" charset="0"/>
                <a:ea typeface="Times New Roman" panose="02020603050405020304" pitchFamily="18" charset="0"/>
                <a:cs typeface="Times New Roman" panose="02020603050405020304" pitchFamily="18" charset="0"/>
              </a:rPr>
              <a:t>The final date to apply for a low-income housing tax credit is </a:t>
            </a:r>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September 30, 2027.  </a:t>
            </a:r>
            <a:endParaRPr lang="en-US" sz="2100" b="0" i="0" u="none" strike="noStrike" baseline="0" dirty="0">
              <a:latin typeface="Times New Roman" panose="02020603050405020304" pitchFamily="18" charset="0"/>
              <a:cs typeface="Times New Roman" panose="02020603050405020304" pitchFamily="18" charset="0"/>
            </a:endParaRPr>
          </a:p>
          <a:p>
            <a:pPr algn="l"/>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83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D05D-ECFA-4D68-A7D0-3B21C2001F41}"/>
              </a:ext>
            </a:extLst>
          </p:cNvPr>
          <p:cNvSpPr>
            <a:spLocks noGrp="1"/>
          </p:cNvSpPr>
          <p:nvPr>
            <p:ph type="title"/>
          </p:nvPr>
        </p:nvSpPr>
        <p:spPr>
          <a:xfrm>
            <a:off x="206188" y="152401"/>
            <a:ext cx="11147612" cy="1538288"/>
          </a:xfrm>
        </p:spPr>
        <p:txBody>
          <a:bodyPr>
            <a:noAutofit/>
          </a:bodyPr>
          <a:lstStyle/>
          <a:p>
            <a:pPr algn="ctr"/>
            <a:r>
              <a:rPr lang="en-US" b="1" dirty="0">
                <a:latin typeface="Times New Roman" panose="02020603050405020304" pitchFamily="18" charset="0"/>
                <a:cs typeface="Times New Roman" panose="02020603050405020304" pitchFamily="18" charset="0"/>
              </a:rPr>
              <a:t>Act 2024-303 (HB 358)</a:t>
            </a:r>
            <a:br>
              <a:rPr lang="en-US" b="1" dirty="0">
                <a:latin typeface="Times New Roman" panose="02020603050405020304" pitchFamily="18" charset="0"/>
                <a:cs typeface="Times New Roman" panose="02020603050405020304" pitchFamily="18" charset="0"/>
              </a:rPr>
            </a:br>
            <a:r>
              <a:rPr lang="en-US" i="0" u="none" strike="noStrike" dirty="0">
                <a:solidFill>
                  <a:srgbClr val="000000"/>
                </a:solidFill>
                <a:effectLst/>
                <a:latin typeface="Times New Roman" panose="02020603050405020304" pitchFamily="18" charset="0"/>
                <a:cs typeface="Times New Roman" panose="02020603050405020304" pitchFamily="18" charset="0"/>
              </a:rPr>
              <a:t>Employer and Facility Childcare Tax Credits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34E3F4-4FCE-45B0-818F-FAF9F41E156E}"/>
              </a:ext>
            </a:extLst>
          </p:cNvPr>
          <p:cNvSpPr>
            <a:spLocks noGrp="1"/>
          </p:cNvSpPr>
          <p:nvPr>
            <p:ph idx="1"/>
          </p:nvPr>
        </p:nvSpPr>
        <p:spPr>
          <a:xfrm>
            <a:off x="90487" y="1771651"/>
            <a:ext cx="12011025" cy="6486524"/>
          </a:xfrm>
        </p:spPr>
        <p:txBody>
          <a:bodyPr>
            <a:normAutofit fontScale="47500" lnSpcReduction="20000"/>
          </a:bodyPr>
          <a:lstStyle/>
          <a:p>
            <a:pPr algn="l"/>
            <a:r>
              <a:rPr lang="en-US" sz="5100" b="0" i="0" dirty="0">
                <a:effectLst/>
                <a:latin typeface="Times New Roman" panose="02020603050405020304" pitchFamily="18" charset="0"/>
                <a:cs typeface="Times New Roman" panose="02020603050405020304" pitchFamily="18" charset="0"/>
              </a:rPr>
              <a:t>Act 2024-303 provides for </a:t>
            </a:r>
            <a:r>
              <a:rPr lang="en-US" sz="5100" b="0" i="0" u="none" strike="noStrike" baseline="0" dirty="0">
                <a:solidFill>
                  <a:srgbClr val="000000"/>
                </a:solidFill>
                <a:latin typeface="Times New Roman" panose="02020603050405020304" pitchFamily="18" charset="0"/>
                <a:cs typeface="Times New Roman" panose="02020603050405020304" pitchFamily="18" charset="0"/>
              </a:rPr>
              <a:t>an employer provided childcare tax credit, a childcare facility tax credit, and a nonprofit childcare provider grant. </a:t>
            </a:r>
          </a:p>
          <a:p>
            <a:pPr algn="l"/>
            <a:r>
              <a:rPr lang="en-US" sz="5100" b="0" i="0" dirty="0">
                <a:effectLst/>
                <a:latin typeface="Times New Roman" panose="02020603050405020304" pitchFamily="18" charset="0"/>
                <a:cs typeface="Times New Roman" panose="02020603050405020304" pitchFamily="18" charset="0"/>
              </a:rPr>
              <a:t>The income tax credit for employers and facilities that provide childcare assistance for eligible employees was engineered to help employees reenter the workforce through access to affordable high-quality childcare while increasing workforce participation throughout the state. </a:t>
            </a:r>
          </a:p>
          <a:p>
            <a:pPr algn="l"/>
            <a:r>
              <a:rPr lang="en-US" sz="5100" b="0" i="0" u="none" strike="noStrike" baseline="0" dirty="0">
                <a:solidFill>
                  <a:srgbClr val="000000"/>
                </a:solidFill>
                <a:latin typeface="Times New Roman" panose="02020603050405020304" pitchFamily="18" charset="0"/>
                <a:cs typeface="Times New Roman" panose="02020603050405020304" pitchFamily="18" charset="0"/>
              </a:rPr>
              <a:t>ADOR is charged with administering the </a:t>
            </a:r>
            <a:r>
              <a:rPr lang="en-US" sz="5100" dirty="0">
                <a:solidFill>
                  <a:srgbClr val="000000"/>
                </a:solidFill>
                <a:latin typeface="Times New Roman" panose="02020603050405020304" pitchFamily="18" charset="0"/>
                <a:cs typeface="Times New Roman" panose="02020603050405020304" pitchFamily="18" charset="0"/>
              </a:rPr>
              <a:t>tax </a:t>
            </a:r>
            <a:r>
              <a:rPr lang="en-US" sz="5100" b="0" i="0" u="none" strike="noStrike" baseline="0" dirty="0">
                <a:solidFill>
                  <a:srgbClr val="000000"/>
                </a:solidFill>
                <a:latin typeface="Times New Roman" panose="02020603050405020304" pitchFamily="18" charset="0"/>
                <a:cs typeface="Times New Roman" panose="02020603050405020304" pitchFamily="18" charset="0"/>
              </a:rPr>
              <a:t>credits. The tax credits may be applied against chapter 16 or 18 taxes, chapter 21 utility gross receipts, or Title 27 Insurance Premiums Tax. The Department of Human Resources is responsible for administering the nonprofit childcare provider grants.</a:t>
            </a:r>
          </a:p>
          <a:p>
            <a:r>
              <a:rPr lang="en-US" sz="5100" b="0" i="0" u="none" strike="noStrike" baseline="0" dirty="0">
                <a:latin typeface="Times New Roman" panose="02020603050405020304" pitchFamily="18" charset="0"/>
                <a:cs typeface="Times New Roman" panose="02020603050405020304" pitchFamily="18" charset="0"/>
              </a:rPr>
              <a:t>An employer providing childcare, or a childcare facility may make application to the Department of Revenue for a tax credit.  The application period for the tax credits begin on or after January 1, 2025, and end on December 31, 2027, unless extended by an act of the legislature. </a:t>
            </a:r>
          </a:p>
          <a:p>
            <a:r>
              <a:rPr lang="en-US" sz="5100" b="0" i="0" u="none" strike="noStrike" baseline="0" dirty="0">
                <a:solidFill>
                  <a:srgbClr val="000000"/>
                </a:solidFill>
                <a:latin typeface="Times New Roman" panose="02020603050405020304" pitchFamily="18" charset="0"/>
                <a:cs typeface="Times New Roman" panose="02020603050405020304" pitchFamily="18" charset="0"/>
              </a:rPr>
              <a:t>Employer tax credits and facility tax credits are awarded in the order of application receipt.</a:t>
            </a:r>
          </a:p>
          <a:p>
            <a:r>
              <a:rPr lang="en-US" sz="5100" b="0" i="0" u="none" strike="noStrike" baseline="0" dirty="0">
                <a:solidFill>
                  <a:srgbClr val="000000"/>
                </a:solidFill>
                <a:latin typeface="Times New Roman" panose="02020603050405020304" pitchFamily="18" charset="0"/>
                <a:cs typeface="Times New Roman" panose="02020603050405020304" pitchFamily="18" charset="0"/>
              </a:rPr>
              <a:t>Employer tax credits cannot be awarded to employers who cannot prove they prioritize EIC recipient employees.   </a:t>
            </a:r>
          </a:p>
          <a:p>
            <a:pPr marL="0" indent="0">
              <a:buNone/>
            </a:pPr>
            <a:br>
              <a:rPr lang="en-US" sz="5500" b="0" i="0" u="none" strike="noStrike" baseline="0" dirty="0">
                <a:solidFill>
                  <a:srgbClr val="000000"/>
                </a:solidFill>
                <a:latin typeface="Times New Roman" panose="02020603050405020304" pitchFamily="18" charset="0"/>
                <a:cs typeface="Times New Roman" panose="02020603050405020304" pitchFamily="18" charset="0"/>
              </a:rPr>
            </a:br>
            <a:endParaRPr lang="en-US" sz="5500" b="0" i="0" u="none" strike="noStrike" baseline="0" dirty="0">
              <a:latin typeface="Times New Roman" panose="02020603050405020304" pitchFamily="18" charset="0"/>
              <a:cs typeface="Times New Roman" panose="02020603050405020304" pitchFamily="18" charset="0"/>
            </a:endParaRPr>
          </a:p>
          <a:p>
            <a:pPr algn="l"/>
            <a:endParaRPr lang="en-US" sz="21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546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8ED0-527B-44B7-8BEA-F0A0A05855B2}"/>
              </a:ext>
            </a:extLst>
          </p:cNvPr>
          <p:cNvSpPr>
            <a:spLocks noGrp="1"/>
          </p:cNvSpPr>
          <p:nvPr>
            <p:ph type="title"/>
          </p:nvPr>
        </p:nvSpPr>
        <p:spPr>
          <a:xfrm>
            <a:off x="285750" y="0"/>
            <a:ext cx="11502838" cy="1690689"/>
          </a:xfrm>
        </p:spPr>
        <p:txBody>
          <a:bodyPr>
            <a:noAutofit/>
          </a:bodyPr>
          <a:lstStyle/>
          <a:p>
            <a:pPr algn="ctr"/>
            <a:r>
              <a:rPr lang="en-US" b="1" dirty="0">
                <a:latin typeface="Times New Roman" panose="02020603050405020304" pitchFamily="18" charset="0"/>
                <a:cs typeface="Times New Roman" panose="02020603050405020304" pitchFamily="18" charset="0"/>
              </a:rPr>
              <a:t>Act 2024-303 (HB 358)</a:t>
            </a:r>
            <a:br>
              <a:rPr lang="en-US" b="1" dirty="0">
                <a:latin typeface="Times New Roman" panose="02020603050405020304" pitchFamily="18" charset="0"/>
                <a:cs typeface="Times New Roman" panose="02020603050405020304" pitchFamily="18" charset="0"/>
              </a:rPr>
            </a:br>
            <a:r>
              <a:rPr lang="en-US" i="0" u="none" strike="noStrike" dirty="0">
                <a:solidFill>
                  <a:srgbClr val="000000"/>
                </a:solidFill>
                <a:effectLst/>
                <a:latin typeface="Times New Roman" panose="02020603050405020304" pitchFamily="18" charset="0"/>
                <a:cs typeface="Times New Roman" panose="02020603050405020304" pitchFamily="18" charset="0"/>
              </a:rPr>
              <a:t>Employer and Facility Childcare Tax Credits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3D741E1-BB5C-4D5A-80C7-BFA0C7870090}"/>
              </a:ext>
            </a:extLst>
          </p:cNvPr>
          <p:cNvSpPr>
            <a:spLocks noGrp="1"/>
          </p:cNvSpPr>
          <p:nvPr>
            <p:ph idx="1"/>
          </p:nvPr>
        </p:nvSpPr>
        <p:spPr>
          <a:xfrm>
            <a:off x="133350" y="1333500"/>
            <a:ext cx="11502838" cy="5159375"/>
          </a:xfrm>
        </p:spPr>
        <p:txBody>
          <a:bodyPr>
            <a:normAutofit lnSpcReduction="10000"/>
          </a:bodyPr>
          <a:lstStyle/>
          <a:p>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p>
            <a:pPr algn="l"/>
            <a:r>
              <a:rPr lang="en-US" sz="2400" b="0" i="0" u="none" strike="noStrike" baseline="0" dirty="0">
                <a:solidFill>
                  <a:srgbClr val="000000"/>
                </a:solidFill>
                <a:latin typeface="Times New Roman" panose="02020603050405020304" pitchFamily="18" charset="0"/>
                <a:cs typeface="Times New Roman" panose="02020603050405020304" pitchFamily="18" charset="0"/>
              </a:rPr>
              <a:t>25% of the credits awarded shall be to both small employers in a rural targeted areas and childcare facilities in rural targeted areas. A rural area is described in </a:t>
            </a:r>
            <a:r>
              <a:rPr lang="en-US" sz="2400" dirty="0">
                <a:solidFill>
                  <a:srgbClr val="000000"/>
                </a:solidFill>
                <a:latin typeface="Times New Roman" panose="02020603050405020304" pitchFamily="18" charset="0"/>
                <a:cs typeface="Times New Roman" panose="02020603050405020304" pitchFamily="18" charset="0"/>
              </a:rPr>
              <a:t>Alabama code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Section 40-18-376.1(a)(2).</a:t>
            </a:r>
            <a:endParaRPr lang="en-US" sz="2100" b="0" i="0" u="none" strike="noStrike" baseline="0" dirty="0">
              <a:latin typeface="Times New Roman" panose="02020603050405020304" pitchFamily="18" charset="0"/>
              <a:cs typeface="Times New Roman" panose="02020603050405020304" pitchFamily="18" charset="0"/>
            </a:endParaRPr>
          </a:p>
          <a:p>
            <a:pPr algn="l"/>
            <a:r>
              <a:rPr lang="en-US" sz="2400" b="0" i="0" u="none" strike="noStrike" baseline="0" dirty="0">
                <a:latin typeface="Times New Roman" panose="02020603050405020304" pitchFamily="18" charset="0"/>
                <a:cs typeface="Times New Roman" panose="02020603050405020304" pitchFamily="18" charset="0"/>
              </a:rPr>
              <a:t>The annual cap for the total employer provided childcare tax credit is $15 million and shall be increased $2.5 million dollars each year for the following years 2026 </a:t>
            </a:r>
            <a:r>
              <a:rPr lang="en-US" sz="2400" dirty="0">
                <a:latin typeface="Times New Roman" panose="02020603050405020304" pitchFamily="18" charset="0"/>
                <a:cs typeface="Times New Roman" panose="02020603050405020304" pitchFamily="18" charset="0"/>
              </a:rPr>
              <a:t>an</a:t>
            </a:r>
            <a:r>
              <a:rPr lang="en-US" sz="2400" b="0" i="0" u="none" strike="noStrike" baseline="0" dirty="0">
                <a:latin typeface="Times New Roman" panose="02020603050405020304" pitchFamily="18" charset="0"/>
                <a:cs typeface="Times New Roman" panose="02020603050405020304" pitchFamily="18" charset="0"/>
              </a:rPr>
              <a:t>d 2027. The maximum tax credit for a qualifying employer is $600,000.  </a:t>
            </a:r>
          </a:p>
          <a:p>
            <a:r>
              <a:rPr lang="en-US" sz="2400" b="0" i="0" u="none" strike="noStrike" baseline="0" dirty="0">
                <a:latin typeface="Times New Roman" panose="02020603050405020304" pitchFamily="18" charset="0"/>
                <a:cs typeface="Times New Roman" panose="02020603050405020304" pitchFamily="18" charset="0"/>
              </a:rPr>
              <a:t>The annual cap for the total childcare facility tax credit is $5 million. The maximum tax credit for a qualifying childcare facility tax credit is $25,000. </a:t>
            </a:r>
          </a:p>
          <a:p>
            <a:r>
              <a:rPr lang="en-US" sz="2400" dirty="0">
                <a:latin typeface="Times New Roman" panose="02020603050405020304" pitchFamily="18" charset="0"/>
                <a:cs typeface="Times New Roman" panose="02020603050405020304" pitchFamily="18" charset="0"/>
              </a:rPr>
              <a:t>The employer provided childcare tax credit shall equal 75 percent of eligible expenses as defined in the act. In the case of a small employer with fewer than 25 employees the amount of the credit shall equal 100 percent of eligible expenses. </a:t>
            </a:r>
          </a:p>
          <a:p>
            <a:r>
              <a:rPr lang="en-US" sz="2400" b="0" i="0" u="none" strike="noStrike" baseline="0" dirty="0">
                <a:solidFill>
                  <a:srgbClr val="000000"/>
                </a:solidFill>
                <a:latin typeface="Times New Roman" panose="02020603050405020304" pitchFamily="18" charset="0"/>
                <a:cs typeface="Times New Roman" panose="02020603050405020304" pitchFamily="18" charset="0"/>
              </a:rPr>
              <a:t>Employees earning more than $80K per annum are not employees for the purposes of this act.</a:t>
            </a:r>
          </a:p>
          <a:p>
            <a:endParaRPr lang="en-US" sz="2100" b="0" i="0" u="none" strike="noStrike" baseline="0" dirty="0">
              <a:latin typeface="Times New Roman" panose="02020603050405020304" pitchFamily="18" charset="0"/>
              <a:cs typeface="Times New Roman" panose="02020603050405020304" pitchFamily="18" charset="0"/>
            </a:endParaRPr>
          </a:p>
          <a:p>
            <a:pPr algn="l"/>
            <a:endParaRPr lang="en-US" sz="2100" b="0" i="0" u="none" strike="noStrike" baseline="0" dirty="0">
              <a:latin typeface="Times New Roman" panose="02020603050405020304" pitchFamily="18" charset="0"/>
              <a:cs typeface="Times New Roman" panose="02020603050405020304" pitchFamily="18" charset="0"/>
            </a:endParaRPr>
          </a:p>
          <a:p>
            <a:pPr algn="l"/>
            <a:endParaRPr lang="en-US" sz="24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20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B289-1BC5-A17E-4F6A-D2D74717DD08}"/>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Act 2024-303 (HB 358)</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Employer and Facility Childcare Tax Credits</a:t>
            </a:r>
            <a:endParaRPr lang="en-US" dirty="0"/>
          </a:p>
        </p:txBody>
      </p:sp>
      <p:sp>
        <p:nvSpPr>
          <p:cNvPr id="3" name="Content Placeholder 2">
            <a:extLst>
              <a:ext uri="{FF2B5EF4-FFF2-40B4-BE49-F238E27FC236}">
                <a16:creationId xmlns:a16="http://schemas.microsoft.com/office/drawing/2014/main" id="{1618A36D-6CCE-6A92-7D36-732B7E59C224}"/>
              </a:ext>
            </a:extLst>
          </p:cNvPr>
          <p:cNvSpPr>
            <a:spLocks noGrp="1"/>
          </p:cNvSpPr>
          <p:nvPr>
            <p:ph idx="1"/>
          </p:nvPr>
        </p:nvSpPr>
        <p:spPr>
          <a:xfrm>
            <a:off x="1" y="1825625"/>
            <a:ext cx="12296774" cy="4870450"/>
          </a:xfrm>
        </p:spPr>
        <p:txBody>
          <a:bodyPr>
            <a:normAutofit fontScale="25000" lnSpcReduction="20000"/>
          </a:bodyPr>
          <a:lstStyle/>
          <a:p>
            <a:pPr marL="342900" marR="0" lvl="0" indent="-342900">
              <a:spcBef>
                <a:spcPts val="0"/>
              </a:spcBef>
              <a:spcAft>
                <a:spcPts val="0"/>
              </a:spcAft>
              <a:buFont typeface="+mj-lt"/>
              <a:buAutoNum type="arabicPeriod"/>
            </a:pPr>
            <a:r>
              <a:rPr lang="en-US" sz="9600" b="1" dirty="0">
                <a:effectLst/>
                <a:latin typeface="Times New Roman" panose="02020603050405020304" pitchFamily="18" charset="0"/>
                <a:ea typeface="Times New Roman" panose="02020603050405020304" pitchFamily="18" charset="0"/>
                <a:cs typeface="Times New Roman" panose="02020603050405020304" pitchFamily="18" charset="0"/>
              </a:rPr>
              <a:t>Employer tax credit</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is for employers who support their employees’ childcare needs by offering financial assistance for childcare expenses (this can be direct payment to the childcare facility on behalf of the employee or a reimbursement of qualifying childcare expenses to the employee) or establishing and/or operating childcare facilities for their employees with children five years old or younger. For employers who operate a childcare facility, the eligible expenses include construction, renovation, expansion, or repair of a childcare facility, or for the maintenance and operation of such facility. The credit is </a:t>
            </a:r>
            <a:r>
              <a:rPr lang="en-US" sz="9600" u="sng" dirty="0">
                <a:effectLst/>
                <a:latin typeface="Times New Roman" panose="02020603050405020304" pitchFamily="18" charset="0"/>
                <a:ea typeface="Times New Roman" panose="02020603050405020304" pitchFamily="18" charset="0"/>
                <a:cs typeface="Times New Roman" panose="02020603050405020304" pitchFamily="18" charset="0"/>
              </a:rPr>
              <a:t>non-refundable</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and cannot be carried forward. </a:t>
            </a:r>
          </a:p>
          <a:p>
            <a:pPr marL="342900" marR="0" lvl="0" indent="-342900">
              <a:spcBef>
                <a:spcPts val="0"/>
              </a:spcBef>
              <a:spcAft>
                <a:spcPts val="0"/>
              </a:spcAft>
              <a:buFont typeface="+mj-lt"/>
              <a:buAutoNum type="arabicPeriod"/>
            </a:pPr>
            <a:endParaRPr lang="en-US" sz="96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9600" b="1" dirty="0">
                <a:effectLst/>
                <a:latin typeface="Times New Roman" panose="02020603050405020304" pitchFamily="18" charset="0"/>
                <a:ea typeface="Times New Roman" panose="02020603050405020304" pitchFamily="18" charset="0"/>
                <a:cs typeface="Times New Roman" panose="02020603050405020304" pitchFamily="18" charset="0"/>
              </a:rPr>
              <a:t>Facility tax credit</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is for childcare providers who own and operate a qualified childcare facility licensed by the Alabama Department of Human Resources and participate in the Quality Rating and Improvement System and Child Care Subsidy Program. The credit is </a:t>
            </a:r>
            <a:r>
              <a:rPr lang="en-US" sz="9600" u="sng" dirty="0">
                <a:effectLst/>
                <a:latin typeface="Times New Roman" panose="02020603050405020304" pitchFamily="18" charset="0"/>
                <a:ea typeface="Times New Roman" panose="02020603050405020304" pitchFamily="18" charset="0"/>
                <a:cs typeface="Times New Roman" panose="02020603050405020304" pitchFamily="18" charset="0"/>
              </a:rPr>
              <a:t>refundable</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The facility credit is based on the average monthly number of eligible children enrolled and the facility’s quality rating under the Alabama Quality STARS program: A f</a:t>
            </a:r>
            <a:r>
              <a:rPr lang="en-US" sz="9600" dirty="0">
                <a:effectLst/>
                <a:latin typeface="Times New Roman" panose="02020603050405020304" pitchFamily="18" charset="0"/>
                <a:ea typeface="Aptos" panose="020B0004020202020204" pitchFamily="34" charset="0"/>
                <a:cs typeface="Times New Roman" panose="02020603050405020304" pitchFamily="18" charset="0"/>
              </a:rPr>
              <a:t>ive-star rating = $2,000 per child.  A four-star rating = $1,750 per child.  A three-star rating = $1,500 per child.  A two-star rating = $1,250 per child.  A one-star rating = $1,000 per child.</a:t>
            </a:r>
          </a:p>
          <a:p>
            <a:pPr marL="0" marR="0">
              <a:spcBef>
                <a:spcPts val="0"/>
              </a:spcBef>
              <a:spcAft>
                <a:spcPts val="0"/>
              </a:spcAft>
            </a:pPr>
            <a:endParaRPr lang="en-US" sz="96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9600" dirty="0">
                <a:effectLst/>
                <a:latin typeface="Times New Roman" panose="02020603050405020304" pitchFamily="18" charset="0"/>
                <a:ea typeface="Aptos" panose="020B0004020202020204" pitchFamily="34" charset="0"/>
                <a:cs typeface="Times New Roman" panose="02020603050405020304" pitchFamily="18" charset="0"/>
              </a:rPr>
              <a:t>In cases where a childcare provider (#2 above) also meets the criteria for an employer credit(#1), they shall receive a </a:t>
            </a:r>
            <a:r>
              <a:rPr lang="en-US" sz="9600" u="sng" dirty="0">
                <a:effectLst/>
                <a:latin typeface="Times New Roman" panose="02020603050405020304" pitchFamily="18" charset="0"/>
                <a:ea typeface="Aptos" panose="020B0004020202020204" pitchFamily="34" charset="0"/>
                <a:cs typeface="Times New Roman" panose="02020603050405020304" pitchFamily="18" charset="0"/>
              </a:rPr>
              <a:t>refund</a:t>
            </a:r>
            <a:r>
              <a:rPr lang="en-US" sz="9600" dirty="0">
                <a:effectLst/>
                <a:latin typeface="Times New Roman" panose="02020603050405020304" pitchFamily="18" charset="0"/>
                <a:ea typeface="Aptos" panose="020B0004020202020204" pitchFamily="34" charset="0"/>
                <a:cs typeface="Times New Roman" panose="02020603050405020304" pitchFamily="18" charset="0"/>
              </a:rPr>
              <a:t> on their state income tax return if the credit exceeds their tax liability. </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35913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9F26-9CF3-AED7-FE10-AC660DF4FC56}"/>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Act 2024-303 (HB 358)</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Employer and Facility Childcare Tax Credits</a:t>
            </a:r>
            <a:endParaRPr lang="en-US" dirty="0"/>
          </a:p>
        </p:txBody>
      </p:sp>
      <p:sp>
        <p:nvSpPr>
          <p:cNvPr id="3" name="Content Placeholder 2">
            <a:extLst>
              <a:ext uri="{FF2B5EF4-FFF2-40B4-BE49-F238E27FC236}">
                <a16:creationId xmlns:a16="http://schemas.microsoft.com/office/drawing/2014/main" id="{D947F323-8AC7-5E15-2F9B-5A321B41735F}"/>
              </a:ext>
            </a:extLst>
          </p:cNvPr>
          <p:cNvSpPr>
            <a:spLocks noGrp="1"/>
          </p:cNvSpPr>
          <p:nvPr>
            <p:ph idx="1"/>
          </p:nvPr>
        </p:nvSpPr>
        <p:spPr>
          <a:xfrm>
            <a:off x="142875" y="2190749"/>
            <a:ext cx="11677650" cy="3986213"/>
          </a:xfrm>
        </p:spPr>
        <p:txBody>
          <a:bodyPr>
            <a:normAutofit lnSpcReduction="10000"/>
          </a:bodyPr>
          <a:lstStyle/>
          <a:p>
            <a:pPr marL="0" indent="0">
              <a:spcBef>
                <a:spcPts val="0"/>
              </a:spcBef>
              <a:buNone/>
            </a:pP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ADOR is charged with the following before awarding an employer tax credit: </a:t>
            </a:r>
          </a:p>
          <a:p>
            <a:pPr marL="0" indent="0">
              <a:spcBef>
                <a:spcPts val="0"/>
              </a:spcBef>
              <a:buNone/>
            </a:pPr>
            <a:b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Provide a standardized certificate to be signed by the employer verifying all expenses </a:t>
            </a:r>
          </a:p>
          <a:p>
            <a:pPr marL="0" indent="0">
              <a:spcBef>
                <a:spcPts val="0"/>
              </a:spcBef>
              <a:buNone/>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incurred were eligible expenses as defined in the Act.</a:t>
            </a:r>
            <a:b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Provide documentation to verify the eligible expenses.</a:t>
            </a:r>
            <a:b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Provide pro-rata share of ownership for pass-throughs. </a:t>
            </a:r>
            <a:b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ADOR is charged with the following before awarding a facility childcare tax credit: </a:t>
            </a:r>
            <a:b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Provide a standardized certificate to be signed by the childcare facility verifying all </a:t>
            </a:r>
          </a:p>
          <a:p>
            <a:pPr marL="0" indent="0">
              <a:spcBef>
                <a:spcPts val="0"/>
              </a:spcBef>
              <a:buNone/>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expenses incurred were eligible expenses i.e. rating score, number average number of </a:t>
            </a:r>
          </a:p>
          <a:p>
            <a:pPr marL="0" indent="0">
              <a:spcBef>
                <a:spcPts val="0"/>
              </a:spcBef>
              <a:buNone/>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children, ownership proof.</a:t>
            </a:r>
            <a:b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Provide documentation to verify the eligible expenses.</a:t>
            </a:r>
            <a:b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Provide pro-rata share of ownership for pass-throughs.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520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0979-8CB6-0E82-4BBB-B0AA7AA8B5EF}"/>
              </a:ext>
            </a:extLst>
          </p:cNvPr>
          <p:cNvSpPr>
            <a:spLocks noGrp="1"/>
          </p:cNvSpPr>
          <p:nvPr>
            <p:ph type="title"/>
          </p:nvPr>
        </p:nvSpPr>
        <p:spPr>
          <a:xfrm>
            <a:off x="142875" y="114301"/>
            <a:ext cx="11496675" cy="1576388"/>
          </a:xfrm>
        </p:spPr>
        <p:txBody>
          <a:bodyPr>
            <a:noAutofit/>
          </a:bodyPr>
          <a:lstStyle/>
          <a:p>
            <a:pPr algn="ctr"/>
            <a:r>
              <a:rPr lang="en-US" b="1" dirty="0">
                <a:latin typeface="Times New Roman" panose="02020603050405020304" pitchFamily="18" charset="0"/>
                <a:cs typeface="Times New Roman" panose="02020603050405020304" pitchFamily="18" charset="0"/>
              </a:rPr>
              <a:t>Act 2024-303 (HB 358)</a:t>
            </a:r>
            <a:br>
              <a:rPr lang="en-US" b="1" dirty="0">
                <a:latin typeface="Times New Roman" panose="02020603050405020304" pitchFamily="18" charset="0"/>
                <a:cs typeface="Times New Roman" panose="02020603050405020304" pitchFamily="18" charset="0"/>
              </a:rPr>
            </a:br>
            <a:r>
              <a:rPr lang="en-US" i="0" u="none" strike="noStrike" dirty="0">
                <a:solidFill>
                  <a:srgbClr val="000000"/>
                </a:solidFill>
                <a:effectLst/>
                <a:latin typeface="Times New Roman" panose="02020603050405020304" pitchFamily="18" charset="0"/>
                <a:cs typeface="Times New Roman" panose="02020603050405020304" pitchFamily="18" charset="0"/>
              </a:rPr>
              <a:t>Employer and Facility Childcare Tax Credits</a:t>
            </a:r>
            <a:endParaRPr lang="en-US" dirty="0"/>
          </a:p>
        </p:txBody>
      </p:sp>
      <p:sp>
        <p:nvSpPr>
          <p:cNvPr id="3" name="Content Placeholder 2">
            <a:extLst>
              <a:ext uri="{FF2B5EF4-FFF2-40B4-BE49-F238E27FC236}">
                <a16:creationId xmlns:a16="http://schemas.microsoft.com/office/drawing/2014/main" id="{D5AEE37F-3305-8938-E4E6-C26B83CF6820}"/>
              </a:ext>
            </a:extLst>
          </p:cNvPr>
          <p:cNvSpPr>
            <a:spLocks noGrp="1"/>
          </p:cNvSpPr>
          <p:nvPr>
            <p:ph idx="1"/>
          </p:nvPr>
        </p:nvSpPr>
        <p:spPr>
          <a:xfrm>
            <a:off x="142875" y="1825625"/>
            <a:ext cx="11210925" cy="4351338"/>
          </a:xfrm>
        </p:spPr>
        <p:txBody>
          <a:bodyPr/>
          <a:lstStyle/>
          <a:p>
            <a:pPr marL="0" indent="0">
              <a:buNone/>
            </a:pPr>
            <a:r>
              <a:rPr lang="en-US" b="1" dirty="0">
                <a:latin typeface="+mn-lt"/>
              </a:rPr>
              <a:t>New Rules for use in administering Act 2024-303:</a:t>
            </a:r>
          </a:p>
          <a:p>
            <a:pPr marL="0" indent="0">
              <a:buNone/>
            </a:pPr>
            <a:r>
              <a:rPr lang="en-US" sz="2400" b="1" dirty="0">
                <a:latin typeface="+mn-lt"/>
              </a:rPr>
              <a:t>810-3-135-.05</a:t>
            </a:r>
          </a:p>
          <a:p>
            <a:r>
              <a:rPr lang="en-US" sz="2400" i="0" u="none" strike="noStrike" baseline="0" dirty="0">
                <a:latin typeface="+mn-lt"/>
              </a:rPr>
              <a:t>Employer Tax Credit – General Guidelines</a:t>
            </a:r>
            <a:endParaRPr lang="en-US" sz="2400" dirty="0">
              <a:latin typeface="+mn-lt"/>
            </a:endParaRPr>
          </a:p>
          <a:p>
            <a:pPr marL="0" indent="0">
              <a:buNone/>
            </a:pPr>
            <a:endParaRPr lang="en-US" sz="2400" b="1" dirty="0">
              <a:latin typeface="+mn-lt"/>
            </a:endParaRPr>
          </a:p>
          <a:p>
            <a:pPr marL="0" indent="0">
              <a:buNone/>
            </a:pPr>
            <a:r>
              <a:rPr lang="en-US" sz="2400" b="1" dirty="0">
                <a:latin typeface="+mn-lt"/>
              </a:rPr>
              <a:t>810-3-135-.06 </a:t>
            </a:r>
          </a:p>
          <a:p>
            <a:r>
              <a:rPr lang="en-US" sz="2400" i="0" u="none" strike="noStrike" baseline="0" dirty="0">
                <a:latin typeface="+mn-lt"/>
              </a:rPr>
              <a:t>Facility Tax Credit – General Guidelines</a:t>
            </a:r>
          </a:p>
          <a:p>
            <a:endParaRPr lang="en-US" dirty="0"/>
          </a:p>
        </p:txBody>
      </p:sp>
    </p:spTree>
    <p:extLst>
      <p:ext uri="{BB962C8B-B14F-4D97-AF65-F5344CB8AC3E}">
        <p14:creationId xmlns:p14="http://schemas.microsoft.com/office/powerpoint/2010/main" val="4036456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4B4B-F0E8-4212-BDE7-58947D6F4B56}"/>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2025 Regular Session of the Alabama Legislature?</a:t>
            </a:r>
            <a:endParaRPr lang="en-US" dirty="0"/>
          </a:p>
        </p:txBody>
      </p:sp>
      <p:sp>
        <p:nvSpPr>
          <p:cNvPr id="3" name="Content Placeholder 2">
            <a:extLst>
              <a:ext uri="{FF2B5EF4-FFF2-40B4-BE49-F238E27FC236}">
                <a16:creationId xmlns:a16="http://schemas.microsoft.com/office/drawing/2014/main" id="{767FC638-65AC-44BB-B7D0-1B00EE2B4CED}"/>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To view any legislation passed by the Alabama Legislature, please visit the website for the Alabama Secretary of State at </a:t>
            </a:r>
            <a:r>
              <a:rPr lang="en-US" b="1" dirty="0">
                <a:latin typeface="Times New Roman" panose="02020603050405020304" pitchFamily="18" charset="0"/>
                <a:cs typeface="Times New Roman" panose="02020603050405020304" pitchFamily="18" charset="0"/>
                <a:hlinkClick r:id="rId2"/>
              </a:rPr>
              <a:t>www.sos.alabama.gov</a:t>
            </a:r>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Point to the “Records” tab at the top of the page with your mouse and select “Legislative Acts”.</a:t>
            </a:r>
          </a:p>
          <a:p>
            <a:r>
              <a:rPr lang="en-US" b="1" dirty="0">
                <a:latin typeface="Times New Roman" panose="02020603050405020304" pitchFamily="18" charset="0"/>
                <a:cs typeface="Times New Roman" panose="02020603050405020304" pitchFamily="18" charset="0"/>
              </a:rPr>
              <a:t>Select whether you want to search by the Act Number or the Bill Number.</a:t>
            </a:r>
          </a:p>
          <a:p>
            <a:r>
              <a:rPr lang="en-US" b="1" dirty="0">
                <a:latin typeface="Times New Roman" panose="02020603050405020304" pitchFamily="18" charset="0"/>
                <a:cs typeface="Times New Roman" panose="02020603050405020304" pitchFamily="18" charset="0"/>
              </a:rPr>
              <a:t>Enter either the Act Number or Bill Number and select view image to see a PDF version of the Act.</a:t>
            </a:r>
          </a:p>
          <a:p>
            <a:endParaRPr lang="en-US" dirty="0"/>
          </a:p>
        </p:txBody>
      </p:sp>
    </p:spTree>
    <p:extLst>
      <p:ext uri="{BB962C8B-B14F-4D97-AF65-F5344CB8AC3E}">
        <p14:creationId xmlns:p14="http://schemas.microsoft.com/office/powerpoint/2010/main" val="285246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00B7-3028-4A03-9EA7-CC8E8D10ED52}"/>
              </a:ext>
            </a:extLst>
          </p:cNvPr>
          <p:cNvSpPr>
            <a:spLocks noGrp="1"/>
          </p:cNvSpPr>
          <p:nvPr>
            <p:ph type="title"/>
          </p:nvPr>
        </p:nvSpPr>
        <p:spPr>
          <a:xfrm>
            <a:off x="838200" y="365125"/>
            <a:ext cx="10515600" cy="1460500"/>
          </a:xfrm>
        </p:spPr>
        <p:txBody>
          <a:bodyPr>
            <a:normAutofit fontScale="90000"/>
          </a:bodyPr>
          <a:lstStyle/>
          <a:p>
            <a:pPr algn="ctr">
              <a:tabLst>
                <a:tab pos="744538" algn="l"/>
              </a:tabLst>
            </a:pPr>
            <a:r>
              <a:rPr lang="en-US" sz="4400" b="1" dirty="0">
                <a:latin typeface="Times New Roman" panose="02020603050405020304" pitchFamily="18" charset="0"/>
                <a:cs typeface="Times New Roman" panose="02020603050405020304" pitchFamily="18" charset="0"/>
              </a:rPr>
              <a:t>Alabama Department of Revenue</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Income Tax Administration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Division</a:t>
            </a:r>
            <a:br>
              <a:rPr lang="en-US" sz="4400" dirty="0"/>
            </a:br>
            <a:endParaRPr lang="en-US" dirty="0"/>
          </a:p>
        </p:txBody>
      </p:sp>
      <p:sp>
        <p:nvSpPr>
          <p:cNvPr id="3" name="Content Placeholder 2">
            <a:extLst>
              <a:ext uri="{FF2B5EF4-FFF2-40B4-BE49-F238E27FC236}">
                <a16:creationId xmlns:a16="http://schemas.microsoft.com/office/drawing/2014/main" id="{D1B69480-E9FC-4C9A-BCA9-E53D4CE71C39}"/>
              </a:ext>
            </a:extLst>
          </p:cNvPr>
          <p:cNvSpPr>
            <a:spLocks noGrp="1"/>
          </p:cNvSpPr>
          <p:nvPr>
            <p:ph idx="1"/>
          </p:nvPr>
        </p:nvSpPr>
        <p:spPr/>
        <p:txBody>
          <a:bodyPr/>
          <a:lstStyle/>
          <a:p>
            <a:pPr marL="0" indent="0" algn="ctr">
              <a:lnSpc>
                <a:spcPct val="90000"/>
              </a:lnSpc>
              <a:buNone/>
              <a:defRPr/>
            </a:pPr>
            <a:r>
              <a:rPr lang="en-US" sz="3600" b="1" u="sng" dirty="0">
                <a:solidFill>
                  <a:schemeClr val="accent5"/>
                </a:solidFill>
                <a:latin typeface="Times New Roman" panose="02020603050405020304" pitchFamily="18" charset="0"/>
                <a:cs typeface="Times New Roman" panose="02020603050405020304" pitchFamily="18" charset="0"/>
              </a:rPr>
              <a:t>2025 CPE Training</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Lynn Schoener, CPA, FAS II</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(334) 353-8045</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lynn.schoener@revenue.alabama.gov</a:t>
            </a:r>
          </a:p>
          <a:p>
            <a:pPr marL="0" indent="0" algn="ctr">
              <a:lnSpc>
                <a:spcPct val="90000"/>
              </a:lnSpc>
              <a:buNone/>
              <a:defRPr/>
            </a:pPr>
            <a:endParaRPr lang="en-US" sz="2800" b="1" dirty="0">
              <a:solidFill>
                <a:schemeClr val="accent5"/>
              </a:solidFill>
              <a:latin typeface="Times New Roman" panose="02020603050405020304" pitchFamily="18" charset="0"/>
              <a:cs typeface="Times New Roman" panose="02020603050405020304" pitchFamily="18" charset="0"/>
            </a:endParaRP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Andrea Wyatt, Revenue Examiner III</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(334) 353-9447</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andrea.wyatt@revenue.alabama.gov</a:t>
            </a:r>
          </a:p>
          <a:p>
            <a:endParaRPr lang="en-US" dirty="0"/>
          </a:p>
        </p:txBody>
      </p:sp>
    </p:spTree>
    <p:extLst>
      <p:ext uri="{BB962C8B-B14F-4D97-AF65-F5344CB8AC3E}">
        <p14:creationId xmlns:p14="http://schemas.microsoft.com/office/powerpoint/2010/main" val="29510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4C17-11A2-41FC-AB9F-1FB529672B4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2025 Regular Session of the Alabama Legislature?</a:t>
            </a:r>
            <a:endParaRPr lang="en-US" dirty="0"/>
          </a:p>
        </p:txBody>
      </p:sp>
      <p:pic>
        <p:nvPicPr>
          <p:cNvPr id="4" name="Content Placeholder 3">
            <a:extLst>
              <a:ext uri="{FF2B5EF4-FFF2-40B4-BE49-F238E27FC236}">
                <a16:creationId xmlns:a16="http://schemas.microsoft.com/office/drawing/2014/main" id="{BE9F7F67-8BC4-435D-9D2E-831D69300429}"/>
              </a:ext>
            </a:extLst>
          </p:cNvPr>
          <p:cNvPicPr>
            <a:picLocks noGrp="1" noChangeAspect="1"/>
          </p:cNvPicPr>
          <p:nvPr>
            <p:ph idx="1"/>
          </p:nvPr>
        </p:nvPicPr>
        <p:blipFill>
          <a:blip r:embed="rId2"/>
          <a:stretch>
            <a:fillRect/>
          </a:stretch>
        </p:blipFill>
        <p:spPr>
          <a:xfrm>
            <a:off x="676567" y="1690688"/>
            <a:ext cx="10430703" cy="5014912"/>
          </a:xfrm>
          <a:prstGeom prst="rect">
            <a:avLst/>
          </a:prstGeom>
        </p:spPr>
      </p:pic>
      <p:pic>
        <p:nvPicPr>
          <p:cNvPr id="5" name="Picture 4">
            <a:extLst>
              <a:ext uri="{FF2B5EF4-FFF2-40B4-BE49-F238E27FC236}">
                <a16:creationId xmlns:a16="http://schemas.microsoft.com/office/drawing/2014/main" id="{9AB346DF-6DC8-4AB6-0CA3-6668A52AC5D0}"/>
              </a:ext>
            </a:extLst>
          </p:cNvPr>
          <p:cNvPicPr>
            <a:picLocks noChangeAspect="1"/>
          </p:cNvPicPr>
          <p:nvPr/>
        </p:nvPicPr>
        <p:blipFill>
          <a:blip r:embed="rId3"/>
          <a:stretch>
            <a:fillRect/>
          </a:stretch>
        </p:blipFill>
        <p:spPr>
          <a:xfrm>
            <a:off x="2367751" y="3150519"/>
            <a:ext cx="4063327" cy="2095250"/>
          </a:xfrm>
          <a:prstGeom prst="rect">
            <a:avLst/>
          </a:prstGeom>
        </p:spPr>
      </p:pic>
    </p:spTree>
    <p:extLst>
      <p:ext uri="{BB962C8B-B14F-4D97-AF65-F5344CB8AC3E}">
        <p14:creationId xmlns:p14="http://schemas.microsoft.com/office/powerpoint/2010/main" val="3166166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4BAD-7437-4240-A2E3-4C1872176377}"/>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2025 Regular Session of the Alabama Legislature?</a:t>
            </a:r>
            <a:endParaRPr lang="en-US" dirty="0"/>
          </a:p>
        </p:txBody>
      </p:sp>
      <p:pic>
        <p:nvPicPr>
          <p:cNvPr id="4" name="Content Placeholder 9">
            <a:extLst>
              <a:ext uri="{FF2B5EF4-FFF2-40B4-BE49-F238E27FC236}">
                <a16:creationId xmlns:a16="http://schemas.microsoft.com/office/drawing/2014/main" id="{233DF2C6-449E-450A-A2F8-AE68C0851F7B}"/>
              </a:ext>
            </a:extLst>
          </p:cNvPr>
          <p:cNvPicPr>
            <a:picLocks noGrp="1" noChangeAspect="1"/>
          </p:cNvPicPr>
          <p:nvPr>
            <p:ph idx="1"/>
          </p:nvPr>
        </p:nvPicPr>
        <p:blipFill>
          <a:blip r:embed="rId2"/>
          <a:stretch>
            <a:fillRect/>
          </a:stretch>
        </p:blipFill>
        <p:spPr>
          <a:xfrm>
            <a:off x="0" y="2188462"/>
            <a:ext cx="5334000" cy="3342762"/>
          </a:xfrm>
          <a:prstGeom prst="rect">
            <a:avLst/>
          </a:prstGeom>
        </p:spPr>
      </p:pic>
      <p:pic>
        <p:nvPicPr>
          <p:cNvPr id="5" name="Picture 4">
            <a:extLst>
              <a:ext uri="{FF2B5EF4-FFF2-40B4-BE49-F238E27FC236}">
                <a16:creationId xmlns:a16="http://schemas.microsoft.com/office/drawing/2014/main" id="{EC495D3C-40F5-42B9-991B-E44DC212F99E}"/>
              </a:ext>
            </a:extLst>
          </p:cNvPr>
          <p:cNvPicPr>
            <a:picLocks noChangeAspect="1"/>
          </p:cNvPicPr>
          <p:nvPr/>
        </p:nvPicPr>
        <p:blipFill>
          <a:blip r:embed="rId3"/>
          <a:stretch>
            <a:fillRect/>
          </a:stretch>
        </p:blipFill>
        <p:spPr>
          <a:xfrm>
            <a:off x="5334000" y="2258690"/>
            <a:ext cx="6195469" cy="1878330"/>
          </a:xfrm>
          <a:prstGeom prst="rect">
            <a:avLst/>
          </a:prstGeom>
        </p:spPr>
      </p:pic>
      <p:pic>
        <p:nvPicPr>
          <p:cNvPr id="6" name="Picture 5">
            <a:extLst>
              <a:ext uri="{FF2B5EF4-FFF2-40B4-BE49-F238E27FC236}">
                <a16:creationId xmlns:a16="http://schemas.microsoft.com/office/drawing/2014/main" id="{BBAD7EC7-E553-4161-992A-6A44857E1978}"/>
              </a:ext>
            </a:extLst>
          </p:cNvPr>
          <p:cNvPicPr>
            <a:picLocks noChangeAspect="1"/>
          </p:cNvPicPr>
          <p:nvPr/>
        </p:nvPicPr>
        <p:blipFill>
          <a:blip r:embed="rId4"/>
          <a:stretch>
            <a:fillRect/>
          </a:stretch>
        </p:blipFill>
        <p:spPr>
          <a:xfrm>
            <a:off x="5334000" y="4545332"/>
            <a:ext cx="6378687" cy="1648082"/>
          </a:xfrm>
          <a:prstGeom prst="rect">
            <a:avLst/>
          </a:prstGeom>
        </p:spPr>
      </p:pic>
    </p:spTree>
    <p:extLst>
      <p:ext uri="{BB962C8B-B14F-4D97-AF65-F5344CB8AC3E}">
        <p14:creationId xmlns:p14="http://schemas.microsoft.com/office/powerpoint/2010/main" val="3895019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1AA7-6456-408E-A7E1-63E6FA26D11C}"/>
              </a:ext>
            </a:extLst>
          </p:cNvPr>
          <p:cNvSpPr>
            <a:spLocks noGrp="1"/>
          </p:cNvSpPr>
          <p:nvPr>
            <p:ph type="title"/>
          </p:nvPr>
        </p:nvSpPr>
        <p:spPr>
          <a:xfrm>
            <a:off x="838200" y="142241"/>
            <a:ext cx="10515600" cy="1548448"/>
          </a:xfrm>
        </p:spPr>
        <p:txBody>
          <a:bodyPr/>
          <a:lstStyle/>
          <a:p>
            <a:pPr algn="ctr"/>
            <a:r>
              <a:rPr lang="en-US" b="1" dirty="0">
                <a:latin typeface="Times New Roman" panose="02020603050405020304" pitchFamily="18" charset="0"/>
                <a:cs typeface="Times New Roman" panose="02020603050405020304" pitchFamily="18" charset="0"/>
              </a:rPr>
              <a:t>Act 2025-119 (SB 86)</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The Portable Benefits Act</a:t>
            </a:r>
            <a:endParaRPr lang="en-US" dirty="0"/>
          </a:p>
        </p:txBody>
      </p:sp>
      <p:sp>
        <p:nvSpPr>
          <p:cNvPr id="3" name="Content Placeholder 2">
            <a:extLst>
              <a:ext uri="{FF2B5EF4-FFF2-40B4-BE49-F238E27FC236}">
                <a16:creationId xmlns:a16="http://schemas.microsoft.com/office/drawing/2014/main" id="{DD3CFB80-C21B-4DE6-9AD5-0AD863E9FFCF}"/>
              </a:ext>
            </a:extLst>
          </p:cNvPr>
          <p:cNvSpPr>
            <a:spLocks noGrp="1"/>
          </p:cNvSpPr>
          <p:nvPr>
            <p:ph idx="1"/>
          </p:nvPr>
        </p:nvSpPr>
        <p:spPr>
          <a:xfrm>
            <a:off x="188259" y="1935333"/>
            <a:ext cx="11725835" cy="4856084"/>
          </a:xfrm>
        </p:spPr>
        <p:txBody>
          <a:bodyPr>
            <a:normAutofit/>
          </a:bodyPr>
          <a:lstStyle/>
          <a:p>
            <a:pPr algn="l"/>
            <a:r>
              <a:rPr lang="en-US" sz="2300" b="0" i="0" u="none" strike="noStrike" dirty="0">
                <a:solidFill>
                  <a:srgbClr val="000000"/>
                </a:solidFill>
                <a:effectLst/>
                <a:latin typeface="Times New Roman" panose="02020603050405020304" pitchFamily="18" charset="0"/>
                <a:cs typeface="Times New Roman" panose="02020603050405020304" pitchFamily="18" charset="0"/>
              </a:rPr>
              <a:t>Act 2025-119 establishes the “</a:t>
            </a:r>
            <a:r>
              <a:rPr lang="en-US" sz="2300" b="0" i="0" u="none" strike="noStrike" baseline="0" dirty="0">
                <a:latin typeface="Times New Roman" panose="02020603050405020304" pitchFamily="18" charset="0"/>
                <a:cs typeface="Times New Roman" panose="02020603050405020304" pitchFamily="18" charset="0"/>
              </a:rPr>
              <a:t>Portable Benefits Act” (PBA)</a:t>
            </a:r>
            <a:r>
              <a:rPr lang="en-US" sz="2300" b="0" i="0" u="none" strike="noStrike" dirty="0">
                <a:solidFill>
                  <a:srgbClr val="000000"/>
                </a:solidFill>
                <a:effectLst/>
                <a:latin typeface="Times New Roman" panose="02020603050405020304" pitchFamily="18" charset="0"/>
                <a:cs typeface="Times New Roman" panose="02020603050405020304" pitchFamily="18" charset="0"/>
              </a:rPr>
              <a:t>. </a:t>
            </a:r>
          </a:p>
          <a:p>
            <a:r>
              <a:rPr lang="en-US" sz="2300" b="0" i="0" u="none" strike="noStrike" baseline="0" dirty="0">
                <a:solidFill>
                  <a:srgbClr val="000000"/>
                </a:solidFill>
                <a:latin typeface="Times New Roman" panose="02020603050405020304" pitchFamily="18" charset="0"/>
                <a:cs typeface="Times New Roman" panose="02020603050405020304" pitchFamily="18" charset="0"/>
              </a:rPr>
              <a:t>The PBA allows the creation of portable benefit accounts for independent contractors for use in funding their health care plans, life insurance plans, retirement plans, etc.</a:t>
            </a:r>
            <a:endParaRPr lang="en-US" sz="23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p>
            <a:r>
              <a:rPr lang="en-US" sz="2300" b="0" i="0" u="none" strike="noStrike" baseline="0" dirty="0">
                <a:solidFill>
                  <a:srgbClr val="000000"/>
                </a:solidFill>
                <a:latin typeface="Times New Roman" panose="02020603050405020304" pitchFamily="18" charset="0"/>
                <a:cs typeface="Times New Roman" panose="02020603050405020304" pitchFamily="18" charset="0"/>
              </a:rPr>
              <a:t>Hiring parties can deduct as a business expense 100% of any contributions made on behalf of the independent contractor to their PBA. </a:t>
            </a:r>
          </a:p>
          <a:p>
            <a:r>
              <a:rPr lang="en-US" sz="2300" b="0" i="0" u="none" strike="noStrike" baseline="0" dirty="0">
                <a:solidFill>
                  <a:srgbClr val="000000"/>
                </a:solidFill>
                <a:latin typeface="Times New Roman" panose="02020603050405020304" pitchFamily="18" charset="0"/>
                <a:cs typeface="Times New Roman" panose="02020603050405020304" pitchFamily="18" charset="0"/>
              </a:rPr>
              <a:t>Independent contractors may deduct as an adjustment to income on their individual income tax contributions they made to their PBA as well as 100% of contributions made on their behalf to their PBA by a hiring party. </a:t>
            </a:r>
          </a:p>
          <a:p>
            <a:r>
              <a:rPr lang="en-US" sz="2300" dirty="0">
                <a:solidFill>
                  <a:srgbClr val="000000"/>
                </a:solidFill>
                <a:latin typeface="Times New Roman" panose="02020603050405020304" pitchFamily="18" charset="0"/>
                <a:cs typeface="Times New Roman" panose="02020603050405020304" pitchFamily="18" charset="0"/>
              </a:rPr>
              <a:t>Primarily used in the “gig economy”.</a:t>
            </a:r>
            <a:endParaRPr lang="en-US" sz="2300"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sz="2300" dirty="0">
                <a:solidFill>
                  <a:srgbClr val="000000"/>
                </a:solidFill>
                <a:latin typeface="Times New Roman" panose="02020603050405020304" pitchFamily="18" charset="0"/>
                <a:cs typeface="Times New Roman" panose="02020603050405020304" pitchFamily="18" charset="0"/>
              </a:rPr>
              <a:t>Effective for tax year 2026. </a:t>
            </a:r>
            <a:endParaRPr lang="en-US" sz="2300" b="0" i="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sz="2200" dirty="0">
              <a:highlight>
                <a:srgbClr val="FFFF00"/>
              </a:highlight>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960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A68E-2609-3139-519E-8F4916AF067C}"/>
              </a:ext>
            </a:extLst>
          </p:cNvPr>
          <p:cNvSpPr>
            <a:spLocks noGrp="1"/>
          </p:cNvSpPr>
          <p:nvPr>
            <p:ph type="title"/>
          </p:nvPr>
        </p:nvSpPr>
        <p:spPr>
          <a:xfrm>
            <a:off x="838200" y="142241"/>
            <a:ext cx="10515600" cy="1548448"/>
          </a:xfrm>
        </p:spPr>
        <p:txBody>
          <a:bodyPr/>
          <a:lstStyle/>
          <a:p>
            <a:pPr algn="ctr"/>
            <a:r>
              <a:rPr lang="en-US" b="1" dirty="0">
                <a:latin typeface="Times New Roman" panose="02020603050405020304" pitchFamily="18" charset="0"/>
                <a:cs typeface="Times New Roman" panose="02020603050405020304" pitchFamily="18" charset="0"/>
              </a:rPr>
              <a:t>Act 2025-123 (SB 130)</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The Alabama Legal Tender Act</a:t>
            </a:r>
            <a:endParaRPr lang="en-US" dirty="0"/>
          </a:p>
        </p:txBody>
      </p:sp>
      <p:sp>
        <p:nvSpPr>
          <p:cNvPr id="3" name="Content Placeholder 2">
            <a:extLst>
              <a:ext uri="{FF2B5EF4-FFF2-40B4-BE49-F238E27FC236}">
                <a16:creationId xmlns:a16="http://schemas.microsoft.com/office/drawing/2014/main" id="{AD16E893-D011-486A-200E-F44B650311F8}"/>
              </a:ext>
            </a:extLst>
          </p:cNvPr>
          <p:cNvSpPr>
            <a:spLocks noGrp="1"/>
          </p:cNvSpPr>
          <p:nvPr>
            <p:ph idx="1"/>
          </p:nvPr>
        </p:nvSpPr>
        <p:spPr>
          <a:xfrm>
            <a:off x="231354" y="1825625"/>
            <a:ext cx="11122446" cy="4351338"/>
          </a:xfrm>
        </p:spPr>
        <p:txBody>
          <a:bodyPr>
            <a:normAutofit/>
          </a:bodyPr>
          <a:lstStyle/>
          <a:p>
            <a:r>
              <a:rPr lang="en-US" sz="2300" b="0" i="0" u="none" strike="noStrike" baseline="0" dirty="0">
                <a:solidFill>
                  <a:srgbClr val="000000"/>
                </a:solidFill>
                <a:latin typeface="Times New Roman" panose="02020603050405020304" pitchFamily="18" charset="0"/>
                <a:cs typeface="Times New Roman" panose="02020603050405020304" pitchFamily="18" charset="0"/>
              </a:rPr>
              <a:t>2024’s Act 2024-447 removed barriers in using gold and silver as money rather than commodities. Prior to doing so, the primary use of precious metals was investing rather than as legal tender. Removing the gains tax on the exchange treats the metals more as money than a commodity. This Act removed the inherit penalty for exchanging items of value. </a:t>
            </a:r>
          </a:p>
          <a:p>
            <a:r>
              <a:rPr lang="en-US" sz="2300" b="0" i="0" u="none" strike="noStrike" baseline="0" dirty="0">
                <a:solidFill>
                  <a:srgbClr val="000000"/>
                </a:solidFill>
                <a:latin typeface="Times New Roman" panose="02020603050405020304" pitchFamily="18" charset="0"/>
                <a:cs typeface="Times New Roman" panose="02020603050405020304" pitchFamily="18" charset="0"/>
              </a:rPr>
              <a:t>Act 2025-123 continues this grass roots movement by proposing to recognize these precious metals as legal tender.  In doing so, precious metals can be used as currency as an alternative to federal reserve notes.</a:t>
            </a:r>
          </a:p>
          <a:p>
            <a:r>
              <a:rPr lang="en-US" sz="2300" b="0" i="0" u="none" strike="noStrike" baseline="0" dirty="0">
                <a:solidFill>
                  <a:srgbClr val="000000"/>
                </a:solidFill>
                <a:latin typeface="Times New Roman" panose="02020603050405020304" pitchFamily="18" charset="0"/>
                <a:cs typeface="Times New Roman" panose="02020603050405020304" pitchFamily="18" charset="0"/>
              </a:rPr>
              <a:t>Effective October 01, 2025.</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000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85C7-8FFB-A6E0-E6DE-E693C4AD2EBB}"/>
              </a:ext>
            </a:extLst>
          </p:cNvPr>
          <p:cNvSpPr>
            <a:spLocks noGrp="1"/>
          </p:cNvSpPr>
          <p:nvPr>
            <p:ph type="title"/>
          </p:nvPr>
        </p:nvSpPr>
        <p:spPr>
          <a:xfrm>
            <a:off x="0" y="-193040"/>
            <a:ext cx="12273280" cy="1883729"/>
          </a:xfrm>
        </p:spPr>
        <p:txBody>
          <a:bodyPr>
            <a:noAutofit/>
          </a:bodyPr>
          <a:lstStyle/>
          <a:p>
            <a:pPr algn="ctr"/>
            <a:r>
              <a:rPr lang="en-US" dirty="0">
                <a:latin typeface="Times New Roman" panose="02020603050405020304" pitchFamily="18" charset="0"/>
                <a:cs typeface="Times New Roman" panose="02020603050405020304" pitchFamily="18" charset="0"/>
              </a:rPr>
              <a:t>Act 2025-334 (HB 379)</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Nonresident Remote Workers (Withholding Tax) </a:t>
            </a:r>
          </a:p>
        </p:txBody>
      </p:sp>
      <p:sp>
        <p:nvSpPr>
          <p:cNvPr id="3" name="Content Placeholder 2">
            <a:extLst>
              <a:ext uri="{FF2B5EF4-FFF2-40B4-BE49-F238E27FC236}">
                <a16:creationId xmlns:a16="http://schemas.microsoft.com/office/drawing/2014/main" id="{5A1C10D3-2BBB-D243-508A-5EE926E78565}"/>
              </a:ext>
            </a:extLst>
          </p:cNvPr>
          <p:cNvSpPr>
            <a:spLocks noGrp="1"/>
          </p:cNvSpPr>
          <p:nvPr>
            <p:ph idx="1"/>
          </p:nvPr>
        </p:nvSpPr>
        <p:spPr>
          <a:xfrm>
            <a:off x="142240" y="1690689"/>
            <a:ext cx="11623040" cy="5025071"/>
          </a:xfrm>
        </p:spPr>
        <p:txBody>
          <a:bodyPr>
            <a:noAutofit/>
          </a:bodyPr>
          <a:lstStyle/>
          <a:p>
            <a:r>
              <a:rPr lang="en-US" sz="2400" dirty="0">
                <a:latin typeface="Times New Roman" panose="02020603050405020304" pitchFamily="18" charset="0"/>
                <a:cs typeface="Times New Roman" panose="02020603050405020304" pitchFamily="18" charset="0"/>
              </a:rPr>
              <a:t>Act 2025-334 adds new Section 40-18-2.2 to the Code of Alabama 1975 to exempt Alabama income from taxation for certain nonresident individuals if all of the following conditions apply: </a:t>
            </a:r>
          </a:p>
          <a:p>
            <a:pPr marL="517525" indent="0">
              <a:spcBef>
                <a:spcPts val="0"/>
              </a:spcBef>
              <a:buNone/>
            </a:pPr>
            <a:endParaRPr lang="en-US" sz="2400" dirty="0">
              <a:latin typeface="Times New Roman" panose="02020603050405020304" pitchFamily="18" charset="0"/>
              <a:cs typeface="Times New Roman" panose="02020603050405020304" pitchFamily="18" charset="0"/>
            </a:endParaRPr>
          </a:p>
          <a:p>
            <a:pPr marL="803275" indent="-285750">
              <a:spcBef>
                <a:spcPts val="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individual's employment duties in Alabama were 30 or fewer days during the calendar year.</a:t>
            </a:r>
          </a:p>
          <a:p>
            <a:pPr marL="860425" lvl="1" indent="-342900">
              <a:buFont typeface="Wingdings" panose="05000000000000000000" pitchFamily="2" charset="2"/>
              <a:buChar char="Ø"/>
              <a:tabLst>
                <a:tab pos="854075" algn="l"/>
              </a:tabLst>
            </a:pPr>
            <a:r>
              <a:rPr lang="en-US" dirty="0">
                <a:latin typeface="Times New Roman" panose="02020603050405020304" pitchFamily="18" charset="0"/>
                <a:cs typeface="Times New Roman" panose="02020603050405020304" pitchFamily="18" charset="0"/>
              </a:rPr>
              <a:t>The individual worked in more than one state during the calendar year. </a:t>
            </a:r>
          </a:p>
          <a:p>
            <a:pPr marL="517525" indent="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individual is not a high-profile public figure, professional athlete or entertainer.</a:t>
            </a:r>
          </a:p>
          <a:p>
            <a:pPr marL="517525" indent="0">
              <a:spcBef>
                <a:spcPts val="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individual’s state has a similar exclusion, does not have an income </a:t>
            </a:r>
          </a:p>
          <a:p>
            <a:pPr marL="517525" indent="0">
              <a:spcBef>
                <a:spcPts val="0"/>
              </a:spcBef>
              <a:buNone/>
            </a:pPr>
            <a:r>
              <a:rPr lang="en-US" sz="2400" dirty="0">
                <a:latin typeface="Times New Roman" panose="02020603050405020304" pitchFamily="18" charset="0"/>
                <a:cs typeface="Times New Roman" panose="02020603050405020304" pitchFamily="18" charset="0"/>
              </a:rPr>
              <a:t>    tax, or the income is exempt for federal purposes.    </a:t>
            </a:r>
          </a:p>
          <a:p>
            <a:pPr>
              <a:spcBef>
                <a:spcPts val="0"/>
              </a:spcBef>
            </a:pPr>
            <a:endParaRPr lang="en-US" sz="2400" dirty="0">
              <a:latin typeface="Times New Roman" panose="02020603050405020304" pitchFamily="18" charset="0"/>
              <a:cs typeface="Times New Roman" panose="02020603050405020304" pitchFamily="18" charset="0"/>
            </a:endParaRPr>
          </a:p>
          <a:p>
            <a:pPr>
              <a:spcBef>
                <a:spcPts val="0"/>
              </a:spcBef>
            </a:pPr>
            <a:r>
              <a:rPr lang="en-US" sz="2400" dirty="0">
                <a:latin typeface="Times New Roman" panose="02020603050405020304" pitchFamily="18" charset="0"/>
                <a:cs typeface="Times New Roman" panose="02020603050405020304" pitchFamily="18" charset="0"/>
              </a:rPr>
              <a:t>Employers are not required to withhold tax if the nonresident employee meets the above stated conditions.  </a:t>
            </a:r>
          </a:p>
          <a:p>
            <a:pPr>
              <a:spcBef>
                <a:spcPts val="0"/>
              </a:spcBef>
            </a:pPr>
            <a:r>
              <a:rPr lang="en-US" sz="2400" dirty="0">
                <a:latin typeface="Times New Roman" panose="02020603050405020304" pitchFamily="18" charset="0"/>
                <a:cs typeface="Times New Roman" panose="02020603050405020304" pitchFamily="18" charset="0"/>
              </a:rPr>
              <a:t>Effective beginning January 01, 2026. </a:t>
            </a:r>
          </a:p>
        </p:txBody>
      </p:sp>
    </p:spTree>
    <p:extLst>
      <p:ext uri="{BB962C8B-B14F-4D97-AF65-F5344CB8AC3E}">
        <p14:creationId xmlns:p14="http://schemas.microsoft.com/office/powerpoint/2010/main" val="1672739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63DC-6C7C-48F8-F253-C044E043E09E}"/>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2025-343 (HB 505)</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Taxpayers’ Bill of Rights</a:t>
            </a:r>
            <a:endParaRPr lang="en-US" dirty="0"/>
          </a:p>
        </p:txBody>
      </p:sp>
      <p:sp>
        <p:nvSpPr>
          <p:cNvPr id="3" name="Content Placeholder 2">
            <a:extLst>
              <a:ext uri="{FF2B5EF4-FFF2-40B4-BE49-F238E27FC236}">
                <a16:creationId xmlns:a16="http://schemas.microsoft.com/office/drawing/2014/main" id="{80F7F10A-3106-94B3-CACA-86AA50E84C9B}"/>
              </a:ext>
            </a:extLst>
          </p:cNvPr>
          <p:cNvSpPr>
            <a:spLocks noGrp="1"/>
          </p:cNvSpPr>
          <p:nvPr>
            <p:ph idx="1"/>
          </p:nvPr>
        </p:nvSpPr>
        <p:spPr>
          <a:xfrm>
            <a:off x="228600" y="1825625"/>
            <a:ext cx="11125200" cy="4351338"/>
          </a:xfrm>
        </p:spPr>
        <p:txBody>
          <a:bodyPr/>
          <a:lstStyle/>
          <a:p>
            <a:endParaRPr lang="en-US" sz="1800" b="1" dirty="0">
              <a:effectLst/>
              <a:latin typeface="Aptos" panose="020B0004020202020204" pitchFamily="34" charset="0"/>
              <a:ea typeface="Aptos" panose="020B0004020202020204" pitchFamily="34" charset="0"/>
              <a:cs typeface="Aptos" panose="020B0004020202020204" pitchFamily="34" charset="0"/>
            </a:endParaRPr>
          </a:p>
          <a:p>
            <a:r>
              <a:rPr lang="en-US" sz="2400" dirty="0">
                <a:latin typeface="Times New Roman" panose="02020603050405020304" pitchFamily="18" charset="0"/>
                <a:cs typeface="Times New Roman" panose="02020603050405020304" pitchFamily="18" charset="0"/>
              </a:rPr>
              <a:t>Act 2025-343 amends Section 40-</a:t>
            </a:r>
            <a:r>
              <a:rPr lang="en-US" sz="2400" dirty="0" err="1">
                <a:latin typeface="Times New Roman" panose="02020603050405020304" pitchFamily="18" charset="0"/>
                <a:cs typeface="Times New Roman" panose="02020603050405020304" pitchFamily="18" charset="0"/>
              </a:rPr>
              <a:t>2A</a:t>
            </a:r>
            <a:r>
              <a:rPr lang="en-US" sz="2400" dirty="0">
                <a:latin typeface="Times New Roman" panose="02020603050405020304" pitchFamily="18" charset="0"/>
                <a:cs typeface="Times New Roman" panose="02020603050405020304" pitchFamily="18" charset="0"/>
              </a:rPr>
              <a:t>-7, Code of Alabama 1975 to lengthen the time a taxpayer may appeal from a Final assessment from 30 days to 60 days. </a:t>
            </a:r>
          </a:p>
          <a:p>
            <a:r>
              <a:rPr lang="en-US" sz="2400" dirty="0">
                <a:latin typeface="Times New Roman" panose="02020603050405020304" pitchFamily="18" charset="0"/>
                <a:cs typeface="Times New Roman" panose="02020603050405020304" pitchFamily="18" charset="0"/>
              </a:rPr>
              <a:t>Amendment will become effective October 01, 2025.</a:t>
            </a:r>
          </a:p>
        </p:txBody>
      </p:sp>
    </p:spTree>
    <p:extLst>
      <p:ext uri="{BB962C8B-B14F-4D97-AF65-F5344CB8AC3E}">
        <p14:creationId xmlns:p14="http://schemas.microsoft.com/office/powerpoint/2010/main" val="1698352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1AD2-E13C-CB94-42B2-33609ACDA3E0}"/>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2025-400 (HB 163)</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Tax Cuts and Jobs Act (TCJA)</a:t>
            </a:r>
            <a:endParaRPr lang="en-US" dirty="0"/>
          </a:p>
        </p:txBody>
      </p:sp>
      <p:sp>
        <p:nvSpPr>
          <p:cNvPr id="3" name="Content Placeholder 2">
            <a:extLst>
              <a:ext uri="{FF2B5EF4-FFF2-40B4-BE49-F238E27FC236}">
                <a16:creationId xmlns:a16="http://schemas.microsoft.com/office/drawing/2014/main" id="{00865A17-C1FA-A4A7-D5CF-FD56FB93B2A9}"/>
              </a:ext>
            </a:extLst>
          </p:cNvPr>
          <p:cNvSpPr>
            <a:spLocks noGrp="1"/>
          </p:cNvSpPr>
          <p:nvPr>
            <p:ph idx="1"/>
          </p:nvPr>
        </p:nvSpPr>
        <p:spPr>
          <a:xfrm>
            <a:off x="375920" y="1825625"/>
            <a:ext cx="11297920" cy="4667250"/>
          </a:xfrm>
        </p:spPr>
        <p:txBody>
          <a:bodyPr>
            <a:normAutofit/>
          </a:bodyPr>
          <a:lstStyle/>
          <a:p>
            <a:pPr algn="l"/>
            <a:r>
              <a:rPr lang="en-US" b="0" i="0" u="none" strike="noStrike" baseline="0" dirty="0">
                <a:latin typeface="Times New Roman" panose="02020603050405020304" pitchFamily="18" charset="0"/>
                <a:cs typeface="Times New Roman" panose="02020603050405020304" pitchFamily="18" charset="0"/>
              </a:rPr>
              <a:t>Effective immediately for tax years beginning on or after January 1, 2024, research and experimental expenditures for Alabama tax purposes under Chapter 16 and Chapter 18 of Title 40, Code of Alabama 1975, shall not follow the  provisions of 26 </a:t>
            </a:r>
            <a:r>
              <a:rPr lang="en-US" b="0" i="0" u="none" strike="noStrike" baseline="0" dirty="0" err="1">
                <a:latin typeface="Times New Roman" panose="02020603050405020304" pitchFamily="18" charset="0"/>
                <a:cs typeface="Times New Roman" panose="02020603050405020304" pitchFamily="18" charset="0"/>
              </a:rPr>
              <a:t>U.S.C</a:t>
            </a:r>
            <a:r>
              <a:rPr lang="en-US" b="0" i="0" u="none" strike="noStrike" baseline="0" dirty="0">
                <a:latin typeface="Times New Roman" panose="02020603050405020304" pitchFamily="18" charset="0"/>
                <a:cs typeface="Times New Roman" panose="02020603050405020304" pitchFamily="18" charset="0"/>
              </a:rPr>
              <a:t> § 174, as amended by the Tax Cuts and Jobs Act (TCJA), </a:t>
            </a:r>
            <a:r>
              <a:rPr lang="en-US" b="0" i="0" u="none" strike="noStrike" baseline="0" dirty="0" err="1">
                <a:latin typeface="Times New Roman" panose="02020603050405020304" pitchFamily="18" charset="0"/>
                <a:cs typeface="Times New Roman" panose="02020603050405020304" pitchFamily="18" charset="0"/>
              </a:rPr>
              <a:t>P.L</a:t>
            </a:r>
            <a:r>
              <a:rPr lang="en-US" b="0" i="0" u="none" strike="noStrike" baseline="0" dirty="0">
                <a:latin typeface="Times New Roman" panose="02020603050405020304" pitchFamily="18" charset="0"/>
                <a:cs typeface="Times New Roman" panose="02020603050405020304" pitchFamily="18" charset="0"/>
              </a:rPr>
              <a:t>. 115-97.</a:t>
            </a:r>
            <a:endParaRPr lang="en-US" dirty="0">
              <a:latin typeface="Times New Roman" panose="02020603050405020304" pitchFamily="18" charset="0"/>
              <a:cs typeface="Times New Roman" panose="02020603050405020304" pitchFamily="18" charset="0"/>
            </a:endParaRPr>
          </a:p>
          <a:p>
            <a:pPr algn="l"/>
            <a:r>
              <a:rPr lang="en-US" b="0" i="0" u="none" strike="noStrike" baseline="0" dirty="0">
                <a:latin typeface="Times New Roman" panose="02020603050405020304" pitchFamily="18" charset="0"/>
                <a:cs typeface="Times New Roman" panose="02020603050405020304" pitchFamily="18" charset="0"/>
              </a:rPr>
              <a:t>Taxpayers shall now have the option to currently deduct research and experimental expenditures or treat the expenditures as deferred expenses in the same manner as provided in 26 </a:t>
            </a:r>
            <a:r>
              <a:rPr lang="en-US" b="0" i="0" u="none" strike="noStrike" baseline="0" dirty="0" err="1">
                <a:latin typeface="Times New Roman" panose="02020603050405020304" pitchFamily="18" charset="0"/>
                <a:cs typeface="Times New Roman" panose="02020603050405020304" pitchFamily="18" charset="0"/>
              </a:rPr>
              <a:t>U.S.C</a:t>
            </a:r>
            <a:r>
              <a:rPr lang="en-US" b="0" i="0" u="none" strike="noStrike" baseline="0" dirty="0">
                <a:latin typeface="Times New Roman" panose="02020603050405020304" pitchFamily="18" charset="0"/>
                <a:cs typeface="Times New Roman" panose="02020603050405020304" pitchFamily="18" charset="0"/>
              </a:rPr>
              <a:t> § 174 prior to tax year 2022.</a:t>
            </a:r>
          </a:p>
          <a:p>
            <a:pPr marL="0" indent="0" algn="l">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779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8A6C-FB48-C27F-E762-331E74C93336}"/>
              </a:ext>
            </a:extLst>
          </p:cNvPr>
          <p:cNvSpPr>
            <a:spLocks noGrp="1"/>
          </p:cNvSpPr>
          <p:nvPr>
            <p:ph type="title"/>
          </p:nvPr>
        </p:nvSpPr>
        <p:spPr>
          <a:xfrm>
            <a:off x="436880" y="1"/>
            <a:ext cx="10916920" cy="1690688"/>
          </a:xfrm>
        </p:spPr>
        <p:txBody>
          <a:bodyPr>
            <a:noAutofit/>
          </a:bodyPr>
          <a:lstStyle/>
          <a:p>
            <a:pPr algn="ctr"/>
            <a:r>
              <a:rPr lang="en-US" dirty="0">
                <a:latin typeface="Times New Roman" panose="02020603050405020304" pitchFamily="18" charset="0"/>
                <a:cs typeface="Times New Roman" panose="02020603050405020304" pitchFamily="18" charset="0"/>
              </a:rPr>
              <a:t>Act 2025-402 (HB 52)</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Alabama Achieving a Better Life Experience</a:t>
            </a:r>
          </a:p>
        </p:txBody>
      </p:sp>
      <p:sp>
        <p:nvSpPr>
          <p:cNvPr id="3" name="Content Placeholder 2">
            <a:extLst>
              <a:ext uri="{FF2B5EF4-FFF2-40B4-BE49-F238E27FC236}">
                <a16:creationId xmlns:a16="http://schemas.microsoft.com/office/drawing/2014/main" id="{04793CF7-6F4E-883C-4C28-944186D23321}"/>
              </a:ext>
            </a:extLst>
          </p:cNvPr>
          <p:cNvSpPr>
            <a:spLocks noGrp="1"/>
          </p:cNvSpPr>
          <p:nvPr>
            <p:ph idx="1"/>
          </p:nvPr>
        </p:nvSpPr>
        <p:spPr>
          <a:xfrm>
            <a:off x="599440" y="2235199"/>
            <a:ext cx="10754360" cy="3941763"/>
          </a:xfrm>
        </p:spPr>
        <p:txBody>
          <a:bodyPr/>
          <a:lstStyle/>
          <a:p>
            <a:r>
              <a:rPr lang="en-US" dirty="0">
                <a:latin typeface="Times New Roman" panose="02020603050405020304" pitchFamily="18" charset="0"/>
                <a:cs typeface="Times New Roman" panose="02020603050405020304" pitchFamily="18" charset="0"/>
              </a:rPr>
              <a:t>Act 2025-402 amends Code Section 40-18-15.8 to extend the Alabama Able Savings Account deduction until December 31, 2030. </a:t>
            </a:r>
          </a:p>
          <a:p>
            <a:r>
              <a:rPr lang="en-US" dirty="0">
                <a:latin typeface="Times New Roman" panose="02020603050405020304" pitchFamily="18" charset="0"/>
                <a:cs typeface="Times New Roman" panose="02020603050405020304" pitchFamily="18" charset="0"/>
              </a:rPr>
              <a:t>Deduction was previously set to expire December 31, 2025.  </a:t>
            </a:r>
          </a:p>
          <a:p>
            <a:r>
              <a:rPr lang="en-US" dirty="0">
                <a:latin typeface="Times New Roman" panose="02020603050405020304" pitchFamily="18" charset="0"/>
                <a:cs typeface="Times New Roman" panose="02020603050405020304" pitchFamily="18" charset="0"/>
              </a:rPr>
              <a:t>Effective immediately.</a:t>
            </a:r>
          </a:p>
        </p:txBody>
      </p:sp>
    </p:spTree>
    <p:extLst>
      <p:ext uri="{BB962C8B-B14F-4D97-AF65-F5344CB8AC3E}">
        <p14:creationId xmlns:p14="http://schemas.microsoft.com/office/powerpoint/2010/main" val="1275810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71F7-15E6-A027-9B50-55BEC5C774C2}"/>
              </a:ext>
            </a:extLst>
          </p:cNvPr>
          <p:cNvSpPr>
            <a:spLocks noGrp="1"/>
          </p:cNvSpPr>
          <p:nvPr>
            <p:ph type="title"/>
          </p:nvPr>
        </p:nvSpPr>
        <p:spPr>
          <a:xfrm>
            <a:off x="838200" y="142241"/>
            <a:ext cx="10515600" cy="1548448"/>
          </a:xfrm>
        </p:spPr>
        <p:txBody>
          <a:bodyPr/>
          <a:lstStyle/>
          <a:p>
            <a:pPr algn="ctr"/>
            <a:r>
              <a:rPr lang="en-US" dirty="0">
                <a:latin typeface="Times New Roman" panose="02020603050405020304" pitchFamily="18" charset="0"/>
                <a:cs typeface="Times New Roman" panose="02020603050405020304" pitchFamily="18" charset="0"/>
              </a:rPr>
              <a:t>Act 2025-404 (HB 86)</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Rural Hospital Investment Act of 2025</a:t>
            </a:r>
          </a:p>
        </p:txBody>
      </p:sp>
      <p:sp>
        <p:nvSpPr>
          <p:cNvPr id="3" name="Content Placeholder 2">
            <a:extLst>
              <a:ext uri="{FF2B5EF4-FFF2-40B4-BE49-F238E27FC236}">
                <a16:creationId xmlns:a16="http://schemas.microsoft.com/office/drawing/2014/main" id="{C8A9DAE7-C38E-77E0-9FB5-EF1A26D95B18}"/>
              </a:ext>
            </a:extLst>
          </p:cNvPr>
          <p:cNvSpPr>
            <a:spLocks noGrp="1"/>
          </p:cNvSpPr>
          <p:nvPr>
            <p:ph idx="1"/>
          </p:nvPr>
        </p:nvSpPr>
        <p:spPr>
          <a:xfrm>
            <a:off x="71120" y="1825624"/>
            <a:ext cx="12120880" cy="5032375"/>
          </a:xfrm>
        </p:spPr>
        <p:txBody>
          <a:bodyPr>
            <a:normAutofit lnSpcReduction="10000"/>
          </a:bodyPr>
          <a:lstStyle/>
          <a:p>
            <a:r>
              <a:rPr lang="en-US" dirty="0">
                <a:latin typeface="Times New Roman" panose="02020603050405020304" pitchFamily="18" charset="0"/>
                <a:cs typeface="Times New Roman" panose="02020603050405020304" pitchFamily="18" charset="0"/>
              </a:rPr>
              <a:t>Act 2025-404 establishes the Rural Hospital Investment Act of 2025. The Act is designed to generate funds for rural hospitals and strengthen their financial stability by offering income tax credits in exchange for monetary donations to qualifying rural hospitals.  </a:t>
            </a:r>
          </a:p>
          <a:p>
            <a:r>
              <a:rPr lang="en-US" dirty="0">
                <a:latin typeface="Times New Roman" panose="02020603050405020304" pitchFamily="18" charset="0"/>
                <a:cs typeface="Times New Roman" panose="02020603050405020304" pitchFamily="18" charset="0"/>
              </a:rPr>
              <a:t>Effective for tax years beginning </a:t>
            </a:r>
            <a:r>
              <a:rPr lang="en-US" u="sng" dirty="0">
                <a:latin typeface="Times New Roman" panose="02020603050405020304" pitchFamily="18" charset="0"/>
                <a:cs typeface="Times New Roman" panose="02020603050405020304" pitchFamily="18" charset="0"/>
              </a:rPr>
              <a:t>January 01, 2026 </a:t>
            </a:r>
            <a:r>
              <a:rPr lang="en-US" dirty="0">
                <a:latin typeface="Times New Roman" panose="02020603050405020304" pitchFamily="18" charset="0"/>
                <a:cs typeface="Times New Roman" panose="02020603050405020304" pitchFamily="18" charset="0"/>
              </a:rPr>
              <a:t>through December 31, 2028. </a:t>
            </a:r>
          </a:p>
          <a:p>
            <a:r>
              <a:rPr lang="en-US" dirty="0">
                <a:latin typeface="Times New Roman" panose="02020603050405020304" pitchFamily="18" charset="0"/>
                <a:cs typeface="Times New Roman" panose="02020603050405020304" pitchFamily="18" charset="0"/>
              </a:rPr>
              <a:t>Applicable taxes to offset include income, financial institution excise tax, insurance premium tax, and utility tax.</a:t>
            </a:r>
          </a:p>
          <a:p>
            <a:r>
              <a:rPr lang="en-US" dirty="0">
                <a:latin typeface="Times New Roman" panose="02020603050405020304" pitchFamily="18" charset="0"/>
                <a:cs typeface="Times New Roman" panose="02020603050405020304" pitchFamily="18" charset="0"/>
              </a:rPr>
              <a:t>Each December the Rural Hospital Investment Act Program Board will provide a list of eligible rural hospitals approved to receive monetary donations to ADOR’s website. </a:t>
            </a:r>
          </a:p>
          <a:p>
            <a:r>
              <a:rPr lang="en-US" dirty="0">
                <a:latin typeface="Times New Roman" panose="02020603050405020304" pitchFamily="18" charset="0"/>
                <a:cs typeface="Times New Roman" panose="02020603050405020304" pitchFamily="18" charset="0"/>
              </a:rPr>
              <a:t>An eligible rural hospital shall report all donations received to ADOR within 30 days of receiving the donation.  </a:t>
            </a:r>
          </a:p>
        </p:txBody>
      </p:sp>
    </p:spTree>
    <p:extLst>
      <p:ext uri="{BB962C8B-B14F-4D97-AF65-F5344CB8AC3E}">
        <p14:creationId xmlns:p14="http://schemas.microsoft.com/office/powerpoint/2010/main" val="730613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13BC3-BCFF-BE92-F609-5724218C899D}"/>
              </a:ext>
            </a:extLst>
          </p:cNvPr>
          <p:cNvSpPr>
            <a:spLocks noGrp="1"/>
          </p:cNvSpPr>
          <p:nvPr>
            <p:ph type="title"/>
          </p:nvPr>
        </p:nvSpPr>
        <p:spPr>
          <a:xfrm>
            <a:off x="838200" y="1"/>
            <a:ext cx="10515600" cy="1690688"/>
          </a:xfrm>
        </p:spPr>
        <p:txBody>
          <a:bodyPr/>
          <a:lstStyle/>
          <a:p>
            <a:pPr algn="ctr"/>
            <a:r>
              <a:rPr lang="en-US" dirty="0">
                <a:latin typeface="Times New Roman" panose="02020603050405020304" pitchFamily="18" charset="0"/>
                <a:cs typeface="Times New Roman" panose="02020603050405020304" pitchFamily="18" charset="0"/>
              </a:rPr>
              <a:t>Act 2025-404 (HB 86)</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Rural Hospital Investment Act of 2025</a:t>
            </a:r>
            <a:endParaRPr lang="en-US" dirty="0"/>
          </a:p>
        </p:txBody>
      </p:sp>
      <p:sp>
        <p:nvSpPr>
          <p:cNvPr id="3" name="Content Placeholder 2">
            <a:extLst>
              <a:ext uri="{FF2B5EF4-FFF2-40B4-BE49-F238E27FC236}">
                <a16:creationId xmlns:a16="http://schemas.microsoft.com/office/drawing/2014/main" id="{2A4FBA27-39F9-912A-63BC-31CAE385AD8E}"/>
              </a:ext>
            </a:extLst>
          </p:cNvPr>
          <p:cNvSpPr>
            <a:spLocks noGrp="1"/>
          </p:cNvSpPr>
          <p:nvPr>
            <p:ph idx="1"/>
          </p:nvPr>
        </p:nvSpPr>
        <p:spPr>
          <a:xfrm>
            <a:off x="91440" y="1690691"/>
            <a:ext cx="11978640" cy="5025070"/>
          </a:xfrm>
        </p:spPr>
        <p:txBody>
          <a:bodyPr>
            <a:normAutofit fontScale="92500"/>
          </a:bodyPr>
          <a:lstStyle/>
          <a:p>
            <a:r>
              <a:rPr lang="en-US" dirty="0">
                <a:latin typeface="Times New Roman" panose="02020603050405020304" pitchFamily="18" charset="0"/>
                <a:cs typeface="Times New Roman" panose="02020603050405020304" pitchFamily="18" charset="0"/>
              </a:rPr>
              <a:t>Eligible taxpayers may claim a credit to offset qualified donations for the tax year as follows:</a:t>
            </a:r>
          </a:p>
          <a:p>
            <a:r>
              <a:rPr lang="en-US" dirty="0">
                <a:latin typeface="Times New Roman" panose="02020603050405020304" pitchFamily="18" charset="0"/>
                <a:cs typeface="Times New Roman" panose="02020603050405020304" pitchFamily="18" charset="0"/>
              </a:rPr>
              <a:t>A single, head of household, or married filing separate filer may claim 100 percent of their donation up to $15,000.00. </a:t>
            </a:r>
          </a:p>
          <a:p>
            <a:r>
              <a:rPr lang="en-US" dirty="0">
                <a:latin typeface="Times New Roman" panose="02020603050405020304" pitchFamily="18" charset="0"/>
                <a:cs typeface="Times New Roman" panose="02020603050405020304" pitchFamily="18" charset="0"/>
              </a:rPr>
              <a:t>A married filing jointly filer may claim 100 percent of their donation up to $30,000.00. </a:t>
            </a:r>
          </a:p>
          <a:p>
            <a:r>
              <a:rPr lang="en-US" dirty="0">
                <a:latin typeface="Times New Roman" panose="02020603050405020304" pitchFamily="18" charset="0"/>
                <a:cs typeface="Times New Roman" panose="02020603050405020304" pitchFamily="18" charset="0"/>
              </a:rPr>
              <a:t>A corporation shall be entitled to 100 percent of their donation or 75 percent of their liability, whichever is less, up to $500,000.</a:t>
            </a:r>
          </a:p>
          <a:p>
            <a:r>
              <a:rPr lang="en-US" dirty="0">
                <a:latin typeface="Times New Roman" panose="02020603050405020304" pitchFamily="18" charset="0"/>
                <a:cs typeface="Times New Roman" panose="02020603050405020304" pitchFamily="18" charset="0"/>
              </a:rPr>
              <a:t>An electing pass-through entity may claim 100 percent of their donation up to $450,000. </a:t>
            </a:r>
          </a:p>
          <a:p>
            <a:r>
              <a:rPr lang="en-US" dirty="0">
                <a:latin typeface="Times New Roman" panose="02020603050405020304" pitchFamily="18" charset="0"/>
                <a:cs typeface="Times New Roman" panose="02020603050405020304" pitchFamily="18" charset="0"/>
              </a:rPr>
              <a:t>Owners of non-electing pass-through entities may claim 100 percent of their donation on a pro rata basis according to their percentage of ownership not to exceed the above limitations</a:t>
            </a:r>
            <a:r>
              <a:rPr lang="en-US">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60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2FAA-CCB5-4A40-A331-DF6828A89263}"/>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in I.D. Theft Prevention</a:t>
            </a:r>
            <a:endParaRPr lang="en-US" dirty="0"/>
          </a:p>
        </p:txBody>
      </p:sp>
      <p:sp>
        <p:nvSpPr>
          <p:cNvPr id="8" name="Content Placeholder 7">
            <a:extLst>
              <a:ext uri="{FF2B5EF4-FFF2-40B4-BE49-F238E27FC236}">
                <a16:creationId xmlns:a16="http://schemas.microsoft.com/office/drawing/2014/main" id="{73003FB0-A212-4C88-BAAA-741B1BCE208C}"/>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Alabama will continue with the ID Confirmation Quiz letter mailed to taxpayers as done in previous years. </a:t>
            </a:r>
          </a:p>
          <a:p>
            <a:r>
              <a:rPr lang="en-US" b="0" i="0" dirty="0">
                <a:solidFill>
                  <a:srgbClr val="212121"/>
                </a:solidFill>
                <a:effectLst/>
                <a:latin typeface="Times New Roman" panose="02020603050405020304" pitchFamily="18" charset="0"/>
                <a:cs typeface="Times New Roman" panose="02020603050405020304" pitchFamily="18" charset="0"/>
              </a:rPr>
              <a:t>If you have received a notice asking you to complete an ID Confirmation Quiz, you’re in the right place. This 5-minute ID Confirmation Quiz is part of an effort designed to protect your identity and your tax refund. Once you have completed the quiz and your identity has been confirmed, we will continue processing your tax return.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576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A66B-221B-E7CD-C4C0-CED98EAA7EC0}"/>
              </a:ext>
            </a:extLst>
          </p:cNvPr>
          <p:cNvSpPr>
            <a:spLocks noGrp="1"/>
          </p:cNvSpPr>
          <p:nvPr>
            <p:ph type="title"/>
          </p:nvPr>
        </p:nvSpPr>
        <p:spPr>
          <a:xfrm>
            <a:off x="838200" y="1"/>
            <a:ext cx="10515600" cy="1690688"/>
          </a:xfrm>
        </p:spPr>
        <p:txBody>
          <a:bodyPr/>
          <a:lstStyle/>
          <a:p>
            <a:pPr algn="ctr"/>
            <a:r>
              <a:rPr lang="en-US" dirty="0">
                <a:latin typeface="Times New Roman" panose="02020603050405020304" pitchFamily="18" charset="0"/>
                <a:cs typeface="Times New Roman" panose="02020603050405020304" pitchFamily="18" charset="0"/>
              </a:rPr>
              <a:t>Act 2025-404 (HB 86)</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Rural Hospital Investment Act of 2025</a:t>
            </a:r>
            <a:endParaRPr lang="en-US" dirty="0"/>
          </a:p>
        </p:txBody>
      </p:sp>
      <p:sp>
        <p:nvSpPr>
          <p:cNvPr id="3" name="Content Placeholder 2">
            <a:extLst>
              <a:ext uri="{FF2B5EF4-FFF2-40B4-BE49-F238E27FC236}">
                <a16:creationId xmlns:a16="http://schemas.microsoft.com/office/drawing/2014/main" id="{0B3098B2-55A5-B1AD-32A9-A668B0417E7D}"/>
              </a:ext>
            </a:extLst>
          </p:cNvPr>
          <p:cNvSpPr>
            <a:spLocks noGrp="1"/>
          </p:cNvSpPr>
          <p:nvPr>
            <p:ph idx="1"/>
          </p:nvPr>
        </p:nvSpPr>
        <p:spPr>
          <a:xfrm>
            <a:off x="162560" y="1825624"/>
            <a:ext cx="11948160" cy="4920615"/>
          </a:xfrm>
        </p:spPr>
        <p:txBody>
          <a:bodyPr/>
          <a:lstStyle/>
          <a:p>
            <a:r>
              <a:rPr lang="en-US" dirty="0">
                <a:latin typeface="Times New Roman" panose="02020603050405020304" pitchFamily="18" charset="0"/>
                <a:cs typeface="Times New Roman" panose="02020603050405020304" pitchFamily="18" charset="0"/>
              </a:rPr>
              <a:t>Unused credits may be carried forward for up to three years but may not be transferred or refunded.</a:t>
            </a:r>
          </a:p>
          <a:p>
            <a:r>
              <a:rPr lang="en-US" dirty="0">
                <a:latin typeface="Times New Roman" panose="02020603050405020304" pitchFamily="18" charset="0"/>
                <a:cs typeface="Times New Roman" panose="02020603050405020304" pitchFamily="18" charset="0"/>
              </a:rPr>
              <a:t>Total donations are capped at $20 million for tax year 2026, $25 million for tax year 2027, and $30 million for tax year 2028. </a:t>
            </a:r>
          </a:p>
          <a:p>
            <a:r>
              <a:rPr lang="en-US" dirty="0">
                <a:latin typeface="Times New Roman" panose="02020603050405020304" pitchFamily="18" charset="0"/>
                <a:cs typeface="Times New Roman" panose="02020603050405020304" pitchFamily="18" charset="0"/>
              </a:rPr>
              <a:t>Individual rural hospitals may not receive more than $750,000 in total donations for the tax year 2026, $1,000,000 for the tax year 2027, and $1,250,000 for tax year 2028. </a:t>
            </a:r>
          </a:p>
          <a:p>
            <a:endParaRPr lang="en-US" dirty="0"/>
          </a:p>
        </p:txBody>
      </p:sp>
    </p:spTree>
    <p:extLst>
      <p:ext uri="{BB962C8B-B14F-4D97-AF65-F5344CB8AC3E}">
        <p14:creationId xmlns:p14="http://schemas.microsoft.com/office/powerpoint/2010/main" val="3871353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6BDC-56BA-53A0-2F7C-9B1953CCF1C6}"/>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One Big Beautiful Bill Act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New Vehicle Loan Interest Deduction</a:t>
            </a:r>
          </a:p>
        </p:txBody>
      </p:sp>
      <p:sp>
        <p:nvSpPr>
          <p:cNvPr id="3" name="Content Placeholder 2">
            <a:extLst>
              <a:ext uri="{FF2B5EF4-FFF2-40B4-BE49-F238E27FC236}">
                <a16:creationId xmlns:a16="http://schemas.microsoft.com/office/drawing/2014/main" id="{F1AFE913-0A21-9A3E-235A-243352D4AAD4}"/>
              </a:ext>
            </a:extLst>
          </p:cNvPr>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Section 40-18-15 allows a deduction for vehicle loan interest paid on new qualified personal use vehicles effective for tax years 2025 through 2028 meeting certain requirements. Lease payments will not qualify.</a:t>
            </a:r>
          </a:p>
          <a:p>
            <a:r>
              <a:rPr lang="en-US" dirty="0">
                <a:latin typeface="Times New Roman" panose="02020603050405020304" pitchFamily="18" charset="0"/>
                <a:cs typeface="Times New Roman" panose="02020603050405020304" pitchFamily="18" charset="0"/>
              </a:rPr>
              <a:t>The tax deduction phases out for single taxpayers with modified adjusted gross income which exceeds $100,000 (or $200,000 for married taxpayers filing jointly). </a:t>
            </a:r>
          </a:p>
          <a:p>
            <a:r>
              <a:rPr lang="en-US" dirty="0">
                <a:latin typeface="Times New Roman" panose="02020603050405020304" pitchFamily="18" charset="0"/>
                <a:cs typeface="Times New Roman" panose="02020603050405020304" pitchFamily="18" charset="0"/>
              </a:rPr>
              <a:t>Final assembly of the automobile must have been completed in the United States. </a:t>
            </a:r>
          </a:p>
          <a:p>
            <a:r>
              <a:rPr lang="en-US" dirty="0">
                <a:latin typeface="Times New Roman" panose="02020603050405020304" pitchFamily="18" charset="0"/>
                <a:cs typeface="Times New Roman" panose="02020603050405020304" pitchFamily="18" charset="0"/>
              </a:rPr>
              <a:t>The interest must be paid on a loan that originated after December 31, 2024, was used to purchase a vehicle originally used by the taxpayer and secured by a lien on the vehicle.</a:t>
            </a:r>
          </a:p>
        </p:txBody>
      </p:sp>
    </p:spTree>
    <p:extLst>
      <p:ext uri="{BB962C8B-B14F-4D97-AF65-F5344CB8AC3E}">
        <p14:creationId xmlns:p14="http://schemas.microsoft.com/office/powerpoint/2010/main" val="703202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7A338C-3BDD-43A9-92AB-389C1EAE421B}"/>
              </a:ext>
            </a:extLst>
          </p:cNvPr>
          <p:cNvSpPr txBox="1"/>
          <p:nvPr/>
        </p:nvSpPr>
        <p:spPr>
          <a:xfrm>
            <a:off x="188259" y="528918"/>
            <a:ext cx="11627223" cy="4832092"/>
          </a:xfrm>
          <a:prstGeom prst="rect">
            <a:avLst/>
          </a:prstGeom>
          <a:noFill/>
        </p:spPr>
        <p:txBody>
          <a:bodyPr wrap="square">
            <a:spAutoFit/>
          </a:bodyPr>
          <a:lstStyle/>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Beginning with the 2019 tax returns, certain tax credits are now required to be pre-approved through My Alabama Taxes (MAT) at </a:t>
            </a: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hlinkClick r:id="rId2"/>
              </a:rPr>
              <a:t>www.myalabamataxes.alabama.gov</a:t>
            </a: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 </a:t>
            </a:r>
          </a:p>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Please see the instructions in the tax guide or the instructions for a particular schedule or form being used for more information.  </a:t>
            </a:r>
            <a:endParaRPr lang="en-US" sz="4400" b="1" dirty="0"/>
          </a:p>
        </p:txBody>
      </p:sp>
    </p:spTree>
    <p:extLst>
      <p:ext uri="{BB962C8B-B14F-4D97-AF65-F5344CB8AC3E}">
        <p14:creationId xmlns:p14="http://schemas.microsoft.com/office/powerpoint/2010/main" val="411613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48A356-4BEB-473E-980C-192B012D2A0E}"/>
              </a:ext>
            </a:extLst>
          </p:cNvPr>
          <p:cNvSpPr txBox="1"/>
          <p:nvPr/>
        </p:nvSpPr>
        <p:spPr>
          <a:xfrm>
            <a:off x="403412" y="1022901"/>
            <a:ext cx="10927976" cy="4154984"/>
          </a:xfrm>
          <a:prstGeom prst="rect">
            <a:avLst/>
          </a:prstGeom>
          <a:noFill/>
        </p:spPr>
        <p:txBody>
          <a:bodyPr wrap="square">
            <a:spAutoFit/>
          </a:bodyPr>
          <a:lstStyle/>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For more information on Income Tax Credits, Abatements, and other Incentives available please visit the Office of Economic Development located on the Department’s website at </a:t>
            </a:r>
          </a:p>
          <a:p>
            <a:pPr algn="ctr"/>
            <a:r>
              <a:rPr lang="en-US" sz="4400" b="1" dirty="0">
                <a:latin typeface="Times New Roman" panose="02020603050405020304" pitchFamily="18" charset="0"/>
                <a:cs typeface="Times New Roman" panose="02020603050405020304" pitchFamily="18" charset="0"/>
                <a:hlinkClick r:id="rId2"/>
              </a:rPr>
              <a:t>https://revenue.alabama.gov/tax-incentives/</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696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EE6B-D55C-4EDF-A901-064ACDEF96F6}"/>
              </a:ext>
            </a:extLst>
          </p:cNvPr>
          <p:cNvSpPr>
            <a:spLocks noGrp="1"/>
          </p:cNvSpPr>
          <p:nvPr>
            <p:ph type="title"/>
          </p:nvPr>
        </p:nvSpPr>
        <p:spPr/>
        <p:txBody>
          <a:bodyPr/>
          <a:lstStyle/>
          <a:p>
            <a:pPr algn="ctr"/>
            <a:r>
              <a:rPr lang="en-US" altLang="en-US" sz="4400" b="1" dirty="0">
                <a:latin typeface="Times New Roman" panose="02020603050405020304" pitchFamily="18" charset="0"/>
                <a:cs typeface="Times New Roman" panose="02020603050405020304" pitchFamily="18" charset="0"/>
              </a:rPr>
              <a:t>Electronic Filing Information</a:t>
            </a:r>
            <a:endParaRPr lang="en-US" dirty="0"/>
          </a:p>
        </p:txBody>
      </p:sp>
      <p:pic>
        <p:nvPicPr>
          <p:cNvPr id="4" name="Picture 6">
            <a:extLst>
              <a:ext uri="{FF2B5EF4-FFF2-40B4-BE49-F238E27FC236}">
                <a16:creationId xmlns:a16="http://schemas.microsoft.com/office/drawing/2014/main" id="{6EF4209E-774F-4BE2-B751-428BCCA3DA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9835" y="1927412"/>
            <a:ext cx="813995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508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8680-2889-4BD8-90A5-13C05B8DB9C5}"/>
              </a:ext>
            </a:extLst>
          </p:cNvPr>
          <p:cNvSpPr>
            <a:spLocks noGrp="1"/>
          </p:cNvSpPr>
          <p:nvPr>
            <p:ph type="title"/>
          </p:nvPr>
        </p:nvSpPr>
        <p:spPr/>
        <p:txBody>
          <a:bodyPr>
            <a:normAutofit/>
          </a:bodyPr>
          <a:lstStyle/>
          <a:p>
            <a:pPr algn="ctr"/>
            <a:r>
              <a:rPr lang="en-US" altLang="en-US" sz="4800" b="1" dirty="0">
                <a:latin typeface="Times New Roman" panose="02020603050405020304" pitchFamily="18" charset="0"/>
                <a:cs typeface="Times New Roman" panose="02020603050405020304" pitchFamily="18" charset="0"/>
              </a:rPr>
              <a:t>My Alabama Taxes</a:t>
            </a:r>
            <a:endParaRPr lang="en-US" sz="4800" dirty="0"/>
          </a:p>
        </p:txBody>
      </p:sp>
      <p:pic>
        <p:nvPicPr>
          <p:cNvPr id="4" name="Content Placeholder 4">
            <a:extLst>
              <a:ext uri="{FF2B5EF4-FFF2-40B4-BE49-F238E27FC236}">
                <a16:creationId xmlns:a16="http://schemas.microsoft.com/office/drawing/2014/main" id="{003ED332-E714-4D7E-A50E-5A5EB68FF7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50" y="2184073"/>
            <a:ext cx="4356100" cy="3670300"/>
          </a:xfrm>
        </p:spPr>
      </p:pic>
      <p:sp>
        <p:nvSpPr>
          <p:cNvPr id="7" name="TextBox 6">
            <a:extLst>
              <a:ext uri="{FF2B5EF4-FFF2-40B4-BE49-F238E27FC236}">
                <a16:creationId xmlns:a16="http://schemas.microsoft.com/office/drawing/2014/main" id="{ED39E16D-7AF9-4ECF-8ACA-17536E79A9DE}"/>
              </a:ext>
            </a:extLst>
          </p:cNvPr>
          <p:cNvSpPr txBox="1"/>
          <p:nvPr/>
        </p:nvSpPr>
        <p:spPr>
          <a:xfrm>
            <a:off x="4392706" y="2026025"/>
            <a:ext cx="7135907" cy="3970318"/>
          </a:xfrm>
          <a:prstGeom prst="rect">
            <a:avLst/>
          </a:prstGeom>
          <a:noFill/>
        </p:spPr>
        <p:txBody>
          <a:bodyPr wrap="square">
            <a:spAutoFit/>
          </a:bodyPr>
          <a:lstStyle/>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ADOR continues to offer a FREE electronic filing option to individual Alabama taxpayers filing a state tax return.</a:t>
            </a:r>
          </a:p>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No income limitations or other qualifications must be met to take advantage of this free online filing system.</a:t>
            </a:r>
          </a:p>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Go to </a:t>
            </a:r>
            <a:r>
              <a:rPr lang="en-US" altLang="en-US" sz="2400" b="1" dirty="0">
                <a:latin typeface="Times New Roman" panose="02020603050405020304" pitchFamily="18" charset="0"/>
                <a:cs typeface="Times New Roman" panose="02020603050405020304" pitchFamily="18" charset="0"/>
                <a:hlinkClick r:id="rId3"/>
              </a:rPr>
              <a:t>www.myalabamataxes.alabama.gov</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to sign up and efile. </a:t>
            </a:r>
          </a:p>
          <a:p>
            <a:pPr marL="342900" indent="-342900">
              <a:buFont typeface="Arial" panose="020B0604020202020204" pitchFamily="34" charset="0"/>
              <a:buChar char="•"/>
            </a:pPr>
            <a:r>
              <a:rPr lang="en-US" altLang="en-US" sz="2800" b="1" dirty="0">
                <a:latin typeface="Times New Roman" panose="02020603050405020304" pitchFamily="18" charset="0"/>
                <a:cs typeface="Times New Roman" panose="02020603050405020304" pitchFamily="18" charset="0"/>
              </a:rPr>
              <a:t>No registration required for the new simplified short form 40EZ beginning with the 2018 filing season.</a:t>
            </a:r>
          </a:p>
        </p:txBody>
      </p:sp>
    </p:spTree>
    <p:extLst>
      <p:ext uri="{BB962C8B-B14F-4D97-AF65-F5344CB8AC3E}">
        <p14:creationId xmlns:p14="http://schemas.microsoft.com/office/powerpoint/2010/main" val="1287453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1298-552E-4E36-98B1-52CA74E3EEB6}"/>
              </a:ext>
            </a:extLst>
          </p:cNvPr>
          <p:cNvSpPr>
            <a:spLocks noGrp="1"/>
          </p:cNvSpPr>
          <p:nvPr>
            <p:ph type="title"/>
          </p:nvPr>
        </p:nvSpPr>
        <p:spPr/>
        <p:txBody>
          <a:bodyPr/>
          <a:lstStyle/>
          <a:p>
            <a:pPr algn="ctr"/>
            <a:r>
              <a:rPr lang="en-US" altLang="en-US" sz="4400" b="1" dirty="0">
                <a:solidFill>
                  <a:schemeClr val="tx1"/>
                </a:solidFill>
                <a:latin typeface="Times New Roman" panose="02020603050405020304" pitchFamily="18" charset="0"/>
                <a:cs typeface="Times New Roman" panose="02020603050405020304" pitchFamily="18" charset="0"/>
              </a:rPr>
              <a:t>Electronically Filed Returns</a:t>
            </a:r>
            <a:endParaRPr lang="en-US" dirty="0"/>
          </a:p>
        </p:txBody>
      </p:sp>
      <p:pic>
        <p:nvPicPr>
          <p:cNvPr id="4" name="Content Placeholder 4">
            <a:extLst>
              <a:ext uri="{FF2B5EF4-FFF2-40B4-BE49-F238E27FC236}">
                <a16:creationId xmlns:a16="http://schemas.microsoft.com/office/drawing/2014/main" id="{78BBE056-E36B-4E8D-89D4-8917F729AC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67748"/>
            <a:ext cx="5522976" cy="3118104"/>
          </a:xfrm>
        </p:spPr>
      </p:pic>
      <p:sp>
        <p:nvSpPr>
          <p:cNvPr id="7" name="TextBox 6">
            <a:extLst>
              <a:ext uri="{FF2B5EF4-FFF2-40B4-BE49-F238E27FC236}">
                <a16:creationId xmlns:a16="http://schemas.microsoft.com/office/drawing/2014/main" id="{D284633E-D5A0-42CB-A3BB-8A598F615C93}"/>
              </a:ext>
            </a:extLst>
          </p:cNvPr>
          <p:cNvSpPr txBox="1"/>
          <p:nvPr/>
        </p:nvSpPr>
        <p:spPr>
          <a:xfrm>
            <a:off x="6095999" y="2187389"/>
            <a:ext cx="5257801" cy="2590453"/>
          </a:xfrm>
          <a:prstGeom prst="rect">
            <a:avLst/>
          </a:prstGeom>
          <a:noFill/>
        </p:spPr>
        <p:txBody>
          <a:bodyPr wrap="square">
            <a:spAutoFit/>
          </a:bodyPr>
          <a:lstStyle/>
          <a:p>
            <a:pPr marL="0" indent="0" algn="ctr">
              <a:spcBef>
                <a:spcPts val="580"/>
              </a:spcBef>
              <a:spcAft>
                <a:spcPts val="0"/>
              </a:spcAft>
              <a:buNone/>
              <a:defRPr/>
            </a:pPr>
            <a:r>
              <a:rPr lang="en-US" sz="2400" b="1" dirty="0">
                <a:latin typeface="Times New Roman" panose="02020603050405020304" pitchFamily="18" charset="0"/>
                <a:cs typeface="Times New Roman" panose="02020603050405020304" pitchFamily="18" charset="0"/>
              </a:rPr>
              <a:t>Tax Year 2024 Individual Income Tax Returns</a:t>
            </a:r>
          </a:p>
          <a:p>
            <a:pPr marL="0" indent="0" algn="ctr">
              <a:spcBef>
                <a:spcPts val="580"/>
              </a:spcBef>
              <a:spcAft>
                <a:spcPts val="0"/>
              </a:spcAft>
              <a:buNone/>
              <a:defRPr/>
            </a:pPr>
            <a:r>
              <a:rPr lang="en-US" sz="2400" b="1" dirty="0">
                <a:latin typeface="Times New Roman" panose="02020603050405020304" pitchFamily="18" charset="0"/>
                <a:cs typeface="Times New Roman" panose="02020603050405020304" pitchFamily="18" charset="0"/>
              </a:rPr>
              <a:t>E-filed as of December 03,  2025</a:t>
            </a:r>
          </a:p>
          <a:p>
            <a:pPr marL="303213" lvl="1" indent="0">
              <a:spcBef>
                <a:spcPts val="370"/>
              </a:spcBef>
              <a:spcAft>
                <a:spcPts val="0"/>
              </a:spcAft>
              <a:buNone/>
              <a:defRPr/>
            </a:pPr>
            <a:endParaRPr lang="en-US" dirty="0">
              <a:solidFill>
                <a:srgbClr val="FF0000"/>
              </a:solidFill>
              <a:latin typeface="Times New Roman" panose="02020603050405020304" pitchFamily="18" charset="0"/>
              <a:cs typeface="Times New Roman" panose="02020603050405020304" pitchFamily="18" charset="0"/>
            </a:endParaRPr>
          </a:p>
          <a:p>
            <a:pPr marL="646113" lvl="1" indent="-342900">
              <a:spcBef>
                <a:spcPts val="370"/>
              </a:spcBef>
              <a:spcAft>
                <a:spcPts val="0"/>
              </a:spcAft>
              <a:buFont typeface="Wingdings" panose="05000000000000000000" pitchFamily="2" charset="2"/>
              <a:buChar char="Ø"/>
              <a:defRPr/>
            </a:pPr>
            <a:r>
              <a:rPr lang="en-US" dirty="0">
                <a:solidFill>
                  <a:schemeClr val="tx1"/>
                </a:solidFill>
                <a:latin typeface="Times New Roman" panose="02020603050405020304" pitchFamily="18" charset="0"/>
                <a:cs typeface="Times New Roman" panose="02020603050405020304" pitchFamily="18" charset="0"/>
              </a:rPr>
              <a:t>1,957,123 returns have been filed electronically</a:t>
            </a:r>
          </a:p>
          <a:p>
            <a:pPr marL="303213" lvl="1" indent="0">
              <a:spcBef>
                <a:spcPts val="370"/>
              </a:spcBef>
              <a:spcAft>
                <a:spcPts val="0"/>
              </a:spcAft>
              <a:buNone/>
              <a:defRPr/>
            </a:pPr>
            <a:endParaRPr lang="en-US" dirty="0">
              <a:solidFill>
                <a:schemeClr val="tx1"/>
              </a:solidFill>
              <a:latin typeface="Times New Roman" panose="02020603050405020304" pitchFamily="18" charset="0"/>
              <a:cs typeface="Times New Roman" panose="02020603050405020304" pitchFamily="18" charset="0"/>
            </a:endParaRPr>
          </a:p>
          <a:p>
            <a:pPr marL="605790" lvl="1" indent="-342900">
              <a:spcBef>
                <a:spcPts val="370"/>
              </a:spcBef>
              <a:spcAft>
                <a:spcPts val="0"/>
              </a:spcAft>
              <a:buFont typeface="Wingdings" panose="05000000000000000000" pitchFamily="2" charset="2"/>
              <a:buChar char="Ø"/>
              <a:defRPr/>
            </a:pPr>
            <a:r>
              <a:rPr lang="en-US" dirty="0">
                <a:solidFill>
                  <a:schemeClr val="tx1"/>
                </a:solidFill>
                <a:latin typeface="Times New Roman" panose="02020603050405020304" pitchFamily="18" charset="0"/>
                <a:cs typeface="Times New Roman" panose="02020603050405020304" pitchFamily="18" charset="0"/>
              </a:rPr>
              <a:t>65% of returns filed have been refund returns</a:t>
            </a:r>
          </a:p>
        </p:txBody>
      </p:sp>
    </p:spTree>
    <p:extLst>
      <p:ext uri="{BB962C8B-B14F-4D97-AF65-F5344CB8AC3E}">
        <p14:creationId xmlns:p14="http://schemas.microsoft.com/office/powerpoint/2010/main" val="1470578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B5F65DA-3406-4854-8CDF-0ED4E7BA45C0}"/>
              </a:ext>
            </a:extLst>
          </p:cNvPr>
          <p:cNvGraphicFramePr>
            <a:graphicFrameLocks noGrp="1"/>
          </p:cNvGraphicFramePr>
          <p:nvPr>
            <p:extLst>
              <p:ext uri="{D42A27DB-BD31-4B8C-83A1-F6EECF244321}">
                <p14:modId xmlns:p14="http://schemas.microsoft.com/office/powerpoint/2010/main" val="2914794106"/>
              </p:ext>
            </p:extLst>
          </p:nvPr>
        </p:nvGraphicFramePr>
        <p:xfrm>
          <a:off x="833718" y="1825625"/>
          <a:ext cx="10601849" cy="3951830"/>
        </p:xfrm>
        <a:graphic>
          <a:graphicData uri="http://schemas.openxmlformats.org/drawingml/2006/table">
            <a:tbl>
              <a:tblPr firstRow="1" bandRow="1">
                <a:tableStyleId>{5C22544A-7EE6-4342-B048-85BDC9FD1C3A}</a:tableStyleId>
              </a:tblPr>
              <a:tblGrid>
                <a:gridCol w="3316941">
                  <a:extLst>
                    <a:ext uri="{9D8B030D-6E8A-4147-A177-3AD203B41FA5}">
                      <a16:colId xmlns:a16="http://schemas.microsoft.com/office/drawing/2014/main" val="452453172"/>
                    </a:ext>
                  </a:extLst>
                </a:gridCol>
                <a:gridCol w="2680447">
                  <a:extLst>
                    <a:ext uri="{9D8B030D-6E8A-4147-A177-3AD203B41FA5}">
                      <a16:colId xmlns:a16="http://schemas.microsoft.com/office/drawing/2014/main" val="1688654100"/>
                    </a:ext>
                  </a:extLst>
                </a:gridCol>
                <a:gridCol w="4604461">
                  <a:extLst>
                    <a:ext uri="{9D8B030D-6E8A-4147-A177-3AD203B41FA5}">
                      <a16:colId xmlns:a16="http://schemas.microsoft.com/office/drawing/2014/main" val="3985398724"/>
                    </a:ext>
                  </a:extLst>
                </a:gridCol>
              </a:tblGrid>
              <a:tr h="408810">
                <a:tc>
                  <a:txBody>
                    <a:bodyPr/>
                    <a:lstStyle/>
                    <a:p>
                      <a:r>
                        <a:rPr lang="en-US" dirty="0"/>
                        <a:t>Form Type</a:t>
                      </a:r>
                    </a:p>
                  </a:txBody>
                  <a:tcPr marL="163039" marR="163039">
                    <a:solidFill>
                      <a:srgbClr val="FFC000"/>
                    </a:solidFill>
                  </a:tcPr>
                </a:tc>
                <a:tc>
                  <a:txBody>
                    <a:bodyPr/>
                    <a:lstStyle/>
                    <a:p>
                      <a:r>
                        <a:rPr lang="en-US" dirty="0"/>
                        <a:t>Total Returns Received*</a:t>
                      </a:r>
                    </a:p>
                  </a:txBody>
                  <a:tcPr marL="163039" marR="163039">
                    <a:solidFill>
                      <a:srgbClr val="FFC000"/>
                    </a:solidFill>
                  </a:tcPr>
                </a:tc>
                <a:tc>
                  <a:txBody>
                    <a:bodyPr/>
                    <a:lstStyle/>
                    <a:p>
                      <a:r>
                        <a:rPr lang="en-US" dirty="0"/>
                        <a:t>% e-filed</a:t>
                      </a:r>
                    </a:p>
                  </a:txBody>
                  <a:tcPr marL="163039" marR="163039">
                    <a:solidFill>
                      <a:srgbClr val="FFC000"/>
                    </a:solidFill>
                  </a:tcPr>
                </a:tc>
                <a:extLst>
                  <a:ext uri="{0D108BD9-81ED-4DB2-BD59-A6C34878D82A}">
                    <a16:rowId xmlns:a16="http://schemas.microsoft.com/office/drawing/2014/main" val="2374792573"/>
                  </a:ext>
                </a:extLst>
              </a:tr>
              <a:tr h="408810">
                <a:tc>
                  <a:txBody>
                    <a:bodyPr/>
                    <a:lstStyle/>
                    <a:p>
                      <a:r>
                        <a:rPr lang="en-US" dirty="0"/>
                        <a:t>20C-Corporate</a:t>
                      </a:r>
                    </a:p>
                  </a:txBody>
                  <a:tcPr marL="163039" marR="163039">
                    <a:solidFill>
                      <a:srgbClr val="FFC000"/>
                    </a:solidFill>
                  </a:tcPr>
                </a:tc>
                <a:tc>
                  <a:txBody>
                    <a:bodyPr/>
                    <a:lstStyle/>
                    <a:p>
                      <a:r>
                        <a:rPr lang="en-US" dirty="0"/>
                        <a:t>49,804</a:t>
                      </a:r>
                    </a:p>
                  </a:txBody>
                  <a:tcPr marL="163039" marR="163039">
                    <a:solidFill>
                      <a:srgbClr val="FFC000"/>
                    </a:solidFill>
                  </a:tcPr>
                </a:tc>
                <a:tc>
                  <a:txBody>
                    <a:bodyPr/>
                    <a:lstStyle/>
                    <a:p>
                      <a:r>
                        <a:rPr lang="en-US" dirty="0"/>
                        <a:t>74%</a:t>
                      </a:r>
                    </a:p>
                  </a:txBody>
                  <a:tcPr marL="163039" marR="163039">
                    <a:solidFill>
                      <a:srgbClr val="FFC000"/>
                    </a:solidFill>
                  </a:tcPr>
                </a:tc>
                <a:extLst>
                  <a:ext uri="{0D108BD9-81ED-4DB2-BD59-A6C34878D82A}">
                    <a16:rowId xmlns:a16="http://schemas.microsoft.com/office/drawing/2014/main" val="2515827873"/>
                  </a:ext>
                </a:extLst>
              </a:tr>
              <a:tr h="408810">
                <a:tc>
                  <a:txBody>
                    <a:bodyPr/>
                    <a:lstStyle/>
                    <a:p>
                      <a:r>
                        <a:rPr lang="en-US" dirty="0"/>
                        <a:t>20CC-Consolidated Corporate</a:t>
                      </a:r>
                    </a:p>
                  </a:txBody>
                  <a:tcPr marL="163039" marR="163039">
                    <a:solidFill>
                      <a:srgbClr val="FFC000"/>
                    </a:solidFill>
                  </a:tcPr>
                </a:tc>
                <a:tc>
                  <a:txBody>
                    <a:bodyPr/>
                    <a:lstStyle/>
                    <a:p>
                      <a:r>
                        <a:rPr lang="en-US" dirty="0"/>
                        <a:t>200</a:t>
                      </a:r>
                    </a:p>
                  </a:txBody>
                  <a:tcPr marL="163039" marR="163039">
                    <a:solidFill>
                      <a:srgbClr val="FFC000"/>
                    </a:solidFill>
                  </a:tcPr>
                </a:tc>
                <a:tc>
                  <a:txBody>
                    <a:bodyPr/>
                    <a:lstStyle/>
                    <a:p>
                      <a:pPr>
                        <a:tabLst>
                          <a:tab pos="1487488" algn="l"/>
                        </a:tabLst>
                      </a:pPr>
                      <a:r>
                        <a:rPr lang="en-US" dirty="0"/>
                        <a:t>79%</a:t>
                      </a:r>
                    </a:p>
                  </a:txBody>
                  <a:tcPr marL="163039" marR="163039">
                    <a:solidFill>
                      <a:srgbClr val="FFC000"/>
                    </a:solidFill>
                  </a:tcPr>
                </a:tc>
                <a:extLst>
                  <a:ext uri="{0D108BD9-81ED-4DB2-BD59-A6C34878D82A}">
                    <a16:rowId xmlns:a16="http://schemas.microsoft.com/office/drawing/2014/main" val="1541990189"/>
                  </a:ext>
                </a:extLst>
              </a:tr>
              <a:tr h="408810">
                <a:tc>
                  <a:txBody>
                    <a:bodyPr/>
                    <a:lstStyle/>
                    <a:p>
                      <a:r>
                        <a:rPr lang="en-US" dirty="0"/>
                        <a:t>BPT, CPT, PPT Privilege Tax</a:t>
                      </a:r>
                    </a:p>
                  </a:txBody>
                  <a:tcPr marL="163039" marR="163039">
                    <a:solidFill>
                      <a:srgbClr val="FFC000"/>
                    </a:solidFill>
                  </a:tcPr>
                </a:tc>
                <a:tc>
                  <a:txBody>
                    <a:bodyPr/>
                    <a:lstStyle/>
                    <a:p>
                      <a:r>
                        <a:rPr lang="en-US" dirty="0"/>
                        <a:t>78,007</a:t>
                      </a:r>
                    </a:p>
                  </a:txBody>
                  <a:tcPr marL="163039" marR="163039">
                    <a:solidFill>
                      <a:srgbClr val="FFC000"/>
                    </a:solidFill>
                  </a:tcPr>
                </a:tc>
                <a:tc>
                  <a:txBody>
                    <a:bodyPr/>
                    <a:lstStyle/>
                    <a:p>
                      <a:r>
                        <a:rPr lang="en-US" dirty="0"/>
                        <a:t>64%</a:t>
                      </a:r>
                    </a:p>
                  </a:txBody>
                  <a:tcPr marL="163039" marR="163039">
                    <a:solidFill>
                      <a:srgbClr val="FFC000"/>
                    </a:solidFill>
                  </a:tcPr>
                </a:tc>
                <a:extLst>
                  <a:ext uri="{0D108BD9-81ED-4DB2-BD59-A6C34878D82A}">
                    <a16:rowId xmlns:a16="http://schemas.microsoft.com/office/drawing/2014/main" val="2905514918"/>
                  </a:ext>
                </a:extLst>
              </a:tr>
              <a:tr h="408810">
                <a:tc>
                  <a:txBody>
                    <a:bodyPr/>
                    <a:lstStyle/>
                    <a:p>
                      <a:r>
                        <a:rPr lang="en-US" dirty="0"/>
                        <a:t>EPT-Electing Pass Through</a:t>
                      </a:r>
                    </a:p>
                  </a:txBody>
                  <a:tcPr marL="163039" marR="163039">
                    <a:solidFill>
                      <a:srgbClr val="FFC000"/>
                    </a:solidFill>
                  </a:tcPr>
                </a:tc>
                <a:tc>
                  <a:txBody>
                    <a:bodyPr/>
                    <a:lstStyle/>
                    <a:p>
                      <a:r>
                        <a:rPr lang="en-US" dirty="0"/>
                        <a:t>12,342</a:t>
                      </a:r>
                    </a:p>
                  </a:txBody>
                  <a:tcPr marL="163039" marR="163039">
                    <a:solidFill>
                      <a:srgbClr val="FFC000"/>
                    </a:solidFill>
                  </a:tcPr>
                </a:tc>
                <a:tc>
                  <a:txBody>
                    <a:bodyPr/>
                    <a:lstStyle/>
                    <a:p>
                      <a:r>
                        <a:rPr lang="en-US" dirty="0"/>
                        <a:t>89%</a:t>
                      </a:r>
                    </a:p>
                  </a:txBody>
                  <a:tcPr marL="163039" marR="163039">
                    <a:solidFill>
                      <a:srgbClr val="FFC000"/>
                    </a:solidFill>
                  </a:tcPr>
                </a:tc>
                <a:extLst>
                  <a:ext uri="{0D108BD9-81ED-4DB2-BD59-A6C34878D82A}">
                    <a16:rowId xmlns:a16="http://schemas.microsoft.com/office/drawing/2014/main" val="1625072000"/>
                  </a:ext>
                </a:extLst>
              </a:tr>
              <a:tr h="408810">
                <a:tc>
                  <a:txBody>
                    <a:bodyPr/>
                    <a:lstStyle/>
                    <a:p>
                      <a:r>
                        <a:rPr lang="en-US" dirty="0"/>
                        <a:t>20S-Sub Chapter S Corporation</a:t>
                      </a:r>
                    </a:p>
                  </a:txBody>
                  <a:tcPr marL="163039" marR="163039">
                    <a:solidFill>
                      <a:srgbClr val="FFC000"/>
                    </a:solidFill>
                  </a:tcPr>
                </a:tc>
                <a:tc>
                  <a:txBody>
                    <a:bodyPr/>
                    <a:lstStyle/>
                    <a:p>
                      <a:r>
                        <a:rPr lang="en-US" dirty="0"/>
                        <a:t>77,552</a:t>
                      </a:r>
                    </a:p>
                  </a:txBody>
                  <a:tcPr marL="163039" marR="163039">
                    <a:solidFill>
                      <a:srgbClr val="FFC000"/>
                    </a:solidFill>
                  </a:tcPr>
                </a:tc>
                <a:tc>
                  <a:txBody>
                    <a:bodyPr/>
                    <a:lstStyle/>
                    <a:p>
                      <a:r>
                        <a:rPr lang="en-US" dirty="0"/>
                        <a:t>95%</a:t>
                      </a:r>
                    </a:p>
                  </a:txBody>
                  <a:tcPr marL="163039" marR="163039">
                    <a:solidFill>
                      <a:srgbClr val="FFC000"/>
                    </a:solidFill>
                  </a:tcPr>
                </a:tc>
                <a:extLst>
                  <a:ext uri="{0D108BD9-81ED-4DB2-BD59-A6C34878D82A}">
                    <a16:rowId xmlns:a16="http://schemas.microsoft.com/office/drawing/2014/main" val="1614035674"/>
                  </a:ext>
                </a:extLst>
              </a:tr>
              <a:tr h="408810">
                <a:tc>
                  <a:txBody>
                    <a:bodyPr/>
                    <a:lstStyle/>
                    <a:p>
                      <a:r>
                        <a:rPr lang="en-US" dirty="0"/>
                        <a:t>65-Partnership</a:t>
                      </a:r>
                    </a:p>
                  </a:txBody>
                  <a:tcPr marL="163039" marR="163039">
                    <a:solidFill>
                      <a:srgbClr val="FFC000"/>
                    </a:solidFill>
                  </a:tcPr>
                </a:tc>
                <a:tc>
                  <a:txBody>
                    <a:bodyPr/>
                    <a:lstStyle/>
                    <a:p>
                      <a:r>
                        <a:rPr lang="en-US" dirty="0"/>
                        <a:t>82,589</a:t>
                      </a:r>
                    </a:p>
                  </a:txBody>
                  <a:tcPr marL="163039" marR="163039">
                    <a:solidFill>
                      <a:srgbClr val="FFC000"/>
                    </a:solidFill>
                  </a:tcPr>
                </a:tc>
                <a:tc>
                  <a:txBody>
                    <a:bodyPr/>
                    <a:lstStyle/>
                    <a:p>
                      <a:r>
                        <a:rPr lang="en-US" dirty="0"/>
                        <a:t>94%</a:t>
                      </a:r>
                    </a:p>
                  </a:txBody>
                  <a:tcPr marL="163039" marR="163039">
                    <a:solidFill>
                      <a:srgbClr val="FFC000"/>
                    </a:solidFill>
                  </a:tcPr>
                </a:tc>
                <a:extLst>
                  <a:ext uri="{0D108BD9-81ED-4DB2-BD59-A6C34878D82A}">
                    <a16:rowId xmlns:a16="http://schemas.microsoft.com/office/drawing/2014/main" val="2410444692"/>
                  </a:ext>
                </a:extLst>
              </a:tr>
              <a:tr h="681350">
                <a:tc>
                  <a:txBody>
                    <a:bodyPr/>
                    <a:lstStyle/>
                    <a:p>
                      <a:r>
                        <a:rPr lang="en-US" dirty="0"/>
                        <a:t>PTEC-</a:t>
                      </a:r>
                      <a:r>
                        <a:rPr lang="en-US" sz="1600" dirty="0"/>
                        <a:t>Pass Through Entity Composite</a:t>
                      </a:r>
                    </a:p>
                  </a:txBody>
                  <a:tcPr marL="163039" marR="163039">
                    <a:solidFill>
                      <a:srgbClr val="FFC000"/>
                    </a:solidFill>
                  </a:tcPr>
                </a:tc>
                <a:tc>
                  <a:txBody>
                    <a:bodyPr/>
                    <a:lstStyle/>
                    <a:p>
                      <a:r>
                        <a:rPr lang="en-US" dirty="0"/>
                        <a:t>24,681</a:t>
                      </a:r>
                    </a:p>
                  </a:txBody>
                  <a:tcPr marL="163039" marR="163039">
                    <a:solidFill>
                      <a:srgbClr val="FFC000"/>
                    </a:solidFill>
                  </a:tcPr>
                </a:tc>
                <a:tc>
                  <a:txBody>
                    <a:bodyPr/>
                    <a:lstStyle/>
                    <a:p>
                      <a:r>
                        <a:rPr lang="en-US" dirty="0"/>
                        <a:t>86%</a:t>
                      </a:r>
                    </a:p>
                  </a:txBody>
                  <a:tcPr marL="163039" marR="163039">
                    <a:solidFill>
                      <a:srgbClr val="FFC000"/>
                    </a:solidFill>
                  </a:tcPr>
                </a:tc>
                <a:extLst>
                  <a:ext uri="{0D108BD9-81ED-4DB2-BD59-A6C34878D82A}">
                    <a16:rowId xmlns:a16="http://schemas.microsoft.com/office/drawing/2014/main" val="2171709114"/>
                  </a:ext>
                </a:extLst>
              </a:tr>
              <a:tr h="408810">
                <a:tc>
                  <a:txBody>
                    <a:bodyPr/>
                    <a:lstStyle/>
                    <a:p>
                      <a:r>
                        <a:rPr lang="en-US" dirty="0"/>
                        <a:t>41-Estates and Trust</a:t>
                      </a:r>
                    </a:p>
                  </a:txBody>
                  <a:tcPr marL="163039" marR="163039">
                    <a:solidFill>
                      <a:srgbClr val="FFC000"/>
                    </a:solidFill>
                  </a:tcPr>
                </a:tc>
                <a:tc>
                  <a:txBody>
                    <a:bodyPr/>
                    <a:lstStyle/>
                    <a:p>
                      <a:r>
                        <a:rPr lang="en-US" dirty="0"/>
                        <a:t>29,442</a:t>
                      </a:r>
                    </a:p>
                  </a:txBody>
                  <a:tcPr marL="163039" marR="163039">
                    <a:solidFill>
                      <a:srgbClr val="FFC000"/>
                    </a:solidFill>
                  </a:tcPr>
                </a:tc>
                <a:tc>
                  <a:txBody>
                    <a:bodyPr/>
                    <a:lstStyle/>
                    <a:p>
                      <a:r>
                        <a:rPr lang="en-US" dirty="0"/>
                        <a:t>91%</a:t>
                      </a:r>
                    </a:p>
                  </a:txBody>
                  <a:tcPr marL="163039" marR="163039">
                    <a:solidFill>
                      <a:srgbClr val="FFC000"/>
                    </a:solidFill>
                  </a:tcPr>
                </a:tc>
                <a:extLst>
                  <a:ext uri="{0D108BD9-81ED-4DB2-BD59-A6C34878D82A}">
                    <a16:rowId xmlns:a16="http://schemas.microsoft.com/office/drawing/2014/main" val="25102224"/>
                  </a:ext>
                </a:extLst>
              </a:tr>
            </a:tbl>
          </a:graphicData>
        </a:graphic>
      </p:graphicFrame>
      <p:pic>
        <p:nvPicPr>
          <p:cNvPr id="13" name="Picture 12">
            <a:extLst>
              <a:ext uri="{FF2B5EF4-FFF2-40B4-BE49-F238E27FC236}">
                <a16:creationId xmlns:a16="http://schemas.microsoft.com/office/drawing/2014/main" id="{0E08B05E-616E-47E8-AE77-3D56254B775B}"/>
              </a:ext>
            </a:extLst>
          </p:cNvPr>
          <p:cNvPicPr>
            <a:picLocks noChangeAspect="1"/>
          </p:cNvPicPr>
          <p:nvPr/>
        </p:nvPicPr>
        <p:blipFill>
          <a:blip r:embed="rId2"/>
          <a:stretch>
            <a:fillRect/>
          </a:stretch>
        </p:blipFill>
        <p:spPr>
          <a:xfrm>
            <a:off x="2157642" y="-62753"/>
            <a:ext cx="7876715" cy="1147482"/>
          </a:xfrm>
          <a:prstGeom prst="rect">
            <a:avLst/>
          </a:prstGeom>
        </p:spPr>
      </p:pic>
      <p:sp>
        <p:nvSpPr>
          <p:cNvPr id="15" name="TextBox 14">
            <a:extLst>
              <a:ext uri="{FF2B5EF4-FFF2-40B4-BE49-F238E27FC236}">
                <a16:creationId xmlns:a16="http://schemas.microsoft.com/office/drawing/2014/main" id="{B956BC2A-570B-43B0-9EE2-5E670027EACC}"/>
              </a:ext>
            </a:extLst>
          </p:cNvPr>
          <p:cNvSpPr txBox="1"/>
          <p:nvPr/>
        </p:nvSpPr>
        <p:spPr>
          <a:xfrm>
            <a:off x="2008093" y="905435"/>
            <a:ext cx="8026263" cy="461665"/>
          </a:xfrm>
          <a:prstGeom prst="rect">
            <a:avLst/>
          </a:prstGeom>
          <a:noFill/>
        </p:spPr>
        <p:txBody>
          <a:bodyPr wrap="square">
            <a:spAutoFit/>
          </a:bodyPr>
          <a:lstStyle/>
          <a:p>
            <a:pPr algn="ctr"/>
            <a:r>
              <a:rPr lang="en-US" altLang="en-US" sz="2400" b="1" dirty="0">
                <a:latin typeface="Times New Roman" panose="02020603050405020304" pitchFamily="18" charset="0"/>
                <a:cs typeface="Times New Roman" panose="02020603050405020304" pitchFamily="18" charset="0"/>
              </a:rPr>
              <a:t>*Information from January 1, 2025 – December 03, 2025</a:t>
            </a:r>
            <a:endParaRPr lang="en-US" sz="2400" dirty="0"/>
          </a:p>
        </p:txBody>
      </p:sp>
    </p:spTree>
    <p:extLst>
      <p:ext uri="{BB962C8B-B14F-4D97-AF65-F5344CB8AC3E}">
        <p14:creationId xmlns:p14="http://schemas.microsoft.com/office/powerpoint/2010/main" val="2442050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4801-FFC1-4E24-AE23-CBACB0E4EC9F}"/>
              </a:ext>
            </a:extLst>
          </p:cNvPr>
          <p:cNvSpPr>
            <a:spLocks noGrp="1"/>
          </p:cNvSpPr>
          <p:nvPr>
            <p:ph type="title"/>
          </p:nvPr>
        </p:nvSpPr>
        <p:spPr/>
        <p:txBody>
          <a:bodyPr/>
          <a:lstStyle/>
          <a:p>
            <a:pPr algn="ctr"/>
            <a:r>
              <a:rPr lang="en-US" altLang="en-US" sz="4400" b="1" dirty="0">
                <a:solidFill>
                  <a:schemeClr val="tx1"/>
                </a:solidFill>
                <a:latin typeface="Times New Roman" panose="02020603050405020304" pitchFamily="18" charset="0"/>
                <a:cs typeface="Times New Roman" panose="02020603050405020304" pitchFamily="18" charset="0"/>
              </a:rPr>
              <a:t>Modernized Electronic Filing (</a:t>
            </a:r>
            <a:r>
              <a:rPr lang="en-US" altLang="en-US" sz="4400" b="1" dirty="0" err="1">
                <a:solidFill>
                  <a:schemeClr val="tx1"/>
                </a:solidFill>
                <a:latin typeface="Times New Roman" panose="02020603050405020304" pitchFamily="18" charset="0"/>
                <a:cs typeface="Times New Roman" panose="02020603050405020304" pitchFamily="18" charset="0"/>
              </a:rPr>
              <a:t>MeF</a:t>
            </a:r>
            <a:r>
              <a:rPr lang="en-US" altLang="en-US" sz="4400" b="1" dirty="0">
                <a:solidFill>
                  <a:schemeClr val="tx1"/>
                </a:solidFill>
                <a:latin typeface="Times New Roman" panose="02020603050405020304" pitchFamily="18" charset="0"/>
                <a:cs typeface="Times New Roman" panose="02020603050405020304" pitchFamily="18" charset="0"/>
              </a:rPr>
              <a:t>) Contacts</a:t>
            </a:r>
            <a:endParaRPr lang="en-US" dirty="0"/>
          </a:p>
        </p:txBody>
      </p:sp>
      <p:sp>
        <p:nvSpPr>
          <p:cNvPr id="3" name="Content Placeholder 2">
            <a:extLst>
              <a:ext uri="{FF2B5EF4-FFF2-40B4-BE49-F238E27FC236}">
                <a16:creationId xmlns:a16="http://schemas.microsoft.com/office/drawing/2014/main" id="{C42213C6-C9F0-477E-903A-43CCA7CE690E}"/>
              </a:ext>
            </a:extLst>
          </p:cNvPr>
          <p:cNvSpPr>
            <a:spLocks noGrp="1"/>
          </p:cNvSpPr>
          <p:nvPr>
            <p:ph idx="1"/>
          </p:nvPr>
        </p:nvSpPr>
        <p:spPr>
          <a:xfrm>
            <a:off x="914400" y="2026023"/>
            <a:ext cx="10439400" cy="4183623"/>
          </a:xfrm>
        </p:spPr>
        <p:txBody>
          <a:bodyPr>
            <a:normAutofit fontScale="70000" lnSpcReduction="20000"/>
          </a:bodyPr>
          <a:lstStyle/>
          <a:p>
            <a:pPr marL="0" indent="0" algn="ctr">
              <a:buNone/>
            </a:pPr>
            <a:r>
              <a:rPr lang="en-US" altLang="en-US" sz="2800" b="1" dirty="0">
                <a:latin typeface="Times New Roman" panose="02020603050405020304" pitchFamily="18" charset="0"/>
                <a:cs typeface="Times New Roman" panose="02020603050405020304" pitchFamily="18" charset="0"/>
              </a:rPr>
              <a:t>Tavares Mathews – Individual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(40 and 40NR)</a:t>
            </a:r>
            <a:br>
              <a:rPr lang="en-US" altLang="en-US" sz="2800" b="1" dirty="0">
                <a:latin typeface="Times New Roman" panose="02020603050405020304" pitchFamily="18" charset="0"/>
                <a:cs typeface="Times New Roman" panose="02020603050405020304" pitchFamily="18" charset="0"/>
              </a:rPr>
            </a:br>
            <a:r>
              <a:rPr lang="en-US" altLang="en-US" sz="2800" b="1" dirty="0" err="1">
                <a:latin typeface="Times New Roman" panose="02020603050405020304" pitchFamily="18" charset="0"/>
                <a:cs typeface="Times New Roman" panose="02020603050405020304" pitchFamily="18" charset="0"/>
                <a:hlinkClick r:id="rId2"/>
              </a:rPr>
              <a:t>tavares.mathews@revenue.alabama.go</a:t>
            </a:r>
            <a:endParaRPr lang="en-US" altLang="en-US" sz="2800" b="1" dirty="0">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334-353-9497</a:t>
            </a:r>
          </a:p>
          <a:p>
            <a:pPr marL="0" indent="0" algn="ctr">
              <a:buNone/>
            </a:pPr>
            <a:br>
              <a:rPr lang="en-US" altLang="en-US" sz="2800" b="1" dirty="0">
                <a:latin typeface="Times New Roman" panose="02020603050405020304" pitchFamily="18" charset="0"/>
                <a:cs typeface="Times New Roman" panose="02020603050405020304" pitchFamily="18" charset="0"/>
              </a:rPr>
            </a:br>
            <a:r>
              <a:rPr lang="en-US" altLang="en-US" sz="2800" b="1" dirty="0">
                <a:solidFill>
                  <a:schemeClr val="tx1"/>
                </a:solidFill>
                <a:latin typeface="Times New Roman" panose="02020603050405020304" pitchFamily="18" charset="0"/>
                <a:cs typeface="Times New Roman" panose="02020603050405020304" pitchFamily="18" charset="0"/>
              </a:rPr>
              <a:t>Demetria</a:t>
            </a:r>
            <a:r>
              <a:rPr lang="en-US" altLang="en-US" sz="2800" b="1" dirty="0">
                <a:latin typeface="Times New Roman" panose="02020603050405020304" pitchFamily="18" charset="0"/>
                <a:cs typeface="Times New Roman" panose="02020603050405020304" pitchFamily="18" charset="0"/>
              </a:rPr>
              <a:t> Gordon – Business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(20C, 20CC , CPT and PPT)</a:t>
            </a:r>
            <a:br>
              <a:rPr lang="en-US" altLang="en-US" sz="2800" b="1" dirty="0">
                <a:latin typeface="Times New Roman" panose="02020603050405020304" pitchFamily="18" charset="0"/>
                <a:cs typeface="Times New Roman" panose="02020603050405020304" pitchFamily="18" charset="0"/>
              </a:rPr>
            </a:br>
            <a:r>
              <a:rPr lang="en-US" altLang="en-US" sz="2800" b="1" u="sng" dirty="0">
                <a:solidFill>
                  <a:schemeClr val="accent1"/>
                </a:solidFill>
                <a:latin typeface="Times New Roman" panose="02020603050405020304" pitchFamily="18" charset="0"/>
                <a:cs typeface="Times New Roman" panose="02020603050405020304" pitchFamily="18" charset="0"/>
              </a:rPr>
              <a:t>de</a:t>
            </a:r>
            <a:r>
              <a:rPr lang="en-US" altLang="en-US" sz="2800" b="1" dirty="0">
                <a:solidFill>
                  <a:schemeClr val="accent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metria.gordon@revenue.alabama.gov</a:t>
            </a:r>
            <a:endParaRPr lang="en-US" altLang="en-US" sz="2800" b="1" dirty="0">
              <a:solidFill>
                <a:schemeClr val="accent1"/>
              </a:solidFill>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334-353-9129</a:t>
            </a:r>
            <a:br>
              <a:rPr lang="en-US" altLang="en-US" sz="2800" b="1" dirty="0">
                <a:latin typeface="Times New Roman" panose="02020603050405020304" pitchFamily="18" charset="0"/>
                <a:cs typeface="Times New Roman" panose="02020603050405020304" pitchFamily="18" charset="0"/>
              </a:rPr>
            </a:b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Tymecca Pearson– Business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(20S, 65, PTEC and 41 )</a:t>
            </a:r>
            <a:br>
              <a:rPr lang="en-US" altLang="en-US" sz="2800" b="1" dirty="0">
                <a:highlight>
                  <a:srgbClr val="FFFF00"/>
                </a:highlight>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hlinkClick r:id="rId4"/>
              </a:rPr>
              <a:t>tymecca.pearson@revenue.alabama.gov</a:t>
            </a:r>
            <a:endParaRPr lang="en-US" altLang="en-US" sz="2800" b="1" dirty="0">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334-353-0685</a:t>
            </a:r>
            <a:br>
              <a:rPr lang="en-US" altLang="en-US" sz="2800" b="1" dirty="0">
                <a:latin typeface="Times New Roman" panose="02020603050405020304" pitchFamily="18" charset="0"/>
                <a:cs typeface="Times New Roman" panose="02020603050405020304" pitchFamily="18" charset="0"/>
              </a:rPr>
            </a:b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Veronica Jennings –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Development and Web Service, Manager</a:t>
            </a: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hlinkClick r:id="rId5"/>
              </a:rPr>
              <a:t>veronica.jennings@revenue.alabama.gov</a:t>
            </a:r>
            <a:endParaRPr lang="en-US" altLang="en-US" sz="2800" b="1" dirty="0">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334-353-9440</a:t>
            </a:r>
          </a:p>
          <a:p>
            <a:endParaRPr lang="en-US" dirty="0"/>
          </a:p>
        </p:txBody>
      </p:sp>
    </p:spTree>
    <p:extLst>
      <p:ext uri="{BB962C8B-B14F-4D97-AF65-F5344CB8AC3E}">
        <p14:creationId xmlns:p14="http://schemas.microsoft.com/office/powerpoint/2010/main" val="200601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663F-426B-4354-9ADB-4448D85DE4B8}"/>
              </a:ext>
            </a:extLst>
          </p:cNvPr>
          <p:cNvSpPr>
            <a:spLocks noGrp="1"/>
          </p:cNvSpPr>
          <p:nvPr>
            <p:ph type="title"/>
          </p:nvPr>
        </p:nvSpPr>
        <p:spPr/>
        <p:txBody>
          <a:bodyPr/>
          <a:lstStyle/>
          <a:p>
            <a:pPr algn="ctr"/>
            <a:r>
              <a:rPr lang="en-US" sz="4400" b="1" u="sng" dirty="0">
                <a:latin typeface="Times New Roman" panose="02020603050405020304" pitchFamily="18" charset="0"/>
                <a:cs typeface="Times New Roman" panose="02020603050405020304" pitchFamily="18" charset="0"/>
              </a:rPr>
              <a:t>Forms</a:t>
            </a:r>
            <a:endParaRPr lang="en-US" dirty="0"/>
          </a:p>
        </p:txBody>
      </p:sp>
      <p:pic>
        <p:nvPicPr>
          <p:cNvPr id="4" name="Content Placeholder 3">
            <a:extLst>
              <a:ext uri="{FF2B5EF4-FFF2-40B4-BE49-F238E27FC236}">
                <a16:creationId xmlns:a16="http://schemas.microsoft.com/office/drawing/2014/main" id="{031A98D5-DF13-4147-8953-C2AFF73033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9811" y="1972236"/>
            <a:ext cx="8301317" cy="4303058"/>
          </a:xfrm>
          <a:prstGeom prst="rect">
            <a:avLst/>
          </a:prstGeom>
        </p:spPr>
      </p:pic>
    </p:spTree>
    <p:extLst>
      <p:ext uri="{BB962C8B-B14F-4D97-AF65-F5344CB8AC3E}">
        <p14:creationId xmlns:p14="http://schemas.microsoft.com/office/powerpoint/2010/main" val="216502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ABE4B-C1C1-4B00-882D-A555BFBFDEC7}"/>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ID Confirmation Quiz</a:t>
            </a:r>
            <a:endParaRPr lang="en-US" dirty="0"/>
          </a:p>
        </p:txBody>
      </p:sp>
      <p:sp>
        <p:nvSpPr>
          <p:cNvPr id="3" name="Content Placeholder 2">
            <a:extLst>
              <a:ext uri="{FF2B5EF4-FFF2-40B4-BE49-F238E27FC236}">
                <a16:creationId xmlns:a16="http://schemas.microsoft.com/office/drawing/2014/main" id="{4735423D-08DD-4AA3-895C-E459D3601A13}"/>
              </a:ext>
            </a:extLst>
          </p:cNvPr>
          <p:cNvSpPr>
            <a:spLocks noGrp="1"/>
          </p:cNvSpPr>
          <p:nvPr>
            <p:ph idx="1"/>
          </p:nvPr>
        </p:nvSpPr>
        <p:spPr>
          <a:xfrm>
            <a:off x="331693" y="1712258"/>
            <a:ext cx="11510683" cy="5235389"/>
          </a:xfrm>
        </p:spPr>
        <p:txBody>
          <a:bodyPr>
            <a:normAutofit fontScale="92500" lnSpcReduction="10000"/>
          </a:bodyPr>
          <a:lstStyle/>
          <a:p>
            <a:pPr algn="l"/>
            <a:r>
              <a:rPr lang="en-US" sz="2000" b="1" i="0" dirty="0">
                <a:solidFill>
                  <a:srgbClr val="212121"/>
                </a:solidFill>
                <a:effectLst/>
                <a:latin typeface="Times New Roman" panose="02020603050405020304" pitchFamily="18" charset="0"/>
                <a:cs typeface="Times New Roman" panose="02020603050405020304" pitchFamily="18" charset="0"/>
              </a:rPr>
              <a:t>Before You Take the Quiz:</a:t>
            </a:r>
          </a:p>
          <a:p>
            <a:pPr algn="l"/>
            <a:r>
              <a:rPr lang="en-US" sz="2000" b="0" i="0" dirty="0">
                <a:solidFill>
                  <a:srgbClr val="212121"/>
                </a:solidFill>
                <a:effectLst/>
                <a:latin typeface="Times New Roman" panose="02020603050405020304" pitchFamily="18" charset="0"/>
                <a:cs typeface="Times New Roman" panose="02020603050405020304" pitchFamily="18" charset="0"/>
              </a:rPr>
              <a:t>The quiz is based on information associated with the name first listed on the letter you received regarding this quiz. This person is considered the primary taxpayer related to the tax return filed.</a:t>
            </a:r>
          </a:p>
          <a:p>
            <a:pPr algn="l"/>
            <a:r>
              <a:rPr lang="en-US" sz="2000" b="1" i="0" dirty="0">
                <a:solidFill>
                  <a:srgbClr val="212121"/>
                </a:solidFill>
                <a:effectLst/>
                <a:latin typeface="Times New Roman" panose="02020603050405020304" pitchFamily="18" charset="0"/>
                <a:cs typeface="Times New Roman" panose="02020603050405020304" pitchFamily="18" charset="0"/>
              </a:rPr>
              <a:t>You will need</a:t>
            </a:r>
          </a:p>
          <a:p>
            <a:pPr algn="l">
              <a:buFont typeface="Arial" panose="020B0604020202020204" pitchFamily="34" charset="0"/>
              <a:buChar char="•"/>
            </a:pPr>
            <a:r>
              <a:rPr lang="en-US" sz="2000" b="0" i="0" dirty="0">
                <a:solidFill>
                  <a:srgbClr val="212121"/>
                </a:solidFill>
                <a:effectLst/>
                <a:latin typeface="Times New Roman" panose="02020603050405020304" pitchFamily="18" charset="0"/>
                <a:cs typeface="Times New Roman" panose="02020603050405020304" pitchFamily="18" charset="0"/>
              </a:rPr>
              <a:t>Social Security Number (SSN) or Individual Taxpayer Identification Number (ITIN) of the primary taxpayer</a:t>
            </a:r>
          </a:p>
          <a:p>
            <a:pPr algn="l">
              <a:buFont typeface="Arial" panose="020B0604020202020204" pitchFamily="34" charset="0"/>
              <a:buChar char="•"/>
            </a:pPr>
            <a:r>
              <a:rPr lang="en-US" sz="2000" b="0" i="0" dirty="0">
                <a:solidFill>
                  <a:srgbClr val="212121"/>
                </a:solidFill>
                <a:effectLst/>
                <a:latin typeface="Times New Roman" panose="02020603050405020304" pitchFamily="18" charset="0"/>
                <a:cs typeface="Times New Roman" panose="02020603050405020304" pitchFamily="18" charset="0"/>
              </a:rPr>
              <a:t>Letter ID number from the top right corner of your letter</a:t>
            </a:r>
          </a:p>
          <a:p>
            <a:pPr algn="l">
              <a:buFont typeface="Arial" panose="020B0604020202020204" pitchFamily="34" charset="0"/>
              <a:buChar char="•"/>
            </a:pPr>
            <a:r>
              <a:rPr lang="en-US" sz="2000" b="0" i="0" dirty="0">
                <a:solidFill>
                  <a:srgbClr val="212121"/>
                </a:solidFill>
                <a:effectLst/>
                <a:latin typeface="Times New Roman" panose="02020603050405020304" pitchFamily="18" charset="0"/>
                <a:cs typeface="Times New Roman" panose="02020603050405020304" pitchFamily="18" charset="0"/>
              </a:rPr>
              <a:t>Current email address</a:t>
            </a:r>
          </a:p>
          <a:p>
            <a:pPr algn="l"/>
            <a:endParaRPr lang="en-US" sz="2000" b="1" i="0" dirty="0">
              <a:solidFill>
                <a:srgbClr val="212121"/>
              </a:solidFill>
              <a:effectLst/>
              <a:latin typeface="Times New Roman" panose="02020603050405020304" pitchFamily="18" charset="0"/>
              <a:cs typeface="Times New Roman" panose="02020603050405020304" pitchFamily="18" charset="0"/>
            </a:endParaRPr>
          </a:p>
          <a:p>
            <a:pPr algn="l"/>
            <a:r>
              <a:rPr lang="en-US" sz="2000" b="1" i="0" dirty="0">
                <a:solidFill>
                  <a:srgbClr val="212121"/>
                </a:solidFill>
                <a:effectLst/>
                <a:latin typeface="Times New Roman" panose="02020603050405020304" pitchFamily="18" charset="0"/>
                <a:cs typeface="Times New Roman" panose="02020603050405020304" pitchFamily="18" charset="0"/>
              </a:rPr>
              <a:t>Just 4 Easy Steps:</a:t>
            </a:r>
          </a:p>
          <a:p>
            <a:pPr algn="l">
              <a:buFont typeface="+mj-lt"/>
              <a:buAutoNum type="arabicPeriod"/>
            </a:pPr>
            <a:r>
              <a:rPr lang="en-US" sz="2000" b="0" i="0" dirty="0">
                <a:solidFill>
                  <a:srgbClr val="212121"/>
                </a:solidFill>
                <a:effectLst/>
                <a:latin typeface="Times New Roman" panose="02020603050405020304" pitchFamily="18" charset="0"/>
                <a:cs typeface="Times New Roman" panose="02020603050405020304" pitchFamily="18" charset="0"/>
              </a:rPr>
              <a:t>Read the instructions on this website.</a:t>
            </a:r>
          </a:p>
          <a:p>
            <a:pPr algn="l">
              <a:buFont typeface="+mj-lt"/>
              <a:buAutoNum type="arabicPeriod"/>
            </a:pPr>
            <a:r>
              <a:rPr lang="en-US" sz="2000" b="0" i="0" dirty="0">
                <a:solidFill>
                  <a:srgbClr val="212121"/>
                </a:solidFill>
                <a:effectLst/>
                <a:latin typeface="Times New Roman" panose="02020603050405020304" pitchFamily="18" charset="0"/>
                <a:cs typeface="Times New Roman" panose="02020603050405020304" pitchFamily="18" charset="0"/>
              </a:rPr>
              <a:t>Enter the Letter ID from the top right corner of your letter. Enter the last four digits of your SSN/ITIN and your date of birth. Select that you’re READY TO BEGIN THE QUIZ and click NEXT.</a:t>
            </a:r>
          </a:p>
          <a:p>
            <a:pPr algn="l">
              <a:buFont typeface="+mj-lt"/>
              <a:buAutoNum type="arabicPeriod"/>
            </a:pPr>
            <a:r>
              <a:rPr lang="en-US" sz="2000" b="0" i="0" dirty="0">
                <a:solidFill>
                  <a:srgbClr val="212121"/>
                </a:solidFill>
                <a:effectLst/>
                <a:latin typeface="Times New Roman" panose="02020603050405020304" pitchFamily="18" charset="0"/>
                <a:cs typeface="Times New Roman" panose="02020603050405020304" pitchFamily="18" charset="0"/>
              </a:rPr>
              <a:t>Answer the questions. Select that you’re READY TO SCORE YOUR QUIZ and click SUBMIT.</a:t>
            </a:r>
          </a:p>
          <a:p>
            <a:pPr algn="l">
              <a:buFont typeface="+mj-lt"/>
              <a:buAutoNum type="arabicPeriod"/>
            </a:pPr>
            <a:r>
              <a:rPr lang="en-US" sz="2000" b="0" i="0" dirty="0">
                <a:solidFill>
                  <a:srgbClr val="212121"/>
                </a:solidFill>
                <a:effectLst/>
                <a:latin typeface="Times New Roman" panose="02020603050405020304" pitchFamily="18" charset="0"/>
                <a:cs typeface="Times New Roman" panose="02020603050405020304" pitchFamily="18" charset="0"/>
              </a:rPr>
              <a:t>Enter your EMAIL ADDRESS to be notified of your results and click YES.</a:t>
            </a:r>
          </a:p>
          <a:p>
            <a:pPr algn="l"/>
            <a:r>
              <a:rPr lang="en-US" sz="2000" b="0" i="0" dirty="0">
                <a:solidFill>
                  <a:srgbClr val="212121"/>
                </a:solidFill>
                <a:effectLst/>
                <a:latin typeface="Times New Roman" panose="02020603050405020304" pitchFamily="18" charset="0"/>
                <a:cs typeface="Times New Roman" panose="02020603050405020304" pitchFamily="18" charset="0"/>
              </a:rPr>
              <a:t>At the end of the quiz, you will see a confirmation screen.</a:t>
            </a:r>
          </a:p>
          <a:p>
            <a:endParaRPr lang="en-US" dirty="0"/>
          </a:p>
          <a:p>
            <a:endParaRPr lang="en-US" dirty="0"/>
          </a:p>
        </p:txBody>
      </p:sp>
    </p:spTree>
    <p:extLst>
      <p:ext uri="{BB962C8B-B14F-4D97-AF65-F5344CB8AC3E}">
        <p14:creationId xmlns:p14="http://schemas.microsoft.com/office/powerpoint/2010/main" val="2254564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9EC7-62C3-418F-ABD8-E00F4811AFE2}"/>
              </a:ext>
            </a:extLst>
          </p:cNvPr>
          <p:cNvSpPr>
            <a:spLocks noGrp="1"/>
          </p:cNvSpPr>
          <p:nvPr>
            <p:ph type="title"/>
          </p:nvPr>
        </p:nvSpPr>
        <p:spPr/>
        <p:txBody>
          <a:bodyPr/>
          <a:lstStyle/>
          <a:p>
            <a:pPr algn="ctr"/>
            <a:r>
              <a:rPr lang="en-US" altLang="en-US" b="1" dirty="0">
                <a:latin typeface="Times New Roman" panose="02020603050405020304" pitchFamily="18" charset="0"/>
                <a:cs typeface="Times New Roman" panose="02020603050405020304" pitchFamily="18" charset="0"/>
              </a:rPr>
              <a:t>Mailed Forms</a:t>
            </a:r>
            <a:endParaRPr lang="en-US" dirty="0"/>
          </a:p>
        </p:txBody>
      </p:sp>
      <p:sp>
        <p:nvSpPr>
          <p:cNvPr id="3" name="Content Placeholder 2">
            <a:extLst>
              <a:ext uri="{FF2B5EF4-FFF2-40B4-BE49-F238E27FC236}">
                <a16:creationId xmlns:a16="http://schemas.microsoft.com/office/drawing/2014/main" id="{0BC5409B-3988-4FEA-AB26-B6952EAB439B}"/>
              </a:ext>
            </a:extLst>
          </p:cNvPr>
          <p:cNvSpPr>
            <a:spLocks noGrp="1"/>
          </p:cNvSpPr>
          <p:nvPr>
            <p:ph idx="1"/>
          </p:nvPr>
        </p:nvSpPr>
        <p:spPr>
          <a:xfrm>
            <a:off x="403411" y="2400441"/>
            <a:ext cx="5979459" cy="4018288"/>
          </a:xfrm>
        </p:spPr>
        <p:txBody>
          <a:bodyPr>
            <a:normAutofit/>
          </a:bodyPr>
          <a:lstStyle/>
          <a:p>
            <a:pPr eaLnBrk="1" hangingPunct="1">
              <a:buFont typeface="Arial" charset="0"/>
              <a:buChar char="•"/>
              <a:defRPr/>
            </a:pPr>
            <a:r>
              <a:rPr lang="en-US" sz="3200" dirty="0">
                <a:latin typeface="Times New Roman" panose="02020603050405020304" pitchFamily="18" charset="0"/>
                <a:cs typeface="Times New Roman" panose="02020603050405020304" pitchFamily="18" charset="0"/>
              </a:rPr>
              <a:t>The Department will provide income tax booklets (40/40NR) to Libraries and TPSC’s this year.</a:t>
            </a:r>
          </a:p>
          <a:p>
            <a:pPr eaLnBrk="1" hangingPunct="1">
              <a:buFont typeface="Arial" charset="0"/>
              <a:buChar char="•"/>
              <a:defRPr/>
            </a:pPr>
            <a:r>
              <a:rPr lang="en-US" sz="3200" dirty="0">
                <a:latin typeface="Times New Roman" panose="02020603050405020304" pitchFamily="18" charset="0"/>
                <a:cs typeface="Times New Roman" panose="02020603050405020304" pitchFamily="18" charset="0"/>
              </a:rPr>
              <a:t>Taxpayers can download and print all tax forms from our website.</a:t>
            </a:r>
          </a:p>
          <a:p>
            <a:pPr eaLnBrk="1" hangingPunct="1">
              <a:buFont typeface="Arial" charset="0"/>
              <a:buChar char="•"/>
              <a:defRPr/>
            </a:pPr>
            <a:r>
              <a:rPr lang="en-US" sz="3200" dirty="0">
                <a:latin typeface="Times New Roman" panose="02020603050405020304" pitchFamily="18" charset="0"/>
                <a:cs typeface="Times New Roman" panose="02020603050405020304" pitchFamily="18" charset="0"/>
              </a:rPr>
              <a:t>Taxpayers can mail order all tax forms from our website.</a:t>
            </a:r>
          </a:p>
        </p:txBody>
      </p:sp>
      <p:pic>
        <p:nvPicPr>
          <p:cNvPr id="4" name="Content Placeholder 2">
            <a:extLst>
              <a:ext uri="{FF2B5EF4-FFF2-40B4-BE49-F238E27FC236}">
                <a16:creationId xmlns:a16="http://schemas.microsoft.com/office/drawing/2014/main" id="{C3EC8621-5313-4A0B-90FC-9406DF382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108" y="1992150"/>
            <a:ext cx="4793382" cy="4018288"/>
          </a:xfrm>
          <a:prstGeom prst="rect">
            <a:avLst/>
          </a:prstGeom>
        </p:spPr>
      </p:pic>
    </p:spTree>
    <p:extLst>
      <p:ext uri="{BB962C8B-B14F-4D97-AF65-F5344CB8AC3E}">
        <p14:creationId xmlns:p14="http://schemas.microsoft.com/office/powerpoint/2010/main" val="3819961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FDA5-447B-0737-BA9C-64D6A5C88D33}"/>
              </a:ext>
            </a:extLst>
          </p:cNvPr>
          <p:cNvSpPr>
            <a:spLocks noGrp="1"/>
          </p:cNvSpPr>
          <p:nvPr>
            <p:ph type="title"/>
          </p:nvPr>
        </p:nvSpPr>
        <p:spPr>
          <a:xfrm>
            <a:off x="838200" y="365125"/>
            <a:ext cx="10515600" cy="930275"/>
          </a:xfrm>
        </p:spPr>
        <p:txBody>
          <a:bodyPr/>
          <a:lstStyle/>
          <a:p>
            <a:pPr algn="ctr"/>
            <a:r>
              <a:rPr lang="en-US" sz="4400" b="1" dirty="0">
                <a:latin typeface="Times New Roman" panose="02020603050405020304" pitchFamily="18" charset="0"/>
                <a:cs typeface="Times New Roman" panose="02020603050405020304" pitchFamily="18" charset="0"/>
              </a:rPr>
              <a:t>Unchanged Forms for 2025</a:t>
            </a:r>
            <a:endParaRPr lang="en-US" dirty="0"/>
          </a:p>
        </p:txBody>
      </p:sp>
      <p:sp>
        <p:nvSpPr>
          <p:cNvPr id="3" name="Content Placeholder 2">
            <a:extLst>
              <a:ext uri="{FF2B5EF4-FFF2-40B4-BE49-F238E27FC236}">
                <a16:creationId xmlns:a16="http://schemas.microsoft.com/office/drawing/2014/main" id="{6BE8432A-2AD3-B1B9-9C2A-D19FA1F84E8D}"/>
              </a:ext>
            </a:extLst>
          </p:cNvPr>
          <p:cNvSpPr>
            <a:spLocks noGrp="1"/>
          </p:cNvSpPr>
          <p:nvPr>
            <p:ph sz="half" idx="1"/>
          </p:nvPr>
        </p:nvSpPr>
        <p:spPr>
          <a:xfrm>
            <a:off x="70037" y="1290638"/>
            <a:ext cx="6884894" cy="5567362"/>
          </a:xfrm>
        </p:spPr>
        <p:txBody>
          <a:bodyPr>
            <a:noAutofit/>
          </a:bodyPr>
          <a:lstStyle/>
          <a:p>
            <a:pPr marL="0" indent="0" algn="l">
              <a:buNone/>
            </a:pPr>
            <a:r>
              <a:rPr lang="en-US" sz="2000" b="1" i="1" u="none" strike="noStrike" baseline="0" dirty="0">
                <a:solidFill>
                  <a:srgbClr val="000000"/>
                </a:solidFill>
                <a:latin typeface="+mn-lt"/>
              </a:rPr>
              <a:t>Unchanged Forms </a:t>
            </a:r>
            <a:r>
              <a:rPr lang="en-US" sz="2000" b="0" i="0" u="none" strike="noStrike" baseline="0" dirty="0">
                <a:solidFill>
                  <a:srgbClr val="000000"/>
                </a:solidFill>
                <a:latin typeface="+mn-lt"/>
              </a:rPr>
              <a:t>(other than year/date edits)</a:t>
            </a:r>
            <a:r>
              <a:rPr lang="en-US" sz="2000" b="1" i="0" u="none" strike="noStrike" baseline="0" dirty="0">
                <a:solidFill>
                  <a:srgbClr val="000000"/>
                </a:solidFill>
                <a:latin typeface="+mn-lt"/>
              </a:rPr>
              <a:t>:</a:t>
            </a:r>
          </a:p>
          <a:p>
            <a:pPr marL="0" indent="0" algn="l">
              <a:buNone/>
            </a:pPr>
            <a:r>
              <a:rPr lang="en-US" sz="2000" b="1" i="0" u="sng" strike="noStrike" baseline="0" dirty="0">
                <a:solidFill>
                  <a:srgbClr val="000000"/>
                </a:solidFill>
                <a:latin typeface="+mn-lt"/>
              </a:rPr>
              <a:t>Corporate Income Tax</a:t>
            </a:r>
            <a:r>
              <a:rPr lang="en-US" sz="2000" b="1" i="0" u="none" strike="noStrike" baseline="0" dirty="0">
                <a:solidFill>
                  <a:srgbClr val="000000"/>
                </a:solidFill>
                <a:latin typeface="+mn-lt"/>
              </a:rPr>
              <a:t>:</a:t>
            </a:r>
            <a:endParaRPr lang="en-US" sz="2000" b="0" i="0" u="none" strike="noStrike" baseline="0" dirty="0">
              <a:solidFill>
                <a:srgbClr val="000000"/>
              </a:solidFill>
              <a:latin typeface="+mn-lt"/>
            </a:endParaRPr>
          </a:p>
          <a:p>
            <a:pPr algn="l"/>
            <a:r>
              <a:rPr lang="en-US" sz="2000" b="0" i="0" u="none" strike="noStrike" baseline="0" dirty="0">
                <a:solidFill>
                  <a:srgbClr val="000000"/>
                </a:solidFill>
                <a:latin typeface="+mn-lt"/>
              </a:rPr>
              <a:t>Form </a:t>
            </a:r>
            <a:r>
              <a:rPr lang="en-US" sz="2000" b="0" i="0" u="none" strike="noStrike" baseline="0" dirty="0" err="1">
                <a:solidFill>
                  <a:srgbClr val="000000"/>
                </a:solidFill>
                <a:latin typeface="+mn-lt"/>
              </a:rPr>
              <a:t>20C</a:t>
            </a:r>
            <a:r>
              <a:rPr lang="en-US" sz="2000" b="0" i="0" u="none" strike="noStrike" baseline="0" dirty="0">
                <a:solidFill>
                  <a:srgbClr val="000000"/>
                </a:solidFill>
                <a:latin typeface="+mn-lt"/>
              </a:rPr>
              <a:t>-CRE</a:t>
            </a:r>
          </a:p>
          <a:p>
            <a:pPr algn="l"/>
            <a:r>
              <a:rPr lang="en-US" sz="2000" b="0" i="0" u="none" strike="noStrike" baseline="0" dirty="0">
                <a:solidFill>
                  <a:srgbClr val="000000"/>
                </a:solidFill>
                <a:latin typeface="+mn-lt"/>
              </a:rPr>
              <a:t>Schedule B-1</a:t>
            </a:r>
          </a:p>
          <a:p>
            <a:pPr algn="l"/>
            <a:r>
              <a:rPr lang="en-US" sz="2000" b="0" i="0" u="none" strike="noStrike" baseline="0" dirty="0">
                <a:solidFill>
                  <a:srgbClr val="000000"/>
                </a:solidFill>
                <a:latin typeface="+mn-lt"/>
              </a:rPr>
              <a:t>Schedule </a:t>
            </a:r>
            <a:r>
              <a:rPr lang="en-US" sz="2000" b="0" i="0" u="none" strike="noStrike" baseline="0" dirty="0" err="1">
                <a:solidFill>
                  <a:srgbClr val="000000"/>
                </a:solidFill>
                <a:latin typeface="+mn-lt"/>
              </a:rPr>
              <a:t>KRCC</a:t>
            </a:r>
            <a:r>
              <a:rPr lang="en-US" sz="2000" b="0" i="0" u="none" strike="noStrike" baseline="0" dirty="0">
                <a:solidFill>
                  <a:srgbClr val="000000"/>
                </a:solidFill>
                <a:latin typeface="+mn-lt"/>
              </a:rPr>
              <a:t>-B</a:t>
            </a:r>
          </a:p>
          <a:p>
            <a:pPr algn="l"/>
            <a:r>
              <a:rPr lang="en-US" sz="2000" dirty="0">
                <a:solidFill>
                  <a:srgbClr val="000000"/>
                </a:solidFill>
                <a:latin typeface="+mn-lt"/>
              </a:rPr>
              <a:t>Schedule AB</a:t>
            </a:r>
          </a:p>
          <a:p>
            <a:pPr algn="l"/>
            <a:r>
              <a:rPr lang="en-US" sz="2000" b="0" i="0" u="none" strike="noStrike" baseline="0" dirty="0">
                <a:solidFill>
                  <a:srgbClr val="000000"/>
                </a:solidFill>
                <a:latin typeface="+mn-lt"/>
              </a:rPr>
              <a:t>Form </a:t>
            </a:r>
            <a:r>
              <a:rPr lang="en-US" sz="2000" b="0" i="0" u="none" strike="noStrike" baseline="0" dirty="0" err="1">
                <a:solidFill>
                  <a:srgbClr val="000000"/>
                </a:solidFill>
                <a:latin typeface="+mn-lt"/>
              </a:rPr>
              <a:t>20C</a:t>
            </a:r>
            <a:r>
              <a:rPr lang="en-US" sz="2000" b="0" i="0" u="none" strike="noStrike" baseline="0" dirty="0">
                <a:solidFill>
                  <a:srgbClr val="000000"/>
                </a:solidFill>
                <a:latin typeface="+mn-lt"/>
              </a:rPr>
              <a:t>-C</a:t>
            </a:r>
          </a:p>
          <a:p>
            <a:pPr marL="0" indent="0" algn="l">
              <a:buNone/>
            </a:pPr>
            <a:r>
              <a:rPr lang="en-US" sz="2000" b="1" i="0" u="sng" strike="noStrike" baseline="0" dirty="0">
                <a:solidFill>
                  <a:srgbClr val="000000"/>
                </a:solidFill>
                <a:latin typeface="+mn-lt"/>
              </a:rPr>
              <a:t>Financial Institution Excise Tax</a:t>
            </a:r>
            <a:r>
              <a:rPr lang="en-US" sz="2000" b="1" i="0" u="none" strike="noStrike" baseline="0" dirty="0">
                <a:solidFill>
                  <a:srgbClr val="000000"/>
                </a:solidFill>
                <a:latin typeface="+mn-lt"/>
              </a:rPr>
              <a:t>:</a:t>
            </a:r>
            <a:endParaRPr lang="en-US" sz="2000" b="0" i="0" u="none" strike="noStrike" baseline="0" dirty="0">
              <a:solidFill>
                <a:srgbClr val="000000"/>
              </a:solidFill>
              <a:latin typeface="+mn-lt"/>
            </a:endParaRPr>
          </a:p>
          <a:p>
            <a:pPr algn="l"/>
            <a:r>
              <a:rPr lang="en-US" sz="2000" b="0" i="0" u="none" strike="noStrike" baseline="0" dirty="0">
                <a:solidFill>
                  <a:srgbClr val="000000"/>
                </a:solidFill>
                <a:latin typeface="+mn-lt"/>
              </a:rPr>
              <a:t>Schedule KRCC-B</a:t>
            </a:r>
          </a:p>
          <a:p>
            <a:pPr algn="l"/>
            <a:r>
              <a:rPr lang="en-US" sz="2000" b="0" i="0" u="none" strike="noStrike" baseline="0" dirty="0">
                <a:solidFill>
                  <a:srgbClr val="000000"/>
                </a:solidFill>
                <a:latin typeface="+mn-lt"/>
              </a:rPr>
              <a:t>Schedule B-1</a:t>
            </a:r>
          </a:p>
          <a:p>
            <a:pPr algn="l"/>
            <a:r>
              <a:rPr lang="en-US" sz="2000" dirty="0">
                <a:solidFill>
                  <a:srgbClr val="000000"/>
                </a:solidFill>
                <a:latin typeface="+mn-lt"/>
              </a:rPr>
              <a:t>Schedule CP-B</a:t>
            </a:r>
          </a:p>
          <a:p>
            <a:pPr algn="l"/>
            <a:r>
              <a:rPr lang="en-US" sz="2000" b="0" i="0" u="none" strike="noStrike" baseline="0" dirty="0">
                <a:solidFill>
                  <a:srgbClr val="000000"/>
                </a:solidFill>
                <a:latin typeface="+mn-lt"/>
              </a:rPr>
              <a:t>Schedule ET-C</a:t>
            </a:r>
          </a:p>
          <a:p>
            <a:pPr algn="l"/>
            <a:r>
              <a:rPr lang="en-US" sz="2000" dirty="0">
                <a:solidFill>
                  <a:srgbClr val="000000"/>
                </a:solidFill>
                <a:latin typeface="+mn-lt"/>
              </a:rPr>
              <a:t>Schedule PCL</a:t>
            </a:r>
            <a:endParaRPr lang="en-US" sz="2000" b="0" i="0" u="none" strike="noStrike" baseline="0" dirty="0">
              <a:solidFill>
                <a:srgbClr val="000000"/>
              </a:solidFill>
              <a:latin typeface="+mn-lt"/>
            </a:endParaRPr>
          </a:p>
          <a:p>
            <a:pPr marL="0" indent="0" algn="l">
              <a:buNone/>
            </a:pPr>
            <a:endParaRPr lang="en-US" sz="1000" dirty="0">
              <a:latin typeface="+mn-lt"/>
            </a:endParaRPr>
          </a:p>
        </p:txBody>
      </p:sp>
      <p:sp>
        <p:nvSpPr>
          <p:cNvPr id="4" name="Content Placeholder 3">
            <a:extLst>
              <a:ext uri="{FF2B5EF4-FFF2-40B4-BE49-F238E27FC236}">
                <a16:creationId xmlns:a16="http://schemas.microsoft.com/office/drawing/2014/main" id="{0644A637-1EFA-C78A-D7F5-D0A401027885}"/>
              </a:ext>
            </a:extLst>
          </p:cNvPr>
          <p:cNvSpPr>
            <a:spLocks noGrp="1"/>
          </p:cNvSpPr>
          <p:nvPr>
            <p:ph sz="half" idx="2"/>
          </p:nvPr>
        </p:nvSpPr>
        <p:spPr>
          <a:xfrm>
            <a:off x="7117976" y="1714500"/>
            <a:ext cx="4235823" cy="4982133"/>
          </a:xfrm>
        </p:spPr>
        <p:txBody>
          <a:bodyPr>
            <a:normAutofit fontScale="92500" lnSpcReduction="20000"/>
          </a:bodyPr>
          <a:lstStyle/>
          <a:p>
            <a:pPr marL="0" indent="0" algn="l">
              <a:buNone/>
            </a:pPr>
            <a:r>
              <a:rPr lang="en-US" sz="2000" b="1" i="0" u="sng" strike="noStrike" baseline="0" dirty="0">
                <a:solidFill>
                  <a:srgbClr val="000000"/>
                </a:solidFill>
                <a:latin typeface="+mn-lt"/>
              </a:rPr>
              <a:t>Pass-Through and Fiduciary Forms</a:t>
            </a:r>
            <a:r>
              <a:rPr lang="en-US" sz="2000" b="1" i="0" u="none" strike="noStrike" baseline="0" dirty="0">
                <a:solidFill>
                  <a:srgbClr val="000000"/>
                </a:solidFill>
                <a:latin typeface="+mn-lt"/>
              </a:rPr>
              <a:t>:</a:t>
            </a:r>
          </a:p>
          <a:p>
            <a:pPr algn="l"/>
            <a:r>
              <a:rPr lang="en-US" sz="2000" b="0" i="0" u="none" strike="noStrike" baseline="0" dirty="0"/>
              <a:t>NRA</a:t>
            </a:r>
          </a:p>
          <a:p>
            <a:pPr algn="l"/>
            <a:r>
              <a:rPr lang="en-US" sz="2000" b="0" i="0" u="none" strike="noStrike" baseline="0" dirty="0"/>
              <a:t>NMC</a:t>
            </a:r>
          </a:p>
          <a:p>
            <a:pPr algn="l"/>
            <a:r>
              <a:rPr lang="en-US" sz="2000" b="0" i="0" u="none" strike="noStrike" baseline="0" dirty="0"/>
              <a:t>PTE-R/NRA-R</a:t>
            </a:r>
          </a:p>
          <a:p>
            <a:pPr algn="l"/>
            <a:r>
              <a:rPr lang="en-US" sz="2000" b="0" i="0" u="none" strike="noStrike" baseline="0" dirty="0"/>
              <a:t>NRC-Exempt</a:t>
            </a:r>
          </a:p>
          <a:p>
            <a:pPr algn="l"/>
            <a:r>
              <a:rPr lang="en-US" sz="2000" b="0" i="0" u="none" strike="noStrike" baseline="0" dirty="0"/>
              <a:t>QIP-C</a:t>
            </a:r>
          </a:p>
          <a:p>
            <a:pPr algn="l"/>
            <a:r>
              <a:rPr lang="en-US" sz="2000" b="0" i="0" u="none" strike="noStrike" baseline="0" dirty="0"/>
              <a:t>EST-1</a:t>
            </a:r>
          </a:p>
          <a:p>
            <a:pPr algn="l"/>
            <a:r>
              <a:rPr lang="en-US" sz="2000" b="0" i="0" u="none" strike="noStrike" baseline="0" dirty="0"/>
              <a:t>Schedule CP-B</a:t>
            </a:r>
          </a:p>
          <a:p>
            <a:pPr algn="l"/>
            <a:endParaRPr lang="en-US" sz="2000" dirty="0"/>
          </a:p>
          <a:p>
            <a:pPr marL="0" indent="0" algn="l">
              <a:buNone/>
            </a:pPr>
            <a:r>
              <a:rPr lang="en-US" sz="2000" b="1" i="0" u="sng" strike="noStrike" baseline="0" dirty="0"/>
              <a:t>Business Privilege Tax:</a:t>
            </a:r>
          </a:p>
          <a:p>
            <a:r>
              <a:rPr lang="en-US" sz="2000" dirty="0"/>
              <a:t>Form </a:t>
            </a:r>
            <a:r>
              <a:rPr lang="en-US" sz="2000" dirty="0" err="1"/>
              <a:t>BPT</a:t>
            </a:r>
            <a:r>
              <a:rPr lang="en-US" sz="2000" dirty="0"/>
              <a:t>- IN</a:t>
            </a:r>
          </a:p>
          <a:p>
            <a:r>
              <a:rPr lang="en-US" sz="2000" dirty="0"/>
              <a:t>Form </a:t>
            </a:r>
            <a:r>
              <a:rPr lang="en-US" sz="2000" dirty="0" err="1"/>
              <a:t>BPT</a:t>
            </a:r>
            <a:endParaRPr lang="en-US" sz="2000" dirty="0"/>
          </a:p>
          <a:p>
            <a:r>
              <a:rPr lang="en-US" sz="2000" dirty="0"/>
              <a:t>Form CPT</a:t>
            </a:r>
          </a:p>
          <a:p>
            <a:r>
              <a:rPr lang="en-US" sz="2000" dirty="0"/>
              <a:t>Form PPT</a:t>
            </a:r>
          </a:p>
          <a:p>
            <a:endParaRPr lang="en-US" sz="2000" dirty="0"/>
          </a:p>
        </p:txBody>
      </p:sp>
    </p:spTree>
    <p:extLst>
      <p:ext uri="{BB962C8B-B14F-4D97-AF65-F5344CB8AC3E}">
        <p14:creationId xmlns:p14="http://schemas.microsoft.com/office/powerpoint/2010/main" val="950404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3190-9B4E-4293-99C0-A92E04C9F812}"/>
              </a:ext>
            </a:extLst>
          </p:cNvPr>
          <p:cNvSpPr>
            <a:spLocks noGrp="1"/>
          </p:cNvSpPr>
          <p:nvPr>
            <p:ph type="title"/>
          </p:nvPr>
        </p:nvSpPr>
        <p:spPr>
          <a:xfrm>
            <a:off x="838200" y="365126"/>
            <a:ext cx="10515600" cy="1105866"/>
          </a:xfrm>
        </p:spPr>
        <p:txBody>
          <a:bodyPr>
            <a:normAutofit fontScale="90000"/>
          </a:bodyPr>
          <a:lstStyle/>
          <a:p>
            <a:pPr algn="ctr"/>
            <a:r>
              <a:rPr lang="en-US" sz="4800" dirty="0">
                <a:latin typeface="Times New Roman" panose="02020603050405020304" pitchFamily="18" charset="0"/>
                <a:cs typeface="Times New Roman" panose="02020603050405020304" pitchFamily="18" charset="0"/>
              </a:rPr>
              <a:t>Individual Income Tax </a:t>
            </a:r>
            <a:br>
              <a:rPr lang="en-US" sz="4800"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Form Changes for 2025</a:t>
            </a:r>
            <a:endParaRPr lang="en-US" sz="4800" dirty="0"/>
          </a:p>
        </p:txBody>
      </p:sp>
      <p:sp>
        <p:nvSpPr>
          <p:cNvPr id="3" name="Content Placeholder 2">
            <a:extLst>
              <a:ext uri="{FF2B5EF4-FFF2-40B4-BE49-F238E27FC236}">
                <a16:creationId xmlns:a16="http://schemas.microsoft.com/office/drawing/2014/main" id="{81F64867-9FC5-4CB1-9633-26384D1CB30F}"/>
              </a:ext>
            </a:extLst>
          </p:cNvPr>
          <p:cNvSpPr>
            <a:spLocks noGrp="1"/>
          </p:cNvSpPr>
          <p:nvPr>
            <p:ph idx="1"/>
          </p:nvPr>
        </p:nvSpPr>
        <p:spPr>
          <a:xfrm>
            <a:off x="53788" y="1779103"/>
            <a:ext cx="12030635" cy="5824331"/>
          </a:xfrm>
        </p:spPr>
        <p:txBody>
          <a:bodyPr>
            <a:normAutofit/>
          </a:bodyPr>
          <a:lstStyle/>
          <a:p>
            <a:pPr marL="0" marR="0" indent="0">
              <a:spcBef>
                <a:spcPts val="0"/>
              </a:spcBef>
              <a:spcAft>
                <a:spcPts val="0"/>
              </a:spcAft>
              <a:buNone/>
            </a:pPr>
            <a:r>
              <a:rPr lang="en-US" sz="2400" b="1" dirty="0">
                <a:effectLst/>
                <a:latin typeface="+mn-lt"/>
                <a:ea typeface="Times New Roman" panose="02020603050405020304" pitchFamily="18" charset="0"/>
              </a:rPr>
              <a:t>Individual Income Tax changes:</a:t>
            </a:r>
            <a:endParaRPr lang="en-US" sz="2400" dirty="0">
              <a:effectLst/>
              <a:latin typeface="+mn-lt"/>
              <a:ea typeface="Times New Roman" panose="02020603050405020304" pitchFamily="18" charset="0"/>
            </a:endParaRPr>
          </a:p>
          <a:p>
            <a:pPr marL="0" lvl="1" indent="341313">
              <a:spcBef>
                <a:spcPts val="0"/>
              </a:spcBef>
            </a:pPr>
            <a:r>
              <a:rPr lang="en-US" dirty="0">
                <a:latin typeface="+mn-lt"/>
              </a:rPr>
              <a:t>Removed Donation Check-Oﬀs - Alabama State Veterans Cemetery at Spanish Fort </a:t>
            </a:r>
          </a:p>
          <a:p>
            <a:pPr marL="0" lvl="1" indent="0">
              <a:spcBef>
                <a:spcPts val="0"/>
              </a:spcBef>
              <a:buNone/>
            </a:pPr>
            <a:r>
              <a:rPr lang="en-US" dirty="0">
                <a:latin typeface="+mn-lt"/>
              </a:rPr>
              <a:t>     Foundation, Incorporated.</a:t>
            </a:r>
          </a:p>
          <a:p>
            <a:pPr marL="0" lvl="1" indent="341313"/>
            <a:r>
              <a:rPr lang="en-US" dirty="0">
                <a:latin typeface="+mn-lt"/>
              </a:rPr>
              <a:t>Removed Apprenticeship Tax Credit from Schedule OC.</a:t>
            </a:r>
          </a:p>
          <a:p>
            <a:pPr marL="0" indent="341313">
              <a:lnSpc>
                <a:spcPct val="100000"/>
              </a:lnSpc>
              <a:spcBef>
                <a:spcPts val="0"/>
              </a:spcBef>
            </a:pPr>
            <a:r>
              <a:rPr lang="en-US" sz="2400" dirty="0">
                <a:latin typeface="+mn-lt"/>
              </a:rPr>
              <a:t>Act 2024-302 and Section 40-18-533(Alabama Workforce Housing Tax Credit) provide a </a:t>
            </a:r>
          </a:p>
          <a:p>
            <a:pPr marL="0" indent="0">
              <a:lnSpc>
                <a:spcPct val="100000"/>
              </a:lnSpc>
              <a:spcBef>
                <a:spcPts val="0"/>
              </a:spcBef>
              <a:buNone/>
            </a:pPr>
            <a:r>
              <a:rPr lang="en-US" sz="2400" dirty="0">
                <a:latin typeface="+mn-lt"/>
              </a:rPr>
              <a:t>     workforce housing project tax credit to cover the construction, rehabilitation, or both, of   </a:t>
            </a:r>
          </a:p>
          <a:p>
            <a:pPr marL="0" indent="0">
              <a:lnSpc>
                <a:spcPct val="100000"/>
              </a:lnSpc>
              <a:spcBef>
                <a:spcPts val="0"/>
              </a:spcBef>
              <a:buNone/>
            </a:pPr>
            <a:r>
              <a:rPr lang="en-US" sz="2400" dirty="0">
                <a:latin typeface="+mn-lt"/>
              </a:rPr>
              <a:t>     multifamily housing units located in Alabama for tax years beginning on or after January 1,  </a:t>
            </a:r>
          </a:p>
          <a:p>
            <a:pPr marL="0" indent="0">
              <a:lnSpc>
                <a:spcPct val="100000"/>
              </a:lnSpc>
              <a:spcBef>
                <a:spcPts val="0"/>
              </a:spcBef>
              <a:buNone/>
            </a:pPr>
            <a:r>
              <a:rPr lang="en-US" sz="2400" dirty="0">
                <a:latin typeface="+mn-lt"/>
              </a:rPr>
              <a:t>     2025. (Schedule OC, Section B, Part Z).</a:t>
            </a:r>
          </a:p>
          <a:p>
            <a:pPr marL="341313">
              <a:lnSpc>
                <a:spcPct val="100000"/>
              </a:lnSpc>
              <a:spcBef>
                <a:spcPts val="0"/>
              </a:spcBef>
            </a:pPr>
            <a:r>
              <a:rPr lang="en-US" sz="2400" dirty="0">
                <a:latin typeface="+mn-lt"/>
              </a:rPr>
              <a:t>Act 2024-303 and Section 40-18-542(Employer Tax Credit) provide a tax incentive to Alabama employers who support their employees’ childcare needs by offering financial assistance for the provision of childcare or for employers who incur eligible expenses for the operation, maintenance, and/or updates of a qualified childcare facility for tax years beginning on or after January 1, 2025. (Schedule OC, Section B, Part AA).</a:t>
            </a:r>
            <a:endParaRPr lang="en-US" sz="2400" b="0" i="0" u="none" strike="noStrike" baseline="0" dirty="0">
              <a:highlight>
                <a:srgbClr val="FFFF00"/>
              </a:highlight>
              <a:latin typeface="+mn-lt"/>
            </a:endParaRPr>
          </a:p>
        </p:txBody>
      </p:sp>
    </p:spTree>
    <p:extLst>
      <p:ext uri="{BB962C8B-B14F-4D97-AF65-F5344CB8AC3E}">
        <p14:creationId xmlns:p14="http://schemas.microsoft.com/office/powerpoint/2010/main" val="667691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1169-BB79-B774-37E2-CDBC45127BE7}"/>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Individual Income Tax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Form Changes for 2025</a:t>
            </a:r>
            <a:endParaRPr lang="en-US" dirty="0"/>
          </a:p>
        </p:txBody>
      </p:sp>
      <p:sp>
        <p:nvSpPr>
          <p:cNvPr id="3" name="Content Placeholder 2">
            <a:extLst>
              <a:ext uri="{FF2B5EF4-FFF2-40B4-BE49-F238E27FC236}">
                <a16:creationId xmlns:a16="http://schemas.microsoft.com/office/drawing/2014/main" id="{A73C169B-21A7-767C-9E5E-F4B4AFF6A8B2}"/>
              </a:ext>
            </a:extLst>
          </p:cNvPr>
          <p:cNvSpPr>
            <a:spLocks noGrp="1"/>
          </p:cNvSpPr>
          <p:nvPr>
            <p:ph idx="1"/>
          </p:nvPr>
        </p:nvSpPr>
        <p:spPr>
          <a:xfrm>
            <a:off x="0" y="1690688"/>
            <a:ext cx="12443011" cy="5167312"/>
          </a:xfrm>
        </p:spPr>
        <p:txBody>
          <a:bodyPr>
            <a:noAutofit/>
          </a:bodyPr>
          <a:lstStyle/>
          <a:p>
            <a:pPr marL="0" indent="0">
              <a:buNone/>
            </a:pPr>
            <a:r>
              <a:rPr lang="en-US" sz="2400" b="1" dirty="0">
                <a:effectLst/>
                <a:latin typeface="+mn-lt"/>
                <a:ea typeface="Times New Roman" panose="02020603050405020304" pitchFamily="18" charset="0"/>
              </a:rPr>
              <a:t>Individual Income Tax changes:</a:t>
            </a:r>
            <a:endParaRPr lang="en-US" sz="2400" dirty="0">
              <a:effectLst/>
              <a:latin typeface="+mn-lt"/>
              <a:ea typeface="Times New Roman" panose="02020603050405020304" pitchFamily="18" charset="0"/>
            </a:endParaRPr>
          </a:p>
          <a:p>
            <a:pPr marL="0" lvl="1" indent="287338">
              <a:spcBef>
                <a:spcPts val="0"/>
              </a:spcBef>
            </a:pPr>
            <a:r>
              <a:rPr lang="en-US" sz="2300" dirty="0">
                <a:latin typeface="+mn-lt"/>
              </a:rPr>
              <a:t>Act 2024-303 and Section 40-18-543(Childcare Facility Tax Credit) provide a tax incentive for </a:t>
            </a:r>
          </a:p>
          <a:p>
            <a:pPr marL="0" lvl="1" indent="0">
              <a:spcBef>
                <a:spcPts val="0"/>
              </a:spcBef>
              <a:buNone/>
            </a:pPr>
            <a:r>
              <a:rPr lang="en-US" sz="2300" dirty="0">
                <a:latin typeface="+mn-lt"/>
              </a:rPr>
              <a:t>    Alabama childcare providers who own and operate a qualified childcare facility. (Schedule OC, </a:t>
            </a:r>
          </a:p>
          <a:p>
            <a:pPr marL="0" lvl="1" indent="0">
              <a:spcBef>
                <a:spcPts val="0"/>
              </a:spcBef>
              <a:buNone/>
            </a:pPr>
            <a:r>
              <a:rPr lang="en-US" sz="2300" dirty="0">
                <a:latin typeface="+mn-lt"/>
              </a:rPr>
              <a:t>    Section B, Part AB).</a:t>
            </a:r>
          </a:p>
          <a:p>
            <a:pPr marL="0" lvl="1" indent="287338">
              <a:spcBef>
                <a:spcPts val="0"/>
              </a:spcBef>
            </a:pPr>
            <a:r>
              <a:rPr lang="en-US" sz="2300" dirty="0">
                <a:latin typeface="+mn-lt"/>
              </a:rPr>
              <a:t>The Employer Provider Credit is the Employer tax credit for qualifying childcare providers. Only     </a:t>
            </a:r>
          </a:p>
          <a:p>
            <a:pPr marL="0" lvl="1" indent="0">
              <a:spcBef>
                <a:spcPts val="0"/>
              </a:spcBef>
              <a:buNone/>
            </a:pPr>
            <a:r>
              <a:rPr lang="en-US" sz="2300" dirty="0">
                <a:latin typeface="+mn-lt"/>
              </a:rPr>
              <a:t>     those childcare providers who meet the eligibility criteria for the employer tax credit are eligible   </a:t>
            </a:r>
          </a:p>
          <a:p>
            <a:pPr marL="0" lvl="1" indent="0">
              <a:spcBef>
                <a:spcPts val="0"/>
              </a:spcBef>
              <a:buNone/>
            </a:pPr>
            <a:r>
              <a:rPr lang="en-US" sz="2300" dirty="0">
                <a:latin typeface="+mn-lt"/>
              </a:rPr>
              <a:t>     to receive a refund if their credit amount exceeds their tax liability. (Schedule OC, Section B, Part  </a:t>
            </a:r>
          </a:p>
          <a:p>
            <a:pPr marL="0" lvl="1" indent="0">
              <a:spcBef>
                <a:spcPts val="0"/>
              </a:spcBef>
              <a:buNone/>
              <a:tabLst>
                <a:tab pos="287338" algn="l"/>
                <a:tab pos="403225" algn="l"/>
              </a:tabLst>
            </a:pPr>
            <a:r>
              <a:rPr lang="en-US" sz="2300" dirty="0">
                <a:latin typeface="+mn-lt"/>
              </a:rPr>
              <a:t>     AC).</a:t>
            </a:r>
          </a:p>
          <a:p>
            <a:pPr marL="0" lvl="1" indent="287338"/>
            <a:r>
              <a:rPr lang="en-US" sz="2300" dirty="0">
                <a:latin typeface="+mn-lt"/>
              </a:rPr>
              <a:t>Income Tax Capital Credit moved to Schedule OC, Section B, Part AD.</a:t>
            </a:r>
          </a:p>
          <a:p>
            <a:pPr marL="0" lvl="1" indent="287338"/>
            <a:r>
              <a:rPr lang="en-US" sz="2300" dirty="0">
                <a:latin typeface="+mn-lt"/>
              </a:rPr>
              <a:t>Schedule OC, Section C can only be submitted and/or printed via landscape.</a:t>
            </a:r>
          </a:p>
          <a:p>
            <a:pPr marL="0" lvl="1" indent="287338">
              <a:spcBef>
                <a:spcPts val="0"/>
              </a:spcBef>
            </a:pPr>
            <a:r>
              <a:rPr lang="en-US" sz="2300" dirty="0">
                <a:latin typeface="+mn-lt"/>
              </a:rPr>
              <a:t>Schedule OC, Section F have two new refundable credits (Childcare Facility Tax Credit and </a:t>
            </a:r>
          </a:p>
          <a:p>
            <a:pPr marL="0" lvl="1" indent="0">
              <a:spcBef>
                <a:spcPts val="0"/>
              </a:spcBef>
              <a:buNone/>
            </a:pPr>
            <a:r>
              <a:rPr lang="en-US" sz="2300" dirty="0">
                <a:latin typeface="+mn-lt"/>
              </a:rPr>
              <a:t>    Employer Provider Credit).</a:t>
            </a:r>
          </a:p>
          <a:p>
            <a:pPr marL="0" lvl="1" indent="287338"/>
            <a:r>
              <a:rPr lang="en-US" sz="2300" dirty="0">
                <a:latin typeface="+mn-lt"/>
              </a:rPr>
              <a:t>The Alabama Accountability Tax Credit annual cost of attendance when up to $5,198.00.</a:t>
            </a:r>
          </a:p>
          <a:p>
            <a:pPr marL="0" indent="287338"/>
            <a:r>
              <a:rPr lang="en-US" sz="2300" dirty="0">
                <a:latin typeface="+mn-lt"/>
              </a:rPr>
              <a:t>There were grammar and year changes for all Forms/Schedules.</a:t>
            </a:r>
            <a:endParaRPr lang="en-US" sz="2300" dirty="0">
              <a:highlight>
                <a:srgbClr val="FFFF00"/>
              </a:highlight>
              <a:latin typeface="+mn-lt"/>
            </a:endParaRPr>
          </a:p>
        </p:txBody>
      </p:sp>
    </p:spTree>
    <p:extLst>
      <p:ext uri="{BB962C8B-B14F-4D97-AF65-F5344CB8AC3E}">
        <p14:creationId xmlns:p14="http://schemas.microsoft.com/office/powerpoint/2010/main" val="2234213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68BC-9115-4AA4-0997-5AFDCD31EB74}"/>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Corporate Income Tax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Form Changes for 2025</a:t>
            </a:r>
            <a:endParaRPr lang="en-US" dirty="0"/>
          </a:p>
        </p:txBody>
      </p:sp>
      <p:sp>
        <p:nvSpPr>
          <p:cNvPr id="3" name="Content Placeholder 2">
            <a:extLst>
              <a:ext uri="{FF2B5EF4-FFF2-40B4-BE49-F238E27FC236}">
                <a16:creationId xmlns:a16="http://schemas.microsoft.com/office/drawing/2014/main" id="{8A802278-7BE5-38C8-BE21-C81DD811AA25}"/>
              </a:ext>
            </a:extLst>
          </p:cNvPr>
          <p:cNvSpPr>
            <a:spLocks noGrp="1"/>
          </p:cNvSpPr>
          <p:nvPr>
            <p:ph idx="1"/>
          </p:nvPr>
        </p:nvSpPr>
        <p:spPr>
          <a:xfrm>
            <a:off x="0" y="1690689"/>
            <a:ext cx="12191999" cy="5167311"/>
          </a:xfrm>
        </p:spPr>
        <p:txBody>
          <a:bodyPr>
            <a:normAutofit fontScale="92500" lnSpcReduction="10000"/>
          </a:bodyPr>
          <a:lstStyle/>
          <a:p>
            <a:pPr marL="0" indent="0">
              <a:buNone/>
            </a:pPr>
            <a:r>
              <a:rPr lang="en-US" sz="2400" b="1" dirty="0">
                <a:latin typeface="+mn-lt"/>
              </a:rPr>
              <a:t>Corporate Tax changes:</a:t>
            </a:r>
          </a:p>
          <a:p>
            <a:pPr marL="0" indent="0">
              <a:lnSpc>
                <a:spcPct val="120000"/>
              </a:lnSpc>
              <a:buNone/>
            </a:pPr>
            <a:r>
              <a:rPr lang="en-US" sz="2400" b="1" dirty="0">
                <a:latin typeface="+mn-lt"/>
              </a:rPr>
              <a:t>New Form </a:t>
            </a:r>
            <a:r>
              <a:rPr lang="en-US" sz="2400" b="1" dirty="0" err="1">
                <a:latin typeface="+mn-lt"/>
              </a:rPr>
              <a:t>8948AL</a:t>
            </a:r>
            <a:r>
              <a:rPr lang="en-US" sz="2400" b="1" dirty="0">
                <a:latin typeface="+mn-lt"/>
              </a:rPr>
              <a:t>-C-Corporate Preparer Explanation for Not Filing Electronically</a:t>
            </a:r>
          </a:p>
          <a:p>
            <a:pPr marL="0" marR="0" indent="0">
              <a:spcBef>
                <a:spcPts val="0"/>
              </a:spcBef>
              <a:spcAft>
                <a:spcPts val="0"/>
              </a:spcAft>
              <a:buNone/>
            </a:pPr>
            <a:endParaRPr lang="en-US" sz="2400" b="1" i="0" u="none" strike="noStrike" baseline="0" dirty="0">
              <a:latin typeface="+mn-lt"/>
              <a:cs typeface="Calibri" panose="020F0502020204030204" pitchFamily="34" charset="0"/>
            </a:endParaRPr>
          </a:p>
          <a:p>
            <a:pPr marL="0" marR="0" indent="0">
              <a:spcBef>
                <a:spcPts val="0"/>
              </a:spcBef>
              <a:spcAft>
                <a:spcPts val="0"/>
              </a:spcAft>
              <a:buNone/>
            </a:pPr>
            <a:r>
              <a:rPr lang="en-US" sz="2400" b="1" i="0" u="none" strike="noStrike" baseline="0" dirty="0">
                <a:latin typeface="+mn-lt"/>
                <a:cs typeface="Calibri" panose="020F0502020204030204" pitchFamily="34" charset="0"/>
              </a:rPr>
              <a:t>Form </a:t>
            </a:r>
            <a:r>
              <a:rPr lang="en-US" sz="2400" b="1" i="0" u="none" strike="noStrike" baseline="0" dirty="0" err="1">
                <a:latin typeface="+mn-lt"/>
                <a:cs typeface="Calibri" panose="020F0502020204030204" pitchFamily="34" charset="0"/>
              </a:rPr>
              <a:t>20C</a:t>
            </a:r>
            <a:endParaRPr lang="en-US" sz="2400" b="1" i="0" u="none" strike="noStrike" baseline="0" dirty="0">
              <a:latin typeface="+mn-lt"/>
              <a:cs typeface="Calibri" panose="020F0502020204030204" pitchFamily="34" charset="0"/>
            </a:endParaRPr>
          </a:p>
          <a:p>
            <a:pPr lvl="0"/>
            <a:r>
              <a:rPr lang="en-US" sz="2400" dirty="0">
                <a:latin typeface="+mn-lt"/>
              </a:rPr>
              <a:t>Page 1, 2, 3, 4, and 5, Headers, Year updates.</a:t>
            </a:r>
          </a:p>
          <a:p>
            <a:pPr lvl="0"/>
            <a:r>
              <a:rPr lang="en-US" sz="2400" dirty="0">
                <a:latin typeface="+mn-lt"/>
              </a:rPr>
              <a:t>Page 1, Line </a:t>
            </a:r>
            <a:r>
              <a:rPr lang="en-US" sz="2400" dirty="0" err="1">
                <a:latin typeface="+mn-lt"/>
              </a:rPr>
              <a:t>20F</a:t>
            </a:r>
            <a:r>
              <a:rPr lang="en-US" sz="2400" dirty="0">
                <a:latin typeface="+mn-lt"/>
              </a:rPr>
              <a:t> - Updated text information in the parenthesis (Section F, line </a:t>
            </a:r>
            <a:r>
              <a:rPr lang="en-US" sz="2400" dirty="0" err="1">
                <a:latin typeface="+mn-lt"/>
              </a:rPr>
              <a:t>F3</a:t>
            </a:r>
            <a:r>
              <a:rPr lang="en-US" sz="2400" dirty="0">
                <a:latin typeface="+mn-lt"/>
              </a:rPr>
              <a:t> to </a:t>
            </a:r>
            <a:r>
              <a:rPr lang="en-US" sz="2400" dirty="0" err="1">
                <a:latin typeface="+mn-lt"/>
              </a:rPr>
              <a:t>F5</a:t>
            </a:r>
            <a:r>
              <a:rPr lang="en-US" sz="2400" dirty="0">
                <a:latin typeface="+mn-lt"/>
              </a:rPr>
              <a:t>).</a:t>
            </a:r>
          </a:p>
          <a:p>
            <a:r>
              <a:rPr lang="en-US" sz="2400" dirty="0">
                <a:latin typeface="+mn-lt"/>
              </a:rPr>
              <a:t>Page 4, Other Information, Line 6-Year updates made.</a:t>
            </a:r>
          </a:p>
          <a:p>
            <a:pPr marL="0" indent="0">
              <a:buNone/>
            </a:pPr>
            <a:endParaRPr lang="en-US" sz="2400" dirty="0">
              <a:latin typeface="+mn-lt"/>
            </a:endParaRPr>
          </a:p>
          <a:p>
            <a:pPr marL="0" indent="0">
              <a:buNone/>
            </a:pPr>
            <a:r>
              <a:rPr lang="en-US" sz="2400" b="1" dirty="0">
                <a:latin typeface="+mn-lt"/>
                <a:cs typeface="Calibri" panose="020F0502020204030204" pitchFamily="34" charset="0"/>
              </a:rPr>
              <a:t>Schedule </a:t>
            </a:r>
            <a:r>
              <a:rPr lang="en-US" sz="2400" b="1" dirty="0" err="1">
                <a:latin typeface="+mn-lt"/>
                <a:cs typeface="Calibri" panose="020F0502020204030204" pitchFamily="34" charset="0"/>
              </a:rPr>
              <a:t>FTI</a:t>
            </a:r>
            <a:endParaRPr lang="en-US" sz="2400" b="1" dirty="0">
              <a:latin typeface="+mn-lt"/>
              <a:cs typeface="Calibri" panose="020F0502020204030204" pitchFamily="34" charset="0"/>
            </a:endParaRPr>
          </a:p>
          <a:p>
            <a:pPr marL="228600" lvl="1"/>
            <a:r>
              <a:rPr lang="en-US" dirty="0">
                <a:latin typeface="+mn-lt"/>
              </a:rPr>
              <a:t>Line 3 removed.</a:t>
            </a:r>
          </a:p>
          <a:p>
            <a:pPr marL="228600" lvl="1"/>
            <a:r>
              <a:rPr lang="en-US" dirty="0">
                <a:latin typeface="+mn-lt"/>
              </a:rPr>
              <a:t>Caused lines 4, 5 and 6 to be renumbered.</a:t>
            </a:r>
          </a:p>
          <a:p>
            <a:pPr marL="0" lvl="1" indent="0">
              <a:buNone/>
            </a:pPr>
            <a:endParaRPr lang="en-US" b="1" dirty="0">
              <a:latin typeface="+mn-lt"/>
              <a:cs typeface="Calibri" panose="020F0502020204030204" pitchFamily="34" charset="0"/>
            </a:endParaRPr>
          </a:p>
          <a:p>
            <a:pPr marL="0" lvl="1" indent="0">
              <a:buNone/>
            </a:pPr>
            <a:r>
              <a:rPr lang="en-US" b="1" dirty="0">
                <a:latin typeface="+mn-lt"/>
                <a:cs typeface="Calibri" panose="020F0502020204030204" pitchFamily="34" charset="0"/>
              </a:rPr>
              <a:t>Schedule OZ</a:t>
            </a:r>
          </a:p>
          <a:p>
            <a:pPr marL="342900" lvl="1" indent="-342900"/>
            <a:r>
              <a:rPr lang="en-US" dirty="0">
                <a:latin typeface="+mn-lt"/>
              </a:rPr>
              <a:t>Line 4 – the line instructions updated to show correct line from Schedule </a:t>
            </a:r>
            <a:r>
              <a:rPr lang="en-US" dirty="0" err="1">
                <a:latin typeface="+mn-lt"/>
              </a:rPr>
              <a:t>FTI</a:t>
            </a:r>
            <a:r>
              <a:rPr lang="en-US" dirty="0">
                <a:latin typeface="+mn-lt"/>
              </a:rPr>
              <a:t>.</a:t>
            </a:r>
          </a:p>
          <a:p>
            <a:pPr marL="0" indent="0">
              <a:buNone/>
            </a:pPr>
            <a:endParaRPr lang="en-US" sz="2400" dirty="0">
              <a:latin typeface="+mn-lt"/>
            </a:endParaRPr>
          </a:p>
          <a:p>
            <a:pPr marL="0" indent="0">
              <a:buNone/>
            </a:pPr>
            <a:endParaRPr lang="en-US" sz="2400" dirty="0">
              <a:latin typeface="+mn-lt"/>
            </a:endParaRPr>
          </a:p>
        </p:txBody>
      </p:sp>
    </p:spTree>
    <p:extLst>
      <p:ext uri="{BB962C8B-B14F-4D97-AF65-F5344CB8AC3E}">
        <p14:creationId xmlns:p14="http://schemas.microsoft.com/office/powerpoint/2010/main" val="1840336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EF637-E017-922C-AD32-45B0CAE32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6D652-7E92-3FB2-1FD2-132767000B8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Corporate Income Tax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Form Changes for 2025</a:t>
            </a:r>
            <a:endParaRPr lang="en-US" dirty="0"/>
          </a:p>
        </p:txBody>
      </p:sp>
      <p:sp>
        <p:nvSpPr>
          <p:cNvPr id="3" name="Content Placeholder 2">
            <a:extLst>
              <a:ext uri="{FF2B5EF4-FFF2-40B4-BE49-F238E27FC236}">
                <a16:creationId xmlns:a16="http://schemas.microsoft.com/office/drawing/2014/main" id="{7F8B313D-DCD7-2F3C-4CEE-5A827C119C32}"/>
              </a:ext>
            </a:extLst>
          </p:cNvPr>
          <p:cNvSpPr>
            <a:spLocks noGrp="1"/>
          </p:cNvSpPr>
          <p:nvPr>
            <p:ph idx="1"/>
          </p:nvPr>
        </p:nvSpPr>
        <p:spPr>
          <a:xfrm>
            <a:off x="0" y="1690688"/>
            <a:ext cx="12191999" cy="5405437"/>
          </a:xfrm>
        </p:spPr>
        <p:txBody>
          <a:bodyPr>
            <a:normAutofit fontScale="92500" lnSpcReduction="20000"/>
          </a:bodyPr>
          <a:lstStyle/>
          <a:p>
            <a:pPr marL="0" indent="0">
              <a:buNone/>
            </a:pPr>
            <a:r>
              <a:rPr lang="en-US" sz="2600" b="1" dirty="0">
                <a:latin typeface="+mn-lt"/>
              </a:rPr>
              <a:t>Corporate Tax changes:</a:t>
            </a:r>
          </a:p>
          <a:p>
            <a:pPr marL="0" indent="0">
              <a:buNone/>
            </a:pPr>
            <a:r>
              <a:rPr lang="en-US" sz="2600" b="1" dirty="0">
                <a:latin typeface="Calibri" panose="020F0502020204030204" pitchFamily="34" charset="0"/>
                <a:cs typeface="Calibri" panose="020F0502020204030204" pitchFamily="34" charset="0"/>
              </a:rPr>
              <a:t>Schedule BC</a:t>
            </a:r>
          </a:p>
          <a:p>
            <a:pPr lvl="0"/>
            <a:r>
              <a:rPr lang="en-US" dirty="0">
                <a:latin typeface="Calibri" panose="020F0502020204030204" pitchFamily="34" charset="0"/>
                <a:ea typeface="Calibri" panose="020F0502020204030204" pitchFamily="34" charset="0"/>
                <a:cs typeface="Calibri" panose="020F0502020204030204" pitchFamily="34" charset="0"/>
              </a:rPr>
              <a:t>2025 Schedule BC, Page 1, Section B, Part D, Lines </a:t>
            </a:r>
            <a:r>
              <a:rPr lang="en-US" dirty="0" err="1">
                <a:latin typeface="Calibri" panose="020F0502020204030204" pitchFamily="34" charset="0"/>
                <a:ea typeface="Calibri" panose="020F0502020204030204" pitchFamily="34" charset="0"/>
                <a:cs typeface="Calibri" panose="020F0502020204030204" pitchFamily="34" charset="0"/>
              </a:rPr>
              <a:t>D1</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D2</a:t>
            </a:r>
            <a:r>
              <a:rPr lang="en-US" dirty="0">
                <a:latin typeface="Calibri" panose="020F0502020204030204" pitchFamily="34" charset="0"/>
                <a:ea typeface="Calibri" panose="020F0502020204030204" pitchFamily="34" charset="0"/>
                <a:cs typeface="Calibri" panose="020F0502020204030204" pitchFamily="34" charset="0"/>
              </a:rPr>
              <a:t> and </a:t>
            </a:r>
            <a:r>
              <a:rPr lang="en-US" dirty="0" err="1">
                <a:latin typeface="Calibri" panose="020F0502020204030204" pitchFamily="34" charset="0"/>
                <a:ea typeface="Calibri" panose="020F0502020204030204" pitchFamily="34" charset="0"/>
                <a:cs typeface="Calibri" panose="020F0502020204030204" pitchFamily="34" charset="0"/>
              </a:rPr>
              <a:t>D4</a:t>
            </a:r>
            <a:r>
              <a:rPr lang="en-US" dirty="0">
                <a:latin typeface="Calibri" panose="020F0502020204030204" pitchFamily="34" charset="0"/>
                <a:ea typeface="Calibri" panose="020F0502020204030204" pitchFamily="34" charset="0"/>
                <a:cs typeface="Calibri" panose="020F0502020204030204" pitchFamily="34" charset="0"/>
              </a:rPr>
              <a:t> – Year updates.</a:t>
            </a:r>
          </a:p>
          <a:p>
            <a:pPr lvl="0"/>
            <a:r>
              <a:rPr lang="en-US" dirty="0">
                <a:latin typeface="Calibri" panose="020F0502020204030204" pitchFamily="34" charset="0"/>
                <a:ea typeface="Calibri" panose="020F0502020204030204" pitchFamily="34" charset="0"/>
                <a:cs typeface="Calibri" panose="020F0502020204030204" pitchFamily="34" charset="0"/>
              </a:rPr>
              <a:t>Removed old Schedule BC, Section B, Part N – Apprenticeship Credit.</a:t>
            </a:r>
          </a:p>
          <a:p>
            <a:pPr lvl="0"/>
            <a:r>
              <a:rPr lang="en-US" dirty="0">
                <a:latin typeface="Calibri" panose="020F0502020204030204" pitchFamily="34" charset="0"/>
                <a:ea typeface="Calibri" panose="020F0502020204030204" pitchFamily="34" charset="0"/>
                <a:cs typeface="Calibri" panose="020F0502020204030204" pitchFamily="34" charset="0"/>
              </a:rPr>
              <a:t>Renumbered Schedule BC, Section B, Part O to N - Alabama Historic Rehabilitation Tax Credit.</a:t>
            </a:r>
          </a:p>
          <a:p>
            <a:pPr lvl="0"/>
            <a:r>
              <a:rPr lang="en-US" dirty="0">
                <a:latin typeface="Calibri" panose="020F0502020204030204" pitchFamily="34" charset="0"/>
                <a:ea typeface="Calibri" panose="020F0502020204030204" pitchFamily="34" charset="0"/>
                <a:cs typeface="Calibri" panose="020F0502020204030204" pitchFamily="34" charset="0"/>
              </a:rPr>
              <a:t>Renumbered Schedule BC, Section B, Part P to O - Railroad Modernization.</a:t>
            </a:r>
          </a:p>
          <a:p>
            <a:pPr lvl="0"/>
            <a:r>
              <a:rPr lang="en-US" dirty="0">
                <a:latin typeface="Calibri" panose="020F0502020204030204" pitchFamily="34" charset="0"/>
                <a:ea typeface="Calibri" panose="020F0502020204030204" pitchFamily="34" charset="0"/>
                <a:cs typeface="Calibri" panose="020F0502020204030204" pitchFamily="34" charset="0"/>
              </a:rPr>
              <a:t>Renumbered Schedule BC, Section B, Part Q to P - Innovate Alabama Tax Credit.</a:t>
            </a:r>
          </a:p>
          <a:p>
            <a:pPr lvl="0"/>
            <a:r>
              <a:rPr lang="en-US" dirty="0">
                <a:latin typeface="Calibri" panose="020F0502020204030204" pitchFamily="34" charset="0"/>
                <a:ea typeface="Calibri" panose="020F0502020204030204" pitchFamily="34" charset="0"/>
                <a:cs typeface="Calibri" panose="020F0502020204030204" pitchFamily="34" charset="0"/>
              </a:rPr>
              <a:t>Added New Credit Alabama Workforce Housing Tax Credit to Schedule BC, Section B, Part Q.</a:t>
            </a:r>
          </a:p>
          <a:p>
            <a:pPr lvl="0"/>
            <a:r>
              <a:rPr lang="en-US" dirty="0">
                <a:latin typeface="Calibri" panose="020F0502020204030204" pitchFamily="34" charset="0"/>
                <a:ea typeface="Calibri" panose="020F0502020204030204" pitchFamily="34" charset="0"/>
                <a:cs typeface="Calibri" panose="020F0502020204030204" pitchFamily="34" charset="0"/>
              </a:rPr>
              <a:t>Added New Credit Employer Tax Credit to Schedule BC, Section B, Part R.</a:t>
            </a:r>
          </a:p>
          <a:p>
            <a:pPr lvl="0"/>
            <a:r>
              <a:rPr lang="en-US" dirty="0">
                <a:latin typeface="Calibri" panose="020F0502020204030204" pitchFamily="34" charset="0"/>
                <a:ea typeface="Calibri" panose="020F0502020204030204" pitchFamily="34" charset="0"/>
                <a:cs typeface="Calibri" panose="020F0502020204030204" pitchFamily="34" charset="0"/>
              </a:rPr>
              <a:t>Added New Credit Childcare Facility Tax Credit to Schedule BC, Section B, Part S.</a:t>
            </a:r>
          </a:p>
          <a:p>
            <a:pPr lvl="0"/>
            <a:r>
              <a:rPr lang="en-US" dirty="0">
                <a:latin typeface="Calibri" panose="020F0502020204030204" pitchFamily="34" charset="0"/>
                <a:ea typeface="Calibri" panose="020F0502020204030204" pitchFamily="34" charset="0"/>
                <a:cs typeface="Calibri" panose="020F0502020204030204" pitchFamily="34" charset="0"/>
              </a:rPr>
              <a:t>Added New Credit Employer Provider Credit to Schedule BC, Section B, Part T.</a:t>
            </a:r>
          </a:p>
          <a:p>
            <a:pPr marL="0" indent="0">
              <a:buNone/>
            </a:pPr>
            <a:endParaRPr lang="en-US" sz="3300" b="1" dirty="0">
              <a:latin typeface="+mn-lt"/>
            </a:endParaRPr>
          </a:p>
        </p:txBody>
      </p:sp>
    </p:spTree>
    <p:extLst>
      <p:ext uri="{BB962C8B-B14F-4D97-AF65-F5344CB8AC3E}">
        <p14:creationId xmlns:p14="http://schemas.microsoft.com/office/powerpoint/2010/main" val="3242041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D79AD-9D50-60A8-F4E8-31CE7310C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AD722-696F-DB37-34E0-6B0F1543CDC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Corporate Income Tax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Form Changes for 2025</a:t>
            </a:r>
            <a:endParaRPr lang="en-US" dirty="0"/>
          </a:p>
        </p:txBody>
      </p:sp>
      <p:sp>
        <p:nvSpPr>
          <p:cNvPr id="3" name="Content Placeholder 2">
            <a:extLst>
              <a:ext uri="{FF2B5EF4-FFF2-40B4-BE49-F238E27FC236}">
                <a16:creationId xmlns:a16="http://schemas.microsoft.com/office/drawing/2014/main" id="{E50F6B94-372B-8143-8FC0-A24AC9232B4E}"/>
              </a:ext>
            </a:extLst>
          </p:cNvPr>
          <p:cNvSpPr>
            <a:spLocks noGrp="1"/>
          </p:cNvSpPr>
          <p:nvPr>
            <p:ph idx="1"/>
          </p:nvPr>
        </p:nvSpPr>
        <p:spPr>
          <a:xfrm>
            <a:off x="0" y="1690688"/>
            <a:ext cx="12191999" cy="5405437"/>
          </a:xfrm>
        </p:spPr>
        <p:txBody>
          <a:bodyPr>
            <a:normAutofit/>
          </a:bodyPr>
          <a:lstStyle/>
          <a:p>
            <a:pPr marL="0" indent="0">
              <a:buNone/>
            </a:pPr>
            <a:r>
              <a:rPr lang="en-US" sz="2400" b="1" dirty="0">
                <a:latin typeface="+mn-lt"/>
              </a:rPr>
              <a:t>Corporate Tax changes:</a:t>
            </a:r>
          </a:p>
          <a:p>
            <a:pPr marL="0" indent="0">
              <a:buNone/>
            </a:pPr>
            <a:r>
              <a:rPr lang="en-US" sz="2400" b="1" dirty="0">
                <a:latin typeface="Calibri" panose="020F0502020204030204" pitchFamily="34" charset="0"/>
                <a:cs typeface="Calibri" panose="020F0502020204030204" pitchFamily="34" charset="0"/>
              </a:rPr>
              <a:t>Schedule BC continued</a:t>
            </a:r>
          </a:p>
          <a:p>
            <a:pPr lvl="0"/>
            <a:r>
              <a:rPr lang="en-US" sz="2400" dirty="0">
                <a:latin typeface="Calibri" panose="020F0502020204030204" pitchFamily="34" charset="0"/>
                <a:ea typeface="Calibri" panose="020F0502020204030204" pitchFamily="34" charset="0"/>
                <a:cs typeface="Calibri" panose="020F0502020204030204" pitchFamily="34" charset="0"/>
              </a:rPr>
              <a:t>Renumbered Schedule BC, Section B, Part R to U - Income Tax Capital Credit.</a:t>
            </a:r>
          </a:p>
          <a:p>
            <a:pPr lvl="0"/>
            <a:r>
              <a:rPr lang="en-US" sz="2400" dirty="0">
                <a:latin typeface="Calibri" panose="020F0502020204030204" pitchFamily="34" charset="0"/>
                <a:ea typeface="Calibri" panose="020F0502020204030204" pitchFamily="34" charset="0"/>
                <a:cs typeface="Calibri" panose="020F0502020204030204" pitchFamily="34" charset="0"/>
              </a:rPr>
              <a:t>2025 Schedule BC Page 6, Column 8 Part A Alabama Enterprise Zone - Credit Carryforward.</a:t>
            </a:r>
          </a:p>
          <a:p>
            <a:pPr lvl="0"/>
            <a:r>
              <a:rPr lang="en-US" sz="2400" dirty="0">
                <a:latin typeface="Calibri" panose="020F0502020204030204" pitchFamily="34" charset="0"/>
                <a:ea typeface="Calibri" panose="020F0502020204030204" pitchFamily="34" charset="0"/>
                <a:cs typeface="Calibri" panose="020F0502020204030204" pitchFamily="34" charset="0"/>
              </a:rPr>
              <a:t>Unshaded Schedule BC, Section C, Part A, Column 8 - Alabama Enterprise Zone - Credit Carryforward.</a:t>
            </a:r>
          </a:p>
          <a:p>
            <a:pPr lvl="0"/>
            <a:r>
              <a:rPr lang="en-US" sz="2400" dirty="0">
                <a:latin typeface="Calibri" panose="020F0502020204030204" pitchFamily="34" charset="0"/>
                <a:ea typeface="Calibri" panose="020F0502020204030204" pitchFamily="34" charset="0"/>
                <a:cs typeface="Calibri" panose="020F0502020204030204" pitchFamily="34" charset="0"/>
              </a:rPr>
              <a:t>Removed old Schedule BC, Section C, Part N – Apprenticeship Credit.</a:t>
            </a:r>
          </a:p>
          <a:p>
            <a:pPr lvl="0"/>
            <a:r>
              <a:rPr lang="en-US" sz="2400" dirty="0">
                <a:latin typeface="Calibri" panose="020F0502020204030204" pitchFamily="34" charset="0"/>
                <a:ea typeface="Calibri" panose="020F0502020204030204" pitchFamily="34" charset="0"/>
                <a:cs typeface="Calibri" panose="020F0502020204030204" pitchFamily="34" charset="0"/>
              </a:rPr>
              <a:t>Renumbered Schedule BC, Section C, Part O to N - Alabama Historic Rehabilitation Tax Credit.</a:t>
            </a:r>
          </a:p>
          <a:p>
            <a:pPr lvl="0"/>
            <a:r>
              <a:rPr lang="en-US" sz="2400" dirty="0">
                <a:latin typeface="Calibri" panose="020F0502020204030204" pitchFamily="34" charset="0"/>
                <a:ea typeface="Calibri" panose="020F0502020204030204" pitchFamily="34" charset="0"/>
                <a:cs typeface="Calibri" panose="020F0502020204030204" pitchFamily="34" charset="0"/>
              </a:rPr>
              <a:t>Renumbered Schedule BC, Section C, Part P to O - Railroad Modernization.</a:t>
            </a:r>
          </a:p>
          <a:p>
            <a:pPr lvl="0"/>
            <a:r>
              <a:rPr lang="en-US" sz="2400" dirty="0">
                <a:latin typeface="Calibri" panose="020F0502020204030204" pitchFamily="34" charset="0"/>
                <a:ea typeface="Calibri" panose="020F0502020204030204" pitchFamily="34" charset="0"/>
                <a:cs typeface="Calibri" panose="020F0502020204030204" pitchFamily="34" charset="0"/>
              </a:rPr>
              <a:t>Renumbered Schedule BC, Section C, Part Q to P - Innovate Alabama Tax Credit.</a:t>
            </a: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3300" b="1" dirty="0">
              <a:latin typeface="+mn-lt"/>
            </a:endParaRPr>
          </a:p>
        </p:txBody>
      </p:sp>
    </p:spTree>
    <p:extLst>
      <p:ext uri="{BB962C8B-B14F-4D97-AF65-F5344CB8AC3E}">
        <p14:creationId xmlns:p14="http://schemas.microsoft.com/office/powerpoint/2010/main" val="4181125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4A0DC-16A2-BB44-2D50-564111092F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C31E8-C6F1-00D2-917A-D9C0CE0204A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Corporate Income Tax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Form Changes for 2025</a:t>
            </a:r>
            <a:endParaRPr lang="en-US" dirty="0"/>
          </a:p>
        </p:txBody>
      </p:sp>
      <p:sp>
        <p:nvSpPr>
          <p:cNvPr id="3" name="Content Placeholder 2">
            <a:extLst>
              <a:ext uri="{FF2B5EF4-FFF2-40B4-BE49-F238E27FC236}">
                <a16:creationId xmlns:a16="http://schemas.microsoft.com/office/drawing/2014/main" id="{BA6AD89A-3A98-47BB-29AB-86EED9FF6B3D}"/>
              </a:ext>
            </a:extLst>
          </p:cNvPr>
          <p:cNvSpPr>
            <a:spLocks noGrp="1"/>
          </p:cNvSpPr>
          <p:nvPr>
            <p:ph idx="1"/>
          </p:nvPr>
        </p:nvSpPr>
        <p:spPr>
          <a:xfrm>
            <a:off x="0" y="1690688"/>
            <a:ext cx="12192000" cy="5405437"/>
          </a:xfrm>
        </p:spPr>
        <p:txBody>
          <a:bodyPr>
            <a:normAutofit fontScale="92500"/>
          </a:bodyPr>
          <a:lstStyle/>
          <a:p>
            <a:pPr marL="0" indent="0">
              <a:buNone/>
            </a:pPr>
            <a:r>
              <a:rPr lang="en-US" sz="2600" b="1" dirty="0">
                <a:latin typeface="+mn-lt"/>
              </a:rPr>
              <a:t>Corporate Tax changes:</a:t>
            </a:r>
          </a:p>
          <a:p>
            <a:pPr marL="0" indent="0">
              <a:buNone/>
            </a:pPr>
            <a:r>
              <a:rPr lang="en-US" sz="2600" b="1" dirty="0">
                <a:latin typeface="Calibri" panose="020F0502020204030204" pitchFamily="34" charset="0"/>
                <a:cs typeface="Calibri" panose="020F0502020204030204" pitchFamily="34" charset="0"/>
              </a:rPr>
              <a:t>Schedule BC continued</a:t>
            </a:r>
          </a:p>
          <a:p>
            <a:pPr lvl="0"/>
            <a:r>
              <a:rPr lang="en-US" sz="2500" dirty="0">
                <a:latin typeface="+mn-lt"/>
              </a:rPr>
              <a:t>Added New Credit Alabama Workforce Housing Tax Credit to Schedule BC, Section C, Part Q.</a:t>
            </a:r>
          </a:p>
          <a:p>
            <a:pPr lvl="0"/>
            <a:r>
              <a:rPr lang="en-US" sz="2500" dirty="0">
                <a:latin typeface="+mn-lt"/>
              </a:rPr>
              <a:t>Added New Credit Employer Tax Credit to Schedule BC, Section C, Part R.</a:t>
            </a:r>
          </a:p>
          <a:p>
            <a:pPr lvl="0"/>
            <a:r>
              <a:rPr lang="en-US" sz="2500" dirty="0">
                <a:latin typeface="+mn-lt"/>
              </a:rPr>
              <a:t>Added New Credit Childcare Facility Tax Credit to Schedule BC, Section C, Part S.</a:t>
            </a:r>
          </a:p>
          <a:p>
            <a:pPr lvl="0"/>
            <a:r>
              <a:rPr lang="en-US" sz="2500" dirty="0">
                <a:latin typeface="+mn-lt"/>
              </a:rPr>
              <a:t>Added New Credit Employer Provider Credit to Schedule BC, Section C, Part T.</a:t>
            </a:r>
          </a:p>
          <a:p>
            <a:pPr lvl="0"/>
            <a:r>
              <a:rPr lang="en-US" sz="2500" dirty="0">
                <a:latin typeface="+mn-lt"/>
              </a:rPr>
              <a:t>Renumbered Schedule BC, Section C, Part R to U - Income Tax Capital Credit.</a:t>
            </a:r>
          </a:p>
          <a:p>
            <a:pPr lvl="0"/>
            <a:r>
              <a:rPr lang="en-US" sz="2500" dirty="0">
                <a:latin typeface="+mn-lt"/>
              </a:rPr>
              <a:t>Updated Schedule BC, Page 7, Section D, Instructions.</a:t>
            </a:r>
          </a:p>
          <a:p>
            <a:pPr lvl="0"/>
            <a:r>
              <a:rPr lang="en-US" sz="2500" dirty="0">
                <a:latin typeface="+mn-lt"/>
              </a:rPr>
              <a:t>Added new refundable Childcare Facility Tax Credit on Schedule BC, Page 7 Section F, Line </a:t>
            </a:r>
            <a:r>
              <a:rPr lang="en-US" sz="2500" dirty="0" err="1">
                <a:latin typeface="+mn-lt"/>
              </a:rPr>
              <a:t>F3</a:t>
            </a:r>
            <a:r>
              <a:rPr lang="en-US" sz="2500" dirty="0">
                <a:latin typeface="+mn-lt"/>
              </a:rPr>
              <a:t>.</a:t>
            </a:r>
          </a:p>
          <a:p>
            <a:pPr lvl="0"/>
            <a:r>
              <a:rPr lang="en-US" sz="2500" dirty="0">
                <a:latin typeface="+mn-lt"/>
              </a:rPr>
              <a:t>Added new refundable Employer Provider Credit on 2025 Schedule BC, Page 7 Section F, Line </a:t>
            </a:r>
            <a:r>
              <a:rPr lang="en-US" sz="2500" dirty="0" err="1">
                <a:latin typeface="+mn-lt"/>
              </a:rPr>
              <a:t>F4</a:t>
            </a:r>
            <a:r>
              <a:rPr lang="en-US" sz="2500" dirty="0">
                <a:latin typeface="+mn-lt"/>
              </a:rPr>
              <a:t>.</a:t>
            </a:r>
          </a:p>
          <a:p>
            <a:pPr lvl="0"/>
            <a:r>
              <a:rPr lang="en-US" sz="2500" dirty="0">
                <a:latin typeface="+mn-lt"/>
              </a:rPr>
              <a:t>2025 Schedule BC, Page 7 Section F, Line </a:t>
            </a:r>
            <a:r>
              <a:rPr lang="en-US" sz="2500" dirty="0" err="1">
                <a:latin typeface="+mn-lt"/>
              </a:rPr>
              <a:t>F3</a:t>
            </a:r>
            <a:r>
              <a:rPr lang="en-US" sz="2500" dirty="0">
                <a:latin typeface="+mn-lt"/>
              </a:rPr>
              <a:t> to Line </a:t>
            </a:r>
            <a:r>
              <a:rPr lang="en-US" sz="2500" dirty="0" err="1">
                <a:latin typeface="+mn-lt"/>
              </a:rPr>
              <a:t>F5</a:t>
            </a:r>
            <a:r>
              <a:rPr lang="en-US" sz="2500" dirty="0">
                <a:latin typeface="+mn-lt"/>
              </a:rPr>
              <a:t>.</a:t>
            </a:r>
          </a:p>
          <a:p>
            <a:pPr marL="0" indent="0">
              <a:buNone/>
            </a:pPr>
            <a:endParaRPr lang="en-US" sz="2600" b="1" dirty="0">
              <a:latin typeface="+mn-lt"/>
              <a:cs typeface="Calibri" panose="020F0502020204030204" pitchFamily="34" charset="0"/>
            </a:endParaRPr>
          </a:p>
          <a:p>
            <a:pPr marL="0" indent="0">
              <a:buNone/>
            </a:pPr>
            <a:endParaRPr lang="en-US" sz="3300" b="1" dirty="0">
              <a:latin typeface="+mn-lt"/>
            </a:endParaRPr>
          </a:p>
        </p:txBody>
      </p:sp>
    </p:spTree>
    <p:extLst>
      <p:ext uri="{BB962C8B-B14F-4D97-AF65-F5344CB8AC3E}">
        <p14:creationId xmlns:p14="http://schemas.microsoft.com/office/powerpoint/2010/main" val="860700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B739-6F56-485A-1FB0-8BE712576CBF}"/>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Fiduciary Tax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Form Changes for 2025</a:t>
            </a:r>
            <a:endParaRPr lang="en-US" dirty="0"/>
          </a:p>
        </p:txBody>
      </p:sp>
      <p:sp>
        <p:nvSpPr>
          <p:cNvPr id="3" name="Content Placeholder 2">
            <a:extLst>
              <a:ext uri="{FF2B5EF4-FFF2-40B4-BE49-F238E27FC236}">
                <a16:creationId xmlns:a16="http://schemas.microsoft.com/office/drawing/2014/main" id="{272AF652-AF02-00E3-6877-536C13D065BA}"/>
              </a:ext>
            </a:extLst>
          </p:cNvPr>
          <p:cNvSpPr>
            <a:spLocks noGrp="1"/>
          </p:cNvSpPr>
          <p:nvPr>
            <p:ph idx="1"/>
          </p:nvPr>
        </p:nvSpPr>
        <p:spPr>
          <a:xfrm>
            <a:off x="98612" y="1690689"/>
            <a:ext cx="11940988" cy="5167312"/>
          </a:xfrm>
        </p:spPr>
        <p:txBody>
          <a:bodyPr>
            <a:normAutofit/>
          </a:bodyPr>
          <a:lstStyle/>
          <a:p>
            <a:pPr marL="0" indent="0" algn="l">
              <a:buNone/>
            </a:pPr>
            <a:r>
              <a:rPr lang="en-US" sz="2400" b="1" i="0" u="none" strike="noStrike" baseline="0" dirty="0">
                <a:latin typeface="+mn-lt"/>
              </a:rPr>
              <a:t>Fiduciary Tax </a:t>
            </a:r>
            <a:r>
              <a:rPr lang="en-US" sz="2400" b="1" dirty="0">
                <a:latin typeface="+mn-lt"/>
              </a:rPr>
              <a:t>c</a:t>
            </a:r>
            <a:r>
              <a:rPr lang="en-US" sz="2400" b="1" i="0" u="none" strike="noStrike" baseline="0" dirty="0">
                <a:latin typeface="+mn-lt"/>
              </a:rPr>
              <a:t>hanges:</a:t>
            </a:r>
          </a:p>
          <a:p>
            <a:pPr marL="0" indent="0">
              <a:buNone/>
            </a:pPr>
            <a:r>
              <a:rPr lang="en-US" sz="2400" b="1" dirty="0">
                <a:latin typeface="+mn-lt"/>
              </a:rPr>
              <a:t>New Form </a:t>
            </a:r>
            <a:r>
              <a:rPr lang="en-US" sz="2400" b="1" dirty="0" err="1">
                <a:latin typeface="+mn-lt"/>
              </a:rPr>
              <a:t>8948AL</a:t>
            </a:r>
            <a:r>
              <a:rPr lang="en-US" sz="2400" b="1" dirty="0">
                <a:latin typeface="+mn-lt"/>
              </a:rPr>
              <a:t>-</a:t>
            </a:r>
            <a:r>
              <a:rPr lang="en-US" sz="2400" b="1" dirty="0" err="1">
                <a:latin typeface="+mn-lt"/>
              </a:rPr>
              <a:t>FDT</a:t>
            </a:r>
            <a:r>
              <a:rPr lang="en-US" sz="2400" b="1" dirty="0">
                <a:latin typeface="+mn-lt"/>
              </a:rPr>
              <a:t>-Fiduciary Preparer Explanation for Not Filing Electronically</a:t>
            </a:r>
          </a:p>
          <a:p>
            <a:pPr marL="0" indent="0" algn="l">
              <a:buNone/>
            </a:pPr>
            <a:endParaRPr lang="en-US" b="1" i="0" u="none" strike="noStrike" baseline="0" dirty="0">
              <a:latin typeface="+mn-lt"/>
            </a:endParaRPr>
          </a:p>
          <a:p>
            <a:pPr marL="0" indent="0" algn="l">
              <a:buNone/>
            </a:pPr>
            <a:r>
              <a:rPr lang="en-US" sz="2400" b="1" i="0" u="none" strike="noStrike" baseline="0" dirty="0">
                <a:latin typeface="+mn-lt"/>
              </a:rPr>
              <a:t>Form 41</a:t>
            </a:r>
          </a:p>
          <a:p>
            <a:r>
              <a:rPr lang="en-US" sz="2400" dirty="0">
                <a:latin typeface="+mn-lt"/>
              </a:rPr>
              <a:t>Page 1, New lines </a:t>
            </a:r>
            <a:r>
              <a:rPr lang="en-US" sz="2400" dirty="0" err="1">
                <a:latin typeface="+mn-lt"/>
              </a:rPr>
              <a:t>8j</a:t>
            </a:r>
            <a:r>
              <a:rPr lang="en-US" sz="2400" dirty="0">
                <a:latin typeface="+mn-lt"/>
              </a:rPr>
              <a:t> &amp; </a:t>
            </a:r>
            <a:r>
              <a:rPr lang="en-US" sz="2400" dirty="0" err="1">
                <a:latin typeface="+mn-lt"/>
              </a:rPr>
              <a:t>8k</a:t>
            </a:r>
            <a:r>
              <a:rPr lang="en-US" sz="2400" dirty="0">
                <a:latin typeface="+mn-lt"/>
              </a:rPr>
              <a:t>.</a:t>
            </a:r>
          </a:p>
          <a:p>
            <a:r>
              <a:rPr lang="en-US" sz="2400" dirty="0">
                <a:latin typeface="+mn-lt"/>
              </a:rPr>
              <a:t>Removed 3 lines from the bottom of page.</a:t>
            </a:r>
          </a:p>
          <a:p>
            <a:endParaRPr lang="en-US" sz="2400" b="0" i="1" u="none" strike="noStrike" baseline="0" dirty="0">
              <a:latin typeface="+mn-lt"/>
            </a:endParaRPr>
          </a:p>
          <a:p>
            <a:pPr marL="0" indent="0" algn="l">
              <a:buNone/>
            </a:pPr>
            <a:r>
              <a:rPr lang="en-US" sz="2400" b="1" dirty="0">
                <a:latin typeface="Calibri" panose="020F0502020204030204" pitchFamily="34" charset="0"/>
              </a:rPr>
              <a:t>Schedule K-1 Form 41</a:t>
            </a:r>
          </a:p>
          <a:p>
            <a:r>
              <a:rPr lang="en-US" sz="2400" dirty="0">
                <a:latin typeface="+mn-lt"/>
              </a:rPr>
              <a:t>New lines </a:t>
            </a:r>
            <a:r>
              <a:rPr lang="en-US" sz="2400" dirty="0" err="1">
                <a:latin typeface="+mn-lt"/>
              </a:rPr>
              <a:t>16d</a:t>
            </a:r>
            <a:r>
              <a:rPr lang="en-US" sz="2400" dirty="0">
                <a:latin typeface="+mn-lt"/>
              </a:rPr>
              <a:t> &amp; </a:t>
            </a:r>
            <a:r>
              <a:rPr lang="en-US" sz="2400" dirty="0" err="1">
                <a:latin typeface="+mn-lt"/>
              </a:rPr>
              <a:t>16e</a:t>
            </a:r>
            <a:r>
              <a:rPr lang="en-US" sz="2400" dirty="0">
                <a:latin typeface="+mn-lt"/>
              </a:rPr>
              <a:t>.</a:t>
            </a:r>
          </a:p>
          <a:p>
            <a:pPr marL="0" indent="0">
              <a:buNone/>
            </a:pPr>
            <a:endParaRPr lang="en-US" sz="2400" dirty="0">
              <a:latin typeface="+mn-lt"/>
            </a:endParaRPr>
          </a:p>
          <a:p>
            <a:pPr marL="0" indent="0">
              <a:buNone/>
            </a:pPr>
            <a:endParaRPr lang="en-US" sz="2400" dirty="0">
              <a:latin typeface="+mn-lt"/>
            </a:endParaRPr>
          </a:p>
        </p:txBody>
      </p:sp>
    </p:spTree>
    <p:extLst>
      <p:ext uri="{BB962C8B-B14F-4D97-AF65-F5344CB8AC3E}">
        <p14:creationId xmlns:p14="http://schemas.microsoft.com/office/powerpoint/2010/main" val="1106475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EBFF-F09A-0BFB-0C65-CADCAEC54C5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Fiduciary Tax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Form Changes for 2025</a:t>
            </a:r>
            <a:endParaRPr lang="en-US" dirty="0"/>
          </a:p>
        </p:txBody>
      </p:sp>
      <p:sp>
        <p:nvSpPr>
          <p:cNvPr id="3" name="Content Placeholder 2">
            <a:extLst>
              <a:ext uri="{FF2B5EF4-FFF2-40B4-BE49-F238E27FC236}">
                <a16:creationId xmlns:a16="http://schemas.microsoft.com/office/drawing/2014/main" id="{D6C4FA62-B148-EACE-835F-8C56B93CF717}"/>
              </a:ext>
            </a:extLst>
          </p:cNvPr>
          <p:cNvSpPr>
            <a:spLocks noGrp="1"/>
          </p:cNvSpPr>
          <p:nvPr>
            <p:ph idx="1"/>
          </p:nvPr>
        </p:nvSpPr>
        <p:spPr>
          <a:xfrm>
            <a:off x="89647" y="1825625"/>
            <a:ext cx="11807492" cy="4915834"/>
          </a:xfrm>
        </p:spPr>
        <p:txBody>
          <a:bodyPr>
            <a:normAutofit lnSpcReduction="10000"/>
          </a:bodyPr>
          <a:lstStyle/>
          <a:p>
            <a:pPr marL="0" indent="0">
              <a:buNone/>
            </a:pPr>
            <a:r>
              <a:rPr lang="en-US" sz="2400" b="1" i="0" u="none" strike="noStrike" baseline="0" dirty="0">
                <a:latin typeface="+mn-lt"/>
              </a:rPr>
              <a:t>Fiduciary Tax changes:</a:t>
            </a:r>
          </a:p>
          <a:p>
            <a:pPr marL="0" indent="0">
              <a:buNone/>
            </a:pPr>
            <a:r>
              <a:rPr lang="en-US" sz="2400" b="1" dirty="0">
                <a:latin typeface="+mn-lt"/>
              </a:rPr>
              <a:t>Schedule G Form 41</a:t>
            </a:r>
          </a:p>
          <a:p>
            <a:r>
              <a:rPr lang="en-US" sz="2600" dirty="0">
                <a:latin typeface="+mn-lt"/>
              </a:rPr>
              <a:t>Keying dots on schedule have moved.</a:t>
            </a:r>
          </a:p>
          <a:p>
            <a:r>
              <a:rPr lang="en-US" sz="2600" dirty="0">
                <a:latin typeface="+mn-lt"/>
              </a:rPr>
              <a:t>New lines </a:t>
            </a:r>
            <a:r>
              <a:rPr lang="en-US" sz="2600" dirty="0" err="1">
                <a:latin typeface="+mn-lt"/>
              </a:rPr>
              <a:t>24d</a:t>
            </a:r>
            <a:r>
              <a:rPr lang="en-US" sz="2600" dirty="0">
                <a:latin typeface="+mn-lt"/>
              </a:rPr>
              <a:t> &amp; </a:t>
            </a:r>
            <a:r>
              <a:rPr lang="en-US" sz="2600" dirty="0" err="1">
                <a:latin typeface="+mn-lt"/>
              </a:rPr>
              <a:t>24e</a:t>
            </a:r>
            <a:r>
              <a:rPr lang="en-US" sz="2600" dirty="0">
                <a:latin typeface="+mn-lt"/>
              </a:rPr>
              <a:t>.</a:t>
            </a:r>
          </a:p>
          <a:p>
            <a:pPr marL="0" indent="0">
              <a:buNone/>
            </a:pPr>
            <a:endParaRPr lang="en-US" sz="2800" b="1" i="0" u="none" strike="noStrike" baseline="0" dirty="0">
              <a:latin typeface="+mn-lt"/>
            </a:endParaRPr>
          </a:p>
          <a:p>
            <a:pPr marL="0" indent="0" algn="l">
              <a:buNone/>
            </a:pPr>
            <a:r>
              <a:rPr lang="en-US" sz="2400" b="1" i="0" u="none" strike="noStrike" baseline="0" dirty="0">
                <a:latin typeface="+mn-lt"/>
              </a:rPr>
              <a:t>Schedule FC</a:t>
            </a:r>
          </a:p>
          <a:p>
            <a:pPr marL="228600" lvl="1"/>
            <a:r>
              <a:rPr lang="en-US" dirty="0">
                <a:latin typeface="+mn-lt"/>
              </a:rPr>
              <a:t>Some keying dots on schedule have moved.</a:t>
            </a:r>
          </a:p>
          <a:p>
            <a:pPr marL="228600" lvl="1"/>
            <a:r>
              <a:rPr lang="en-US" dirty="0">
                <a:latin typeface="+mn-lt"/>
              </a:rPr>
              <a:t>Page 3-Removed Apprenticeship Tax Credit.</a:t>
            </a:r>
          </a:p>
          <a:p>
            <a:pPr marL="228600" lvl="1"/>
            <a:r>
              <a:rPr lang="en-US" dirty="0">
                <a:latin typeface="+mn-lt"/>
              </a:rPr>
              <a:t>Page 4-New Credits (4), Part Q-Part T.</a:t>
            </a:r>
          </a:p>
          <a:p>
            <a:pPr marL="228600" lvl="1"/>
            <a:r>
              <a:rPr lang="en-US" dirty="0">
                <a:latin typeface="+mn-lt"/>
              </a:rPr>
              <a:t>Page 6-Section C, New Part Q-Part T.</a:t>
            </a:r>
          </a:p>
          <a:p>
            <a:pPr marL="228600" lvl="1"/>
            <a:r>
              <a:rPr lang="en-US" dirty="0">
                <a:latin typeface="+mn-lt"/>
              </a:rPr>
              <a:t>Section D, Line 1-updated text info online.</a:t>
            </a:r>
          </a:p>
          <a:p>
            <a:pPr marL="228600" lvl="1"/>
            <a:r>
              <a:rPr lang="en-US" dirty="0">
                <a:latin typeface="+mn-lt"/>
              </a:rPr>
              <a:t>Page 7-Section G, New lines 3 &amp; 4.</a:t>
            </a:r>
          </a:p>
          <a:p>
            <a:pPr algn="l"/>
            <a:endParaRPr lang="en-US" sz="2400" dirty="0">
              <a:latin typeface="+mn-lt"/>
            </a:endParaRPr>
          </a:p>
          <a:p>
            <a:pPr algn="l"/>
            <a:endParaRPr lang="en-US" sz="2400" dirty="0">
              <a:latin typeface="+mn-lt"/>
            </a:endParaRPr>
          </a:p>
        </p:txBody>
      </p:sp>
    </p:spTree>
    <p:extLst>
      <p:ext uri="{BB962C8B-B14F-4D97-AF65-F5344CB8AC3E}">
        <p14:creationId xmlns:p14="http://schemas.microsoft.com/office/powerpoint/2010/main" val="213926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742A-59E6-463E-AEDA-02DF110F1A4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ID Confirmation Quiz</a:t>
            </a:r>
            <a:endParaRPr lang="en-US" dirty="0"/>
          </a:p>
        </p:txBody>
      </p:sp>
      <p:sp>
        <p:nvSpPr>
          <p:cNvPr id="3" name="Content Placeholder 2">
            <a:extLst>
              <a:ext uri="{FF2B5EF4-FFF2-40B4-BE49-F238E27FC236}">
                <a16:creationId xmlns:a16="http://schemas.microsoft.com/office/drawing/2014/main" id="{51CA5CE3-B4DB-4B3D-96CC-4238DCA7A30B}"/>
              </a:ext>
            </a:extLst>
          </p:cNvPr>
          <p:cNvSpPr>
            <a:spLocks noGrp="1"/>
          </p:cNvSpPr>
          <p:nvPr>
            <p:ph idx="1"/>
          </p:nvPr>
        </p:nvSpPr>
        <p:spPr/>
        <p:txBody>
          <a:bodyPr/>
          <a:lstStyle/>
          <a:p>
            <a:r>
              <a:rPr lang="en-US" dirty="0"/>
              <a:t>YouTube Video available for additional instructions.</a:t>
            </a:r>
          </a:p>
          <a:p>
            <a:endParaRPr lang="en-US" dirty="0"/>
          </a:p>
        </p:txBody>
      </p:sp>
      <p:pic>
        <p:nvPicPr>
          <p:cNvPr id="5" name="Picture 4">
            <a:extLst>
              <a:ext uri="{FF2B5EF4-FFF2-40B4-BE49-F238E27FC236}">
                <a16:creationId xmlns:a16="http://schemas.microsoft.com/office/drawing/2014/main" id="{EA209EA5-6573-418E-A60A-94E4AD109CAA}"/>
              </a:ext>
            </a:extLst>
          </p:cNvPr>
          <p:cNvPicPr>
            <a:picLocks noChangeAspect="1"/>
          </p:cNvPicPr>
          <p:nvPr/>
        </p:nvPicPr>
        <p:blipFill>
          <a:blip r:embed="rId2"/>
          <a:stretch>
            <a:fillRect/>
          </a:stretch>
        </p:blipFill>
        <p:spPr>
          <a:xfrm>
            <a:off x="1595718" y="2357718"/>
            <a:ext cx="8507313" cy="4351338"/>
          </a:xfrm>
          <a:prstGeom prst="rect">
            <a:avLst/>
          </a:prstGeom>
        </p:spPr>
      </p:pic>
    </p:spTree>
    <p:extLst>
      <p:ext uri="{BB962C8B-B14F-4D97-AF65-F5344CB8AC3E}">
        <p14:creationId xmlns:p14="http://schemas.microsoft.com/office/powerpoint/2010/main" val="2996451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C8A40-62B1-B366-D194-153A1CCA76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C1A77-7F63-21C1-6880-78F778F19C9B}"/>
              </a:ext>
            </a:extLst>
          </p:cNvPr>
          <p:cNvSpPr>
            <a:spLocks noGrp="1"/>
          </p:cNvSpPr>
          <p:nvPr>
            <p:ph type="title"/>
          </p:nvPr>
        </p:nvSpPr>
        <p:spPr/>
        <p:txBody>
          <a:bodyPr/>
          <a:lstStyle/>
          <a:p>
            <a:pPr algn="ctr"/>
            <a:r>
              <a:rPr lang="en-US" dirty="0"/>
              <a:t>Financial Institution Excise Tax</a:t>
            </a:r>
            <a:br>
              <a:rPr lang="en-US" dirty="0"/>
            </a:br>
            <a:r>
              <a:rPr lang="en-US" sz="4400" b="1" dirty="0">
                <a:latin typeface="Times New Roman" panose="02020603050405020304" pitchFamily="18" charset="0"/>
                <a:cs typeface="Times New Roman" panose="02020603050405020304" pitchFamily="18" charset="0"/>
              </a:rPr>
              <a:t>Form Changes for 2025</a:t>
            </a:r>
            <a:endParaRPr lang="en-US" dirty="0"/>
          </a:p>
        </p:txBody>
      </p:sp>
      <p:sp>
        <p:nvSpPr>
          <p:cNvPr id="3" name="Content Placeholder 2">
            <a:extLst>
              <a:ext uri="{FF2B5EF4-FFF2-40B4-BE49-F238E27FC236}">
                <a16:creationId xmlns:a16="http://schemas.microsoft.com/office/drawing/2014/main" id="{35ACDE26-3ABF-3FF6-CA94-4A2C553FF498}"/>
              </a:ext>
            </a:extLst>
          </p:cNvPr>
          <p:cNvSpPr>
            <a:spLocks noGrp="1"/>
          </p:cNvSpPr>
          <p:nvPr>
            <p:ph idx="1"/>
          </p:nvPr>
        </p:nvSpPr>
        <p:spPr>
          <a:xfrm>
            <a:off x="71717" y="1825624"/>
            <a:ext cx="11600329" cy="5032375"/>
          </a:xfrm>
        </p:spPr>
        <p:txBody>
          <a:bodyPr>
            <a:normAutofit/>
          </a:bodyPr>
          <a:lstStyle/>
          <a:p>
            <a:pPr marL="0" indent="0" algn="l">
              <a:buNone/>
            </a:pPr>
            <a:r>
              <a:rPr lang="en-US" sz="2800" b="1" i="0" u="none" strike="noStrike" baseline="0" dirty="0">
                <a:solidFill>
                  <a:srgbClr val="000000"/>
                </a:solidFill>
                <a:latin typeface="+mn-lt"/>
              </a:rPr>
              <a:t>Financia</a:t>
            </a:r>
            <a:r>
              <a:rPr lang="en-US" sz="2400" b="1" i="0" u="none" strike="noStrike" baseline="0" dirty="0">
                <a:solidFill>
                  <a:srgbClr val="000000"/>
                </a:solidFill>
                <a:latin typeface="+mn-lt"/>
              </a:rPr>
              <a:t>l Institution Excise Tax changes:</a:t>
            </a:r>
          </a:p>
          <a:p>
            <a:pPr marL="0" indent="0" algn="l">
              <a:buNone/>
            </a:pPr>
            <a:r>
              <a:rPr lang="en-US" sz="2400" b="1" i="0" u="none" strike="noStrike" baseline="0" dirty="0">
                <a:solidFill>
                  <a:srgbClr val="000000"/>
                </a:solidFill>
                <a:latin typeface="+mn-lt"/>
              </a:rPr>
              <a:t>Schedule ET-1</a:t>
            </a:r>
          </a:p>
          <a:p>
            <a:pPr marL="228600" lvl="1"/>
            <a:r>
              <a:rPr lang="en-US" dirty="0">
                <a:latin typeface="+mn-lt"/>
              </a:rPr>
              <a:t>Line 17, updated wording.</a:t>
            </a:r>
          </a:p>
          <a:p>
            <a:pPr marL="228600" lvl="1"/>
            <a:r>
              <a:rPr lang="en-US" dirty="0">
                <a:latin typeface="+mn-lt"/>
              </a:rPr>
              <a:t>Line </a:t>
            </a:r>
            <a:r>
              <a:rPr lang="en-US" dirty="0" err="1">
                <a:latin typeface="+mn-lt"/>
              </a:rPr>
              <a:t>19f</a:t>
            </a:r>
            <a:r>
              <a:rPr lang="en-US" dirty="0">
                <a:latin typeface="+mn-lt"/>
              </a:rPr>
              <a:t>, new line.</a:t>
            </a:r>
          </a:p>
          <a:p>
            <a:pPr marL="228600" lvl="1"/>
            <a:r>
              <a:rPr lang="en-US" dirty="0">
                <a:latin typeface="+mn-lt"/>
              </a:rPr>
              <a:t>Line </a:t>
            </a:r>
            <a:r>
              <a:rPr lang="en-US" dirty="0" err="1">
                <a:latin typeface="+mn-lt"/>
              </a:rPr>
              <a:t>19g</a:t>
            </a:r>
            <a:r>
              <a:rPr lang="en-US" dirty="0">
                <a:latin typeface="+mn-lt"/>
              </a:rPr>
              <a:t>, updated.</a:t>
            </a:r>
          </a:p>
          <a:p>
            <a:pPr marL="228600" lvl="1"/>
            <a:r>
              <a:rPr lang="en-US" dirty="0">
                <a:latin typeface="+mn-lt"/>
              </a:rPr>
              <a:t>Line 21, numbering updated.</a:t>
            </a:r>
          </a:p>
          <a:p>
            <a:pPr marL="228600" lvl="1"/>
            <a:r>
              <a:rPr lang="en-US" dirty="0">
                <a:latin typeface="+mn-lt"/>
              </a:rPr>
              <a:t>Page 5, Other information, Line 5, year updated.</a:t>
            </a:r>
          </a:p>
          <a:p>
            <a:pPr marL="228600" lvl="1"/>
            <a:r>
              <a:rPr lang="en-US" dirty="0">
                <a:latin typeface="+mn-lt"/>
              </a:rPr>
              <a:t>Page 6, Section G, Heading updated.</a:t>
            </a:r>
          </a:p>
          <a:p>
            <a:r>
              <a:rPr lang="en-US" sz="2400" dirty="0">
                <a:latin typeface="+mn-lt"/>
              </a:rPr>
              <a:t>Page 6, Section H, New.</a:t>
            </a:r>
          </a:p>
          <a:p>
            <a:pPr marL="0" indent="0">
              <a:buNone/>
            </a:pPr>
            <a:endParaRPr lang="en-US" sz="2400" b="1" i="0" u="none" strike="noStrike" baseline="0" dirty="0">
              <a:solidFill>
                <a:srgbClr val="000000"/>
              </a:solidFill>
              <a:latin typeface="+mn-lt"/>
            </a:endParaRPr>
          </a:p>
        </p:txBody>
      </p:sp>
    </p:spTree>
    <p:extLst>
      <p:ext uri="{BB962C8B-B14F-4D97-AF65-F5344CB8AC3E}">
        <p14:creationId xmlns:p14="http://schemas.microsoft.com/office/powerpoint/2010/main" val="350514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5DD5-B84E-ACE0-1263-701EAC8CF3ED}"/>
              </a:ext>
            </a:extLst>
          </p:cNvPr>
          <p:cNvSpPr>
            <a:spLocks noGrp="1"/>
          </p:cNvSpPr>
          <p:nvPr>
            <p:ph type="title"/>
          </p:nvPr>
        </p:nvSpPr>
        <p:spPr/>
        <p:txBody>
          <a:bodyPr/>
          <a:lstStyle/>
          <a:p>
            <a:pPr algn="ctr"/>
            <a:r>
              <a:rPr lang="en-US" dirty="0"/>
              <a:t>Financial Institution Excise Tax</a:t>
            </a:r>
            <a:br>
              <a:rPr lang="en-US" dirty="0"/>
            </a:br>
            <a:r>
              <a:rPr lang="en-US" sz="4400" b="1" dirty="0">
                <a:latin typeface="Times New Roman" panose="02020603050405020304" pitchFamily="18" charset="0"/>
                <a:cs typeface="Times New Roman" panose="02020603050405020304" pitchFamily="18" charset="0"/>
              </a:rPr>
              <a:t>Form Changes for 2025</a:t>
            </a:r>
            <a:endParaRPr lang="en-US" dirty="0"/>
          </a:p>
        </p:txBody>
      </p:sp>
      <p:sp>
        <p:nvSpPr>
          <p:cNvPr id="3" name="Content Placeholder 2">
            <a:extLst>
              <a:ext uri="{FF2B5EF4-FFF2-40B4-BE49-F238E27FC236}">
                <a16:creationId xmlns:a16="http://schemas.microsoft.com/office/drawing/2014/main" id="{D2615AAB-CC40-14F4-883A-836788DF1758}"/>
              </a:ext>
            </a:extLst>
          </p:cNvPr>
          <p:cNvSpPr>
            <a:spLocks noGrp="1"/>
          </p:cNvSpPr>
          <p:nvPr>
            <p:ph idx="1"/>
          </p:nvPr>
        </p:nvSpPr>
        <p:spPr>
          <a:xfrm>
            <a:off x="71717" y="1825624"/>
            <a:ext cx="11600329" cy="5032375"/>
          </a:xfrm>
        </p:spPr>
        <p:txBody>
          <a:bodyPr>
            <a:normAutofit fontScale="92500" lnSpcReduction="20000"/>
          </a:bodyPr>
          <a:lstStyle/>
          <a:p>
            <a:pPr marL="0" indent="0" algn="l">
              <a:buNone/>
            </a:pPr>
            <a:r>
              <a:rPr lang="en-US" sz="2800" b="1" i="0" u="none" strike="noStrike" baseline="0" dirty="0">
                <a:solidFill>
                  <a:srgbClr val="000000"/>
                </a:solidFill>
                <a:latin typeface="+mn-lt"/>
              </a:rPr>
              <a:t>Financia</a:t>
            </a:r>
            <a:r>
              <a:rPr lang="en-US" sz="2400" b="1" i="0" u="none" strike="noStrike" baseline="0" dirty="0">
                <a:solidFill>
                  <a:srgbClr val="000000"/>
                </a:solidFill>
                <a:latin typeface="+mn-lt"/>
              </a:rPr>
              <a:t>l Institution Excise Tax changes:</a:t>
            </a:r>
          </a:p>
          <a:p>
            <a:pPr marL="0" indent="0" algn="l">
              <a:buNone/>
            </a:pPr>
            <a:r>
              <a:rPr lang="en-US" sz="2400" b="1" i="0" u="none" strike="noStrike" baseline="0" dirty="0">
                <a:solidFill>
                  <a:srgbClr val="000000"/>
                </a:solidFill>
                <a:latin typeface="+mn-lt"/>
              </a:rPr>
              <a:t>Schedule EC</a:t>
            </a:r>
          </a:p>
          <a:p>
            <a:pPr marL="0" lvl="1" indent="0"/>
            <a:r>
              <a:rPr lang="en-US" sz="2600" dirty="0">
                <a:latin typeface="+mn-lt"/>
              </a:rPr>
              <a:t>Page 1, Part B, Line </a:t>
            </a:r>
            <a:r>
              <a:rPr lang="en-US" sz="2600" dirty="0" err="1">
                <a:latin typeface="+mn-lt"/>
              </a:rPr>
              <a:t>B1</a:t>
            </a:r>
            <a:r>
              <a:rPr lang="en-US" sz="2600" dirty="0">
                <a:latin typeface="+mn-lt"/>
              </a:rPr>
              <a:t>, year updated.</a:t>
            </a:r>
          </a:p>
          <a:p>
            <a:pPr marL="0" lvl="1" indent="0"/>
            <a:r>
              <a:rPr lang="en-US" sz="2600" dirty="0">
                <a:latin typeface="+mn-lt"/>
              </a:rPr>
              <a:t>Page 1, Part B, Line </a:t>
            </a:r>
            <a:r>
              <a:rPr lang="en-US" sz="2600" dirty="0" err="1">
                <a:latin typeface="+mn-lt"/>
              </a:rPr>
              <a:t>B2</a:t>
            </a:r>
            <a:r>
              <a:rPr lang="en-US" sz="2600" dirty="0">
                <a:latin typeface="+mn-lt"/>
              </a:rPr>
              <a:t>, year updated.</a:t>
            </a:r>
          </a:p>
          <a:p>
            <a:pPr marL="0" lvl="1" indent="0"/>
            <a:r>
              <a:rPr lang="en-US" sz="2600" dirty="0">
                <a:latin typeface="+mn-lt"/>
              </a:rPr>
              <a:t>Page 1, Part B, Line </a:t>
            </a:r>
            <a:r>
              <a:rPr lang="en-US" sz="2600" dirty="0" err="1">
                <a:latin typeface="+mn-lt"/>
              </a:rPr>
              <a:t>B4</a:t>
            </a:r>
            <a:r>
              <a:rPr lang="en-US" sz="2600" dirty="0">
                <a:latin typeface="+mn-lt"/>
              </a:rPr>
              <a:t>, year updated.</a:t>
            </a:r>
          </a:p>
          <a:p>
            <a:pPr marL="0" lvl="1" indent="0"/>
            <a:r>
              <a:rPr lang="en-US" sz="2600" dirty="0">
                <a:latin typeface="+mn-lt"/>
              </a:rPr>
              <a:t>Page 2 &amp; 3, Part F, Updated.</a:t>
            </a:r>
          </a:p>
          <a:p>
            <a:pPr marL="0" lvl="1" indent="0"/>
            <a:r>
              <a:rPr lang="en-US" sz="2600" dirty="0">
                <a:latin typeface="+mn-lt"/>
              </a:rPr>
              <a:t>Page 3, Part G, Updated.</a:t>
            </a:r>
          </a:p>
          <a:p>
            <a:pPr marL="0" lvl="1" indent="0"/>
            <a:r>
              <a:rPr lang="en-US" sz="2600" dirty="0">
                <a:latin typeface="+mn-lt"/>
              </a:rPr>
              <a:t>Page 3, Part H, New.</a:t>
            </a:r>
          </a:p>
          <a:p>
            <a:pPr marL="0" lvl="1" indent="0"/>
            <a:r>
              <a:rPr lang="en-US" sz="2600" dirty="0">
                <a:latin typeface="+mn-lt"/>
              </a:rPr>
              <a:t>Page 4, Part I, New.</a:t>
            </a:r>
          </a:p>
          <a:p>
            <a:pPr marL="0" lvl="1" indent="0"/>
            <a:r>
              <a:rPr lang="en-US" sz="2600" dirty="0">
                <a:latin typeface="+mn-lt"/>
              </a:rPr>
              <a:t>Page 4, Part J, New.</a:t>
            </a:r>
          </a:p>
          <a:p>
            <a:pPr marL="0" lvl="1" indent="0"/>
            <a:r>
              <a:rPr lang="en-US" sz="2600" dirty="0">
                <a:latin typeface="+mn-lt"/>
              </a:rPr>
              <a:t>Page 4, Part K, New.</a:t>
            </a:r>
          </a:p>
          <a:p>
            <a:pPr marL="0" lvl="1" indent="0"/>
            <a:r>
              <a:rPr lang="en-US" sz="2600" dirty="0">
                <a:latin typeface="+mn-lt"/>
              </a:rPr>
              <a:t>Page 4, Part L, Updated.</a:t>
            </a:r>
          </a:p>
          <a:p>
            <a:pPr marL="0" lvl="1" indent="0"/>
            <a:r>
              <a:rPr lang="en-US" sz="2600" dirty="0">
                <a:latin typeface="+mn-lt"/>
              </a:rPr>
              <a:t>Page 5, Section E, Added new lines.</a:t>
            </a:r>
          </a:p>
          <a:p>
            <a:pPr marL="0" indent="0"/>
            <a:r>
              <a:rPr lang="en-US" sz="2600" dirty="0">
                <a:latin typeface="+mn-lt"/>
              </a:rPr>
              <a:t>Page 6 has been added.</a:t>
            </a:r>
          </a:p>
        </p:txBody>
      </p:sp>
    </p:spTree>
    <p:extLst>
      <p:ext uri="{BB962C8B-B14F-4D97-AF65-F5344CB8AC3E}">
        <p14:creationId xmlns:p14="http://schemas.microsoft.com/office/powerpoint/2010/main" val="4148380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279AE-4DEF-2FF7-3F94-B38C3FFFD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7A73A-7C62-9C22-B8AF-85993947A3C8}"/>
              </a:ext>
            </a:extLst>
          </p:cNvPr>
          <p:cNvSpPr>
            <a:spLocks noGrp="1"/>
          </p:cNvSpPr>
          <p:nvPr>
            <p:ph type="title"/>
          </p:nvPr>
        </p:nvSpPr>
        <p:spPr/>
        <p:txBody>
          <a:bodyPr/>
          <a:lstStyle/>
          <a:p>
            <a:pPr algn="ctr"/>
            <a:r>
              <a:rPr lang="en-US" dirty="0"/>
              <a:t>Financial Institution Excise Tax</a:t>
            </a:r>
            <a:br>
              <a:rPr lang="en-US" dirty="0"/>
            </a:br>
            <a:r>
              <a:rPr lang="en-US" sz="4400" b="1" dirty="0">
                <a:latin typeface="Times New Roman" panose="02020603050405020304" pitchFamily="18" charset="0"/>
                <a:cs typeface="Times New Roman" panose="02020603050405020304" pitchFamily="18" charset="0"/>
              </a:rPr>
              <a:t>Form Changes for 2025</a:t>
            </a:r>
            <a:endParaRPr lang="en-US" dirty="0"/>
          </a:p>
        </p:txBody>
      </p:sp>
      <p:sp>
        <p:nvSpPr>
          <p:cNvPr id="3" name="Content Placeholder 2">
            <a:extLst>
              <a:ext uri="{FF2B5EF4-FFF2-40B4-BE49-F238E27FC236}">
                <a16:creationId xmlns:a16="http://schemas.microsoft.com/office/drawing/2014/main" id="{08712BCB-3BB6-9E0C-F15B-385019E4606B}"/>
              </a:ext>
            </a:extLst>
          </p:cNvPr>
          <p:cNvSpPr>
            <a:spLocks noGrp="1"/>
          </p:cNvSpPr>
          <p:nvPr>
            <p:ph idx="1"/>
          </p:nvPr>
        </p:nvSpPr>
        <p:spPr>
          <a:xfrm>
            <a:off x="71717" y="1825624"/>
            <a:ext cx="11600329" cy="5032375"/>
          </a:xfrm>
        </p:spPr>
        <p:txBody>
          <a:bodyPr>
            <a:normAutofit/>
          </a:bodyPr>
          <a:lstStyle/>
          <a:p>
            <a:pPr marL="0" indent="0" algn="l">
              <a:buNone/>
            </a:pPr>
            <a:r>
              <a:rPr lang="en-US" sz="2400" b="1" i="0" u="none" strike="noStrike" baseline="0" dirty="0">
                <a:solidFill>
                  <a:srgbClr val="000000"/>
                </a:solidFill>
                <a:latin typeface="+mn-lt"/>
              </a:rPr>
              <a:t>Financial Institution Excise Tax changes:</a:t>
            </a:r>
          </a:p>
          <a:p>
            <a:pPr marL="0" indent="0" algn="l">
              <a:buNone/>
            </a:pPr>
            <a:r>
              <a:rPr lang="en-US" sz="2400" b="1" i="0" u="none" strike="noStrike" baseline="0" dirty="0">
                <a:solidFill>
                  <a:srgbClr val="000000"/>
                </a:solidFill>
                <a:latin typeface="+mn-lt"/>
              </a:rPr>
              <a:t>Schedule </a:t>
            </a:r>
            <a:r>
              <a:rPr lang="en-US" sz="2400" b="1" i="0" u="none" strike="noStrike" baseline="0" dirty="0" err="1">
                <a:solidFill>
                  <a:srgbClr val="000000"/>
                </a:solidFill>
                <a:latin typeface="+mn-lt"/>
              </a:rPr>
              <a:t>FTI</a:t>
            </a:r>
            <a:endParaRPr lang="en-US" sz="2400" b="1" i="0" u="none" strike="noStrike" baseline="0" dirty="0">
              <a:solidFill>
                <a:srgbClr val="000000"/>
              </a:solidFill>
              <a:latin typeface="+mn-lt"/>
            </a:endParaRPr>
          </a:p>
          <a:p>
            <a:pPr marL="228600" lvl="1">
              <a:tabLst>
                <a:tab pos="630238" algn="l"/>
              </a:tabLst>
            </a:pPr>
            <a:r>
              <a:rPr lang="en-US" dirty="0">
                <a:latin typeface="+mn-lt"/>
              </a:rPr>
              <a:t>Line 3 removed.</a:t>
            </a:r>
          </a:p>
          <a:p>
            <a:pPr>
              <a:tabLst>
                <a:tab pos="630238" algn="l"/>
              </a:tabLst>
            </a:pPr>
            <a:r>
              <a:rPr lang="en-US" sz="2400" dirty="0">
                <a:latin typeface="+mn-lt"/>
              </a:rPr>
              <a:t>Caused lines 4, 5 and 6 to be renumbered.</a:t>
            </a:r>
          </a:p>
          <a:p>
            <a:pPr marL="0" indent="0">
              <a:buNone/>
              <a:tabLst>
                <a:tab pos="630238" algn="l"/>
              </a:tabLst>
            </a:pPr>
            <a:endParaRPr lang="en-US" sz="2400" b="1" i="0" u="none" strike="noStrike" baseline="0" dirty="0">
              <a:solidFill>
                <a:srgbClr val="000000"/>
              </a:solidFill>
              <a:latin typeface="+mn-lt"/>
            </a:endParaRPr>
          </a:p>
          <a:p>
            <a:pPr marL="0" indent="0">
              <a:buNone/>
              <a:tabLst>
                <a:tab pos="630238" algn="l"/>
              </a:tabLst>
            </a:pPr>
            <a:r>
              <a:rPr lang="en-US" sz="2400" b="1" dirty="0">
                <a:solidFill>
                  <a:srgbClr val="000000"/>
                </a:solidFill>
                <a:latin typeface="+mn-lt"/>
              </a:rPr>
              <a:t>Form </a:t>
            </a:r>
            <a:r>
              <a:rPr lang="en-US" sz="2400" b="1" dirty="0" err="1">
                <a:solidFill>
                  <a:srgbClr val="000000"/>
                </a:solidFill>
                <a:latin typeface="+mn-lt"/>
              </a:rPr>
              <a:t>2220E</a:t>
            </a:r>
            <a:endParaRPr lang="en-US" sz="2400" b="1" dirty="0">
              <a:solidFill>
                <a:srgbClr val="000000"/>
              </a:solidFill>
              <a:latin typeface="+mn-lt"/>
            </a:endParaRPr>
          </a:p>
          <a:p>
            <a:pPr marL="0" lvl="1" indent="457200"/>
            <a:r>
              <a:rPr lang="en-US" dirty="0">
                <a:latin typeface="+mn-lt"/>
              </a:rPr>
              <a:t>Page 1, Part 2, Line 2, year updated.</a:t>
            </a:r>
          </a:p>
          <a:p>
            <a:pPr marL="0" lvl="1" indent="457200"/>
            <a:r>
              <a:rPr lang="en-US" dirty="0">
                <a:latin typeface="+mn-lt"/>
              </a:rPr>
              <a:t>Page 2, line numbers, odd, 23 – 37, year updated.</a:t>
            </a:r>
          </a:p>
          <a:p>
            <a:pPr marL="0" indent="457200"/>
            <a:r>
              <a:rPr lang="en-US" sz="2400" dirty="0">
                <a:latin typeface="+mn-lt"/>
              </a:rPr>
              <a:t>Page 4, Schedule B, lines </a:t>
            </a:r>
            <a:r>
              <a:rPr lang="en-US" sz="2400" dirty="0" err="1">
                <a:latin typeface="+mn-lt"/>
              </a:rPr>
              <a:t>1a</a:t>
            </a:r>
            <a:r>
              <a:rPr lang="en-US" sz="2400" dirty="0">
                <a:latin typeface="+mn-lt"/>
              </a:rPr>
              <a:t>-c, line 2, lines </a:t>
            </a:r>
            <a:r>
              <a:rPr lang="en-US" sz="2400" dirty="0" err="1">
                <a:latin typeface="+mn-lt"/>
              </a:rPr>
              <a:t>3a</a:t>
            </a:r>
            <a:r>
              <a:rPr lang="en-US" sz="2400" dirty="0">
                <a:latin typeface="+mn-lt"/>
              </a:rPr>
              <a:t>-c, year updated.</a:t>
            </a:r>
            <a:endParaRPr lang="en-US" sz="2400" b="1" i="0" u="none" strike="noStrike" baseline="0" dirty="0">
              <a:solidFill>
                <a:srgbClr val="000000"/>
              </a:solidFill>
              <a:latin typeface="+mn-lt"/>
            </a:endParaRPr>
          </a:p>
        </p:txBody>
      </p:sp>
    </p:spTree>
    <p:extLst>
      <p:ext uri="{BB962C8B-B14F-4D97-AF65-F5344CB8AC3E}">
        <p14:creationId xmlns:p14="http://schemas.microsoft.com/office/powerpoint/2010/main" val="425561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A029A-CBFA-E895-45A4-AE4AD8B65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23D17-42E6-3C85-AC7B-833A5F5793E3}"/>
              </a:ext>
            </a:extLst>
          </p:cNvPr>
          <p:cNvSpPr>
            <a:spLocks noGrp="1"/>
          </p:cNvSpPr>
          <p:nvPr>
            <p:ph type="title"/>
          </p:nvPr>
        </p:nvSpPr>
        <p:spPr/>
        <p:txBody>
          <a:bodyPr/>
          <a:lstStyle/>
          <a:p>
            <a:pPr algn="ctr"/>
            <a:r>
              <a:rPr lang="en-US" dirty="0"/>
              <a:t>Financial Institution Excise Tax</a:t>
            </a:r>
            <a:br>
              <a:rPr lang="en-US" dirty="0"/>
            </a:br>
            <a:r>
              <a:rPr lang="en-US" sz="4400" b="1" dirty="0">
                <a:latin typeface="Times New Roman" panose="02020603050405020304" pitchFamily="18" charset="0"/>
                <a:cs typeface="Times New Roman" panose="02020603050405020304" pitchFamily="18" charset="0"/>
              </a:rPr>
              <a:t>Form Changes for 2025</a:t>
            </a:r>
            <a:endParaRPr lang="en-US" dirty="0"/>
          </a:p>
        </p:txBody>
      </p:sp>
      <p:sp>
        <p:nvSpPr>
          <p:cNvPr id="3" name="Content Placeholder 2">
            <a:extLst>
              <a:ext uri="{FF2B5EF4-FFF2-40B4-BE49-F238E27FC236}">
                <a16:creationId xmlns:a16="http://schemas.microsoft.com/office/drawing/2014/main" id="{5D5D64D1-86E7-EA2F-61A5-F51F66A0F3E6}"/>
              </a:ext>
            </a:extLst>
          </p:cNvPr>
          <p:cNvSpPr>
            <a:spLocks noGrp="1"/>
          </p:cNvSpPr>
          <p:nvPr>
            <p:ph idx="1"/>
          </p:nvPr>
        </p:nvSpPr>
        <p:spPr>
          <a:xfrm>
            <a:off x="71717" y="1825624"/>
            <a:ext cx="11600329" cy="5032375"/>
          </a:xfrm>
        </p:spPr>
        <p:txBody>
          <a:bodyPr>
            <a:normAutofit fontScale="92500" lnSpcReduction="20000"/>
          </a:bodyPr>
          <a:lstStyle/>
          <a:p>
            <a:pPr marL="0" indent="0" algn="l">
              <a:buNone/>
            </a:pPr>
            <a:r>
              <a:rPr lang="en-US" sz="2600" b="1" i="0" u="none" strike="noStrike" baseline="0" dirty="0">
                <a:solidFill>
                  <a:srgbClr val="000000"/>
                </a:solidFill>
                <a:latin typeface="+mn-lt"/>
              </a:rPr>
              <a:t>Financial Institution Excise Tax changes:</a:t>
            </a:r>
          </a:p>
          <a:p>
            <a:pPr marL="0" indent="0" algn="l">
              <a:buNone/>
            </a:pPr>
            <a:r>
              <a:rPr lang="en-US" sz="2600" b="1" i="0" u="none" strike="noStrike" baseline="0" dirty="0">
                <a:solidFill>
                  <a:srgbClr val="000000"/>
                </a:solidFill>
                <a:latin typeface="+mn-lt"/>
              </a:rPr>
              <a:t>Schedule OZ</a:t>
            </a:r>
          </a:p>
          <a:p>
            <a:r>
              <a:rPr lang="en-US" sz="2600" dirty="0">
                <a:latin typeface="+mn-lt"/>
              </a:rPr>
              <a:t>Updated line instructions on line 4 to update line reference for Schedule </a:t>
            </a:r>
            <a:r>
              <a:rPr lang="en-US" sz="2600" dirty="0" err="1">
                <a:latin typeface="+mn-lt"/>
              </a:rPr>
              <a:t>FTI</a:t>
            </a:r>
            <a:r>
              <a:rPr lang="en-US" sz="2600" dirty="0">
                <a:latin typeface="+mn-lt"/>
              </a:rPr>
              <a:t>.</a:t>
            </a:r>
          </a:p>
          <a:p>
            <a:endParaRPr lang="en-US" sz="2600" dirty="0">
              <a:latin typeface="+mn-lt"/>
            </a:endParaRPr>
          </a:p>
          <a:p>
            <a:pPr marL="0" indent="0">
              <a:buNone/>
            </a:pPr>
            <a:r>
              <a:rPr lang="en-US" sz="2600" b="1" dirty="0">
                <a:latin typeface="+mn-lt"/>
              </a:rPr>
              <a:t>Form ET-</a:t>
            </a:r>
            <a:r>
              <a:rPr lang="en-US" sz="2600" b="1" dirty="0" err="1">
                <a:latin typeface="+mn-lt"/>
              </a:rPr>
              <a:t>1C</a:t>
            </a:r>
            <a:endParaRPr lang="en-US" sz="2600" b="1" dirty="0">
              <a:latin typeface="+mn-lt"/>
            </a:endParaRPr>
          </a:p>
          <a:p>
            <a:pPr marL="0" lvl="1" indent="228600"/>
            <a:r>
              <a:rPr lang="en-US" sz="2600" dirty="0">
                <a:latin typeface="+mn-lt"/>
              </a:rPr>
              <a:t>Line 3, wording changed to Nonrefundable.</a:t>
            </a:r>
          </a:p>
          <a:p>
            <a:pPr marL="0" lvl="1" indent="228600"/>
            <a:r>
              <a:rPr lang="en-US" sz="2600" dirty="0">
                <a:latin typeface="+mn-lt"/>
              </a:rPr>
              <a:t>Line </a:t>
            </a:r>
            <a:r>
              <a:rPr lang="en-US" sz="2600" dirty="0" err="1">
                <a:latin typeface="+mn-lt"/>
              </a:rPr>
              <a:t>5f</a:t>
            </a:r>
            <a:r>
              <a:rPr lang="en-US" sz="2600" dirty="0">
                <a:latin typeface="+mn-lt"/>
              </a:rPr>
              <a:t>, wording changed to Refundable.</a:t>
            </a:r>
          </a:p>
          <a:p>
            <a:pPr marL="0" indent="228600"/>
            <a:r>
              <a:rPr lang="en-US" sz="2600" dirty="0">
                <a:latin typeface="+mn-lt"/>
              </a:rPr>
              <a:t>Line </a:t>
            </a:r>
            <a:r>
              <a:rPr lang="en-US" sz="2600" dirty="0" err="1">
                <a:latin typeface="+mn-lt"/>
              </a:rPr>
              <a:t>5g</a:t>
            </a:r>
            <a:r>
              <a:rPr lang="en-US" sz="2600" dirty="0">
                <a:latin typeface="+mn-lt"/>
              </a:rPr>
              <a:t>, new line for Total Payments.</a:t>
            </a:r>
          </a:p>
          <a:p>
            <a:pPr marL="0" indent="228600"/>
            <a:endParaRPr lang="en-US" sz="2600" b="1" dirty="0">
              <a:latin typeface="+mn-lt"/>
            </a:endParaRPr>
          </a:p>
          <a:p>
            <a:pPr marL="0" indent="0">
              <a:buNone/>
            </a:pPr>
            <a:r>
              <a:rPr lang="en-US" sz="2600" b="1" dirty="0">
                <a:latin typeface="+mn-lt"/>
              </a:rPr>
              <a:t>Form </a:t>
            </a:r>
            <a:r>
              <a:rPr lang="en-US" sz="2600" b="1" dirty="0" err="1">
                <a:latin typeface="+mn-lt"/>
              </a:rPr>
              <a:t>2220E</a:t>
            </a:r>
            <a:endParaRPr lang="en-US" sz="2600" b="1" dirty="0">
              <a:latin typeface="+mn-lt"/>
            </a:endParaRPr>
          </a:p>
          <a:p>
            <a:pPr marL="0" lvl="1" indent="228600"/>
            <a:r>
              <a:rPr lang="en-US" sz="2600" dirty="0">
                <a:latin typeface="+mn-lt"/>
              </a:rPr>
              <a:t>Page 1, Part 2, Line 2, year updated.</a:t>
            </a:r>
          </a:p>
          <a:p>
            <a:pPr marL="0" lvl="1" indent="228600"/>
            <a:r>
              <a:rPr lang="en-US" sz="2600" dirty="0">
                <a:latin typeface="+mn-lt"/>
              </a:rPr>
              <a:t>Page 2, line numbers, odd, 23 – 37, year updated.</a:t>
            </a:r>
          </a:p>
          <a:p>
            <a:pPr marL="0" indent="228600"/>
            <a:r>
              <a:rPr lang="en-US" sz="2600" dirty="0">
                <a:latin typeface="+mn-lt"/>
              </a:rPr>
              <a:t>Page 4, Schedule B, lines </a:t>
            </a:r>
            <a:r>
              <a:rPr lang="en-US" sz="2600" dirty="0" err="1">
                <a:latin typeface="+mn-lt"/>
              </a:rPr>
              <a:t>1a</a:t>
            </a:r>
            <a:r>
              <a:rPr lang="en-US" sz="2600" dirty="0">
                <a:latin typeface="+mn-lt"/>
              </a:rPr>
              <a:t>-c, line 2, lines </a:t>
            </a:r>
            <a:r>
              <a:rPr lang="en-US" sz="2600" dirty="0" err="1">
                <a:latin typeface="+mn-lt"/>
              </a:rPr>
              <a:t>3a</a:t>
            </a:r>
            <a:r>
              <a:rPr lang="en-US" sz="2600" dirty="0">
                <a:latin typeface="+mn-lt"/>
              </a:rPr>
              <a:t>-c, year updated.</a:t>
            </a:r>
            <a:endParaRPr lang="en-US" sz="2600" b="1" dirty="0">
              <a:latin typeface="+mn-lt"/>
            </a:endParaRPr>
          </a:p>
          <a:p>
            <a:pPr marL="0" indent="228600"/>
            <a:endParaRPr lang="en-US" sz="2400" b="1" dirty="0">
              <a:latin typeface="+mn-lt"/>
            </a:endParaRPr>
          </a:p>
          <a:p>
            <a:pPr marL="0" indent="0">
              <a:buNone/>
            </a:pPr>
            <a:endParaRPr lang="en-US" sz="2400" dirty="0">
              <a:latin typeface="+mn-lt"/>
            </a:endParaRPr>
          </a:p>
          <a:p>
            <a:pPr marL="0" indent="0" algn="l">
              <a:buNone/>
            </a:pPr>
            <a:endParaRPr lang="en-US" sz="2400" b="1" i="0" u="none" strike="noStrike" baseline="0" dirty="0">
              <a:solidFill>
                <a:srgbClr val="000000"/>
              </a:solidFill>
              <a:latin typeface="+mn-lt"/>
            </a:endParaRPr>
          </a:p>
        </p:txBody>
      </p:sp>
    </p:spTree>
    <p:extLst>
      <p:ext uri="{BB962C8B-B14F-4D97-AF65-F5344CB8AC3E}">
        <p14:creationId xmlns:p14="http://schemas.microsoft.com/office/powerpoint/2010/main" val="24954038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5188-C616-B5D7-EEBB-EF2618F9F32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Pass Through Tax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Form Changes for 2025</a:t>
            </a:r>
            <a:endParaRPr lang="en-US" dirty="0"/>
          </a:p>
        </p:txBody>
      </p:sp>
      <p:sp>
        <p:nvSpPr>
          <p:cNvPr id="3" name="Content Placeholder 2">
            <a:extLst>
              <a:ext uri="{FF2B5EF4-FFF2-40B4-BE49-F238E27FC236}">
                <a16:creationId xmlns:a16="http://schemas.microsoft.com/office/drawing/2014/main" id="{305916BE-7067-7ABC-4951-F552EB0E0789}"/>
              </a:ext>
            </a:extLst>
          </p:cNvPr>
          <p:cNvSpPr>
            <a:spLocks noGrp="1"/>
          </p:cNvSpPr>
          <p:nvPr>
            <p:ph idx="1"/>
          </p:nvPr>
        </p:nvSpPr>
        <p:spPr>
          <a:xfrm>
            <a:off x="1" y="1690688"/>
            <a:ext cx="12264886" cy="5167311"/>
          </a:xfrm>
        </p:spPr>
        <p:txBody>
          <a:bodyPr>
            <a:noAutofit/>
          </a:bodyPr>
          <a:lstStyle/>
          <a:p>
            <a:pPr marL="0" indent="0">
              <a:buNone/>
            </a:pPr>
            <a:r>
              <a:rPr lang="en-US" sz="2400" b="1" i="0" u="none" strike="noStrike" baseline="0" dirty="0">
                <a:latin typeface="+mn-lt"/>
              </a:rPr>
              <a:t>Pass-Through Tax changes:</a:t>
            </a:r>
          </a:p>
          <a:p>
            <a:pPr marL="0" indent="0">
              <a:buNone/>
            </a:pPr>
            <a:r>
              <a:rPr lang="en-US" sz="2400" b="1" dirty="0">
                <a:latin typeface="+mn-lt"/>
              </a:rPr>
              <a:t>Form </a:t>
            </a:r>
            <a:r>
              <a:rPr lang="en-US" sz="2400" b="1" dirty="0" err="1">
                <a:latin typeface="+mn-lt"/>
              </a:rPr>
              <a:t>8948AL</a:t>
            </a:r>
            <a:r>
              <a:rPr lang="en-US" sz="2400" b="1" dirty="0">
                <a:latin typeface="+mn-lt"/>
              </a:rPr>
              <a:t>-PTE </a:t>
            </a:r>
            <a:endParaRPr lang="en-US" sz="2400" dirty="0">
              <a:latin typeface="+mn-lt"/>
            </a:endParaRPr>
          </a:p>
          <a:p>
            <a:pPr marL="228600" lvl="1"/>
            <a:r>
              <a:rPr lang="en-US" dirty="0">
                <a:latin typeface="+mn-lt"/>
              </a:rPr>
              <a:t>Formerly Form </a:t>
            </a:r>
            <a:r>
              <a:rPr lang="en-US" dirty="0" err="1">
                <a:latin typeface="+mn-lt"/>
              </a:rPr>
              <a:t>8948AL</a:t>
            </a:r>
            <a:r>
              <a:rPr lang="en-US" dirty="0">
                <a:latin typeface="+mn-lt"/>
              </a:rPr>
              <a:t>-Form was renamed.</a:t>
            </a:r>
          </a:p>
          <a:p>
            <a:pPr marL="228600" lvl="1"/>
            <a:endParaRPr lang="en-US" dirty="0">
              <a:latin typeface="+mn-lt"/>
            </a:endParaRPr>
          </a:p>
          <a:p>
            <a:pPr marL="0" indent="0" algn="l">
              <a:buNone/>
            </a:pPr>
            <a:r>
              <a:rPr lang="en-US" sz="2400" b="1" i="0" u="none" strike="noStrike" baseline="0" dirty="0">
                <a:latin typeface="+mn-lt"/>
              </a:rPr>
              <a:t>Form 20S</a:t>
            </a:r>
          </a:p>
          <a:p>
            <a:pPr marL="228600" lvl="1"/>
            <a:r>
              <a:rPr lang="en-US" dirty="0">
                <a:latin typeface="+mn-lt"/>
              </a:rPr>
              <a:t>Many keying dots on form have moved.</a:t>
            </a:r>
          </a:p>
          <a:p>
            <a:pPr marL="228600" lvl="1"/>
            <a:r>
              <a:rPr lang="en-US" dirty="0">
                <a:latin typeface="+mn-lt"/>
              </a:rPr>
              <a:t>Page 1, Header-Added new checkbox for Revoking PTE.</a:t>
            </a:r>
          </a:p>
          <a:p>
            <a:pPr marL="228600" lvl="1"/>
            <a:r>
              <a:rPr lang="en-US" dirty="0">
                <a:latin typeface="+mn-lt"/>
              </a:rPr>
              <a:t>Line 33- updated Part reference in the parenthesis from Schedule PC.</a:t>
            </a:r>
          </a:p>
          <a:p>
            <a:r>
              <a:rPr lang="en-US" sz="2400" dirty="0">
                <a:latin typeface="+mn-lt"/>
              </a:rPr>
              <a:t>Line </a:t>
            </a:r>
            <a:r>
              <a:rPr lang="en-US" sz="2400" dirty="0" err="1">
                <a:latin typeface="+mn-lt"/>
              </a:rPr>
              <a:t>35d</a:t>
            </a:r>
            <a:r>
              <a:rPr lang="en-US" sz="2400" dirty="0">
                <a:latin typeface="+mn-lt"/>
              </a:rPr>
              <a:t>- updated Part reference in the parenthesis from Schedule PC.</a:t>
            </a:r>
          </a:p>
          <a:p>
            <a:endParaRPr lang="en-US" sz="2400" dirty="0">
              <a:latin typeface="+mn-lt"/>
            </a:endParaRPr>
          </a:p>
          <a:p>
            <a:pPr marL="0" indent="0">
              <a:buNone/>
            </a:pPr>
            <a:r>
              <a:rPr lang="en-US" sz="2400" b="1" dirty="0">
                <a:latin typeface="+mn-lt"/>
              </a:rPr>
              <a:t>Schedule K-1 (</a:t>
            </a:r>
            <a:r>
              <a:rPr lang="en-US" sz="2400" b="1" dirty="0" err="1">
                <a:latin typeface="+mn-lt"/>
              </a:rPr>
              <a:t>20S</a:t>
            </a:r>
            <a:r>
              <a:rPr lang="en-US" sz="2400" b="1" dirty="0">
                <a:latin typeface="+mn-lt"/>
              </a:rPr>
              <a:t>)</a:t>
            </a:r>
          </a:p>
          <a:p>
            <a:r>
              <a:rPr lang="en-US" sz="2400" dirty="0">
                <a:latin typeface="+mn-lt"/>
              </a:rPr>
              <a:t>Part II, Section G-New Lines 4 &amp;5.</a:t>
            </a:r>
            <a:endParaRPr lang="en-US" sz="2400" b="1" dirty="0">
              <a:latin typeface="+mn-lt"/>
            </a:endParaRPr>
          </a:p>
          <a:p>
            <a:endParaRPr lang="en-US" sz="2400" dirty="0">
              <a:latin typeface="+mn-lt"/>
            </a:endParaRPr>
          </a:p>
          <a:p>
            <a:pPr algn="l"/>
            <a:endParaRPr lang="en-US" sz="2100" dirty="0">
              <a:latin typeface="+mn-lt"/>
            </a:endParaRPr>
          </a:p>
          <a:p>
            <a:pPr algn="l"/>
            <a:endParaRPr lang="en-US" sz="2100" dirty="0">
              <a:latin typeface="+mn-lt"/>
            </a:endParaRPr>
          </a:p>
          <a:p>
            <a:pPr algn="l"/>
            <a:endParaRPr lang="en-US" sz="2100" dirty="0">
              <a:latin typeface="+mn-lt"/>
            </a:endParaRPr>
          </a:p>
          <a:p>
            <a:pPr algn="l"/>
            <a:endParaRPr lang="en-US" sz="2100" dirty="0">
              <a:latin typeface="+mn-lt"/>
            </a:endParaRPr>
          </a:p>
          <a:p>
            <a:pPr algn="l"/>
            <a:endParaRPr lang="en-US" sz="2100" dirty="0">
              <a:latin typeface="+mn-lt"/>
            </a:endParaRPr>
          </a:p>
        </p:txBody>
      </p:sp>
    </p:spTree>
    <p:extLst>
      <p:ext uri="{BB962C8B-B14F-4D97-AF65-F5344CB8AC3E}">
        <p14:creationId xmlns:p14="http://schemas.microsoft.com/office/powerpoint/2010/main" val="2654252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8835-B977-692D-5055-4D5EC63302C5}"/>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Pass Through Tax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Form Changes for 2025</a:t>
            </a:r>
            <a:endParaRPr lang="en-US" dirty="0"/>
          </a:p>
        </p:txBody>
      </p:sp>
      <p:sp>
        <p:nvSpPr>
          <p:cNvPr id="3" name="Content Placeholder 2">
            <a:extLst>
              <a:ext uri="{FF2B5EF4-FFF2-40B4-BE49-F238E27FC236}">
                <a16:creationId xmlns:a16="http://schemas.microsoft.com/office/drawing/2014/main" id="{31ABDC9D-D209-6D27-CE6C-F87CF7BDC7F2}"/>
              </a:ext>
            </a:extLst>
          </p:cNvPr>
          <p:cNvSpPr>
            <a:spLocks noGrp="1"/>
          </p:cNvSpPr>
          <p:nvPr>
            <p:ph idx="1"/>
          </p:nvPr>
        </p:nvSpPr>
        <p:spPr>
          <a:xfrm>
            <a:off x="-1" y="1690688"/>
            <a:ext cx="12129247" cy="5634451"/>
          </a:xfrm>
        </p:spPr>
        <p:txBody>
          <a:bodyPr>
            <a:noAutofit/>
          </a:bodyPr>
          <a:lstStyle/>
          <a:p>
            <a:pPr marL="0" indent="0">
              <a:buNone/>
            </a:pPr>
            <a:r>
              <a:rPr lang="en-US" sz="2400" b="1" i="0" u="none" strike="noStrike" baseline="0" dirty="0">
                <a:latin typeface="+mn-lt"/>
              </a:rPr>
              <a:t>Pass-Through Tax changes:</a:t>
            </a:r>
          </a:p>
          <a:p>
            <a:pPr marL="0" indent="0" algn="l">
              <a:buNone/>
            </a:pPr>
            <a:r>
              <a:rPr lang="en-US" sz="2400" b="1" i="0" u="none" strike="noStrike" baseline="0" dirty="0">
                <a:latin typeface="+mn-lt"/>
              </a:rPr>
              <a:t>Form 65</a:t>
            </a:r>
            <a:endParaRPr lang="en-US" sz="2400" b="0" i="0" u="none" strike="noStrike" baseline="0" dirty="0">
              <a:latin typeface="+mn-lt"/>
            </a:endParaRPr>
          </a:p>
          <a:p>
            <a:pPr marL="0" lvl="1" indent="457200"/>
            <a:r>
              <a:rPr lang="en-US" dirty="0">
                <a:latin typeface="+mn-lt"/>
              </a:rPr>
              <a:t>Many keying dots on form have moved.</a:t>
            </a:r>
          </a:p>
          <a:p>
            <a:pPr marL="0" lvl="1" indent="457200"/>
            <a:r>
              <a:rPr lang="en-US" dirty="0">
                <a:latin typeface="+mn-lt"/>
              </a:rPr>
              <a:t>Page 1, Header-Added new checkbox for Revoking PTE.</a:t>
            </a:r>
          </a:p>
          <a:p>
            <a:pPr marL="0" lvl="1" indent="457200"/>
            <a:r>
              <a:rPr lang="en-US" dirty="0">
                <a:latin typeface="+mn-lt"/>
              </a:rPr>
              <a:t>Line 33-updated Part reference in ( ) from Schedule PC.</a:t>
            </a:r>
          </a:p>
          <a:p>
            <a:pPr marL="0" indent="457200"/>
            <a:r>
              <a:rPr lang="en-US" sz="2400" dirty="0">
                <a:latin typeface="+mn-lt"/>
              </a:rPr>
              <a:t>Line 34-updated Part reference in ( ) from Schedule PC.</a:t>
            </a:r>
          </a:p>
          <a:p>
            <a:pPr marL="0" indent="0">
              <a:buNone/>
            </a:pPr>
            <a:endParaRPr lang="en-US" sz="2400" dirty="0">
              <a:solidFill>
                <a:srgbClr val="000000"/>
              </a:solidFill>
              <a:latin typeface="+mn-lt"/>
            </a:endParaRPr>
          </a:p>
          <a:p>
            <a:pPr marL="0" indent="0">
              <a:buNone/>
            </a:pPr>
            <a:r>
              <a:rPr lang="en-US" sz="2400" b="1" i="0" u="none" strike="noStrike" baseline="0" dirty="0">
                <a:latin typeface="+mn-lt"/>
              </a:rPr>
              <a:t>Form </a:t>
            </a:r>
            <a:r>
              <a:rPr lang="en-US" sz="2400" b="1" dirty="0">
                <a:latin typeface="+mn-lt"/>
              </a:rPr>
              <a:t>K-1(65)</a:t>
            </a:r>
          </a:p>
          <a:p>
            <a:pPr marL="0" indent="457200"/>
            <a:r>
              <a:rPr lang="en-US" sz="2400" dirty="0">
                <a:latin typeface="+mn-lt"/>
              </a:rPr>
              <a:t>Part II, Section G-New Lines 4 &amp;5.</a:t>
            </a:r>
            <a:endParaRPr lang="en-US" sz="2400" b="1" dirty="0">
              <a:latin typeface="+mn-lt"/>
            </a:endParaRPr>
          </a:p>
          <a:p>
            <a:pPr marL="0" indent="0">
              <a:buNone/>
            </a:pPr>
            <a:endParaRPr lang="en-US" sz="2400" b="1" i="0" u="none" strike="noStrike" baseline="0" dirty="0">
              <a:latin typeface="+mn-lt"/>
            </a:endParaRPr>
          </a:p>
        </p:txBody>
      </p:sp>
    </p:spTree>
    <p:extLst>
      <p:ext uri="{BB962C8B-B14F-4D97-AF65-F5344CB8AC3E}">
        <p14:creationId xmlns:p14="http://schemas.microsoft.com/office/powerpoint/2010/main" val="802337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721D-9811-A551-48EA-8EE475D12E2F}"/>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Pass Through Tax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Form Changes for 2025</a:t>
            </a:r>
            <a:endParaRPr lang="en-US" dirty="0"/>
          </a:p>
        </p:txBody>
      </p:sp>
      <p:sp>
        <p:nvSpPr>
          <p:cNvPr id="3" name="Content Placeholder 2">
            <a:extLst>
              <a:ext uri="{FF2B5EF4-FFF2-40B4-BE49-F238E27FC236}">
                <a16:creationId xmlns:a16="http://schemas.microsoft.com/office/drawing/2014/main" id="{4459DD5D-4EFC-4867-9BE5-636D6570D036}"/>
              </a:ext>
            </a:extLst>
          </p:cNvPr>
          <p:cNvSpPr>
            <a:spLocks noGrp="1"/>
          </p:cNvSpPr>
          <p:nvPr>
            <p:ph idx="1"/>
          </p:nvPr>
        </p:nvSpPr>
        <p:spPr>
          <a:xfrm>
            <a:off x="98612" y="1690688"/>
            <a:ext cx="11994776" cy="5104559"/>
          </a:xfrm>
        </p:spPr>
        <p:txBody>
          <a:bodyPr>
            <a:noAutofit/>
          </a:bodyPr>
          <a:lstStyle/>
          <a:p>
            <a:pPr marL="0" indent="0">
              <a:spcBef>
                <a:spcPts val="0"/>
              </a:spcBef>
              <a:buNone/>
            </a:pPr>
            <a:r>
              <a:rPr lang="en-US" sz="2400" b="1" i="0" u="none" strike="noStrike" baseline="0" dirty="0">
                <a:latin typeface="+mn-lt"/>
              </a:rPr>
              <a:t>Pass-Through Tax changes:</a:t>
            </a:r>
          </a:p>
          <a:p>
            <a:pPr marL="0" indent="0" algn="l">
              <a:buNone/>
            </a:pPr>
            <a:r>
              <a:rPr lang="en-US" sz="2400" b="1" i="0" u="none" strike="noStrike" baseline="0" dirty="0">
                <a:latin typeface="+mn-lt"/>
                <a:cs typeface="Calibri" panose="020F0502020204030204" pitchFamily="34" charset="0"/>
              </a:rPr>
              <a:t>Schedule PC</a:t>
            </a:r>
          </a:p>
          <a:p>
            <a:pPr marL="0" lvl="1" indent="457200"/>
            <a:r>
              <a:rPr lang="en-US" dirty="0">
                <a:latin typeface="+mn-lt"/>
              </a:rPr>
              <a:t>Many keying dots on schedule have moved.</a:t>
            </a:r>
          </a:p>
          <a:p>
            <a:pPr marL="0" lvl="1" indent="457200"/>
            <a:r>
              <a:rPr lang="en-US" dirty="0">
                <a:latin typeface="+mn-lt"/>
              </a:rPr>
              <a:t>Page 2-Removed Apprenticeship Tax Credit.</a:t>
            </a:r>
          </a:p>
          <a:p>
            <a:pPr marL="0" lvl="1" indent="457200"/>
            <a:r>
              <a:rPr lang="en-US" dirty="0">
                <a:latin typeface="+mn-lt"/>
              </a:rPr>
              <a:t>Page 3-New Credits (4), Part R-Part U.</a:t>
            </a:r>
          </a:p>
          <a:p>
            <a:pPr marL="0" lvl="1" indent="457200"/>
            <a:r>
              <a:rPr lang="en-US" dirty="0">
                <a:latin typeface="+mn-lt"/>
              </a:rPr>
              <a:t>Page 4-New lines </a:t>
            </a:r>
            <a:r>
              <a:rPr lang="en-US" dirty="0" err="1">
                <a:latin typeface="+mn-lt"/>
              </a:rPr>
              <a:t>3j-3m</a:t>
            </a:r>
            <a:r>
              <a:rPr lang="en-US" dirty="0">
                <a:latin typeface="+mn-lt"/>
              </a:rPr>
              <a:t>.</a:t>
            </a:r>
          </a:p>
          <a:p>
            <a:pPr marL="0" indent="457200"/>
            <a:r>
              <a:rPr lang="en-US" sz="2400" dirty="0">
                <a:latin typeface="+mn-lt"/>
              </a:rPr>
              <a:t>Line 6-Updated multiple part references online Line 7-Updated multiple part references </a:t>
            </a:r>
          </a:p>
          <a:p>
            <a:pPr marL="0" indent="0">
              <a:buNone/>
            </a:pPr>
            <a:r>
              <a:rPr lang="en-US" sz="2400" dirty="0">
                <a:latin typeface="+mn-lt"/>
              </a:rPr>
              <a:t>       online.</a:t>
            </a:r>
            <a:endParaRPr lang="en-US" sz="2400" b="1" i="0" u="none" strike="noStrike" baseline="0" dirty="0">
              <a:latin typeface="+mn-lt"/>
              <a:cs typeface="Calibri" panose="020F0502020204030204" pitchFamily="34" charset="0"/>
            </a:endParaRPr>
          </a:p>
          <a:p>
            <a:pPr marL="0" indent="0" algn="l">
              <a:buNone/>
            </a:pPr>
            <a:endParaRPr lang="en-US" sz="2400" dirty="0">
              <a:latin typeface="+mn-lt"/>
            </a:endParaRPr>
          </a:p>
        </p:txBody>
      </p:sp>
    </p:spTree>
    <p:extLst>
      <p:ext uri="{BB962C8B-B14F-4D97-AF65-F5344CB8AC3E}">
        <p14:creationId xmlns:p14="http://schemas.microsoft.com/office/powerpoint/2010/main" val="1636916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80E1-4C4B-464A-B494-4AD5377BA932}"/>
              </a:ext>
            </a:extLst>
          </p:cNvPr>
          <p:cNvSpPr>
            <a:spLocks noGrp="1"/>
          </p:cNvSpPr>
          <p:nvPr>
            <p:ph type="title"/>
          </p:nvPr>
        </p:nvSpPr>
        <p:spPr/>
        <p:txBody>
          <a:bodyPr/>
          <a:lstStyle/>
          <a:p>
            <a:pPr algn="ctr"/>
            <a:r>
              <a:rPr lang="en-US" sz="4400" b="1" u="sng" dirty="0">
                <a:latin typeface="Times New Roman" panose="02020603050405020304" pitchFamily="18" charset="0"/>
                <a:cs typeface="Times New Roman" panose="02020603050405020304" pitchFamily="18" charset="0"/>
              </a:rPr>
              <a:t>Refund Calls</a:t>
            </a:r>
            <a:endParaRPr lang="en-US" dirty="0"/>
          </a:p>
        </p:txBody>
      </p:sp>
      <p:sp>
        <p:nvSpPr>
          <p:cNvPr id="3" name="Content Placeholder 2">
            <a:extLst>
              <a:ext uri="{FF2B5EF4-FFF2-40B4-BE49-F238E27FC236}">
                <a16:creationId xmlns:a16="http://schemas.microsoft.com/office/drawing/2014/main" id="{FB9DB68B-C741-4B45-9F49-6E9B87E3BE03}"/>
              </a:ext>
            </a:extLst>
          </p:cNvPr>
          <p:cNvSpPr>
            <a:spLocks noGrp="1"/>
          </p:cNvSpPr>
          <p:nvPr>
            <p:ph idx="1"/>
          </p:nvPr>
        </p:nvSpPr>
        <p:spPr>
          <a:xfrm>
            <a:off x="277906" y="2268071"/>
            <a:ext cx="5647765" cy="4224804"/>
          </a:xfrm>
        </p:spPr>
        <p:txBody>
          <a:bodyPr/>
          <a:lstStyle/>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ADOR Website: “Where’s My Refund”</a:t>
            </a:r>
          </a:p>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 Phone: 1-855-894-7391      (voice/ keyed response ) </a:t>
            </a:r>
          </a:p>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 Call Center: (334)353-0944 or 1-800-535-9410</a:t>
            </a:r>
          </a:p>
          <a:p>
            <a:endParaRPr lang="en-US" dirty="0"/>
          </a:p>
        </p:txBody>
      </p:sp>
      <p:pic>
        <p:nvPicPr>
          <p:cNvPr id="5" name="Content Placeholder 4">
            <a:extLst>
              <a:ext uri="{FF2B5EF4-FFF2-40B4-BE49-F238E27FC236}">
                <a16:creationId xmlns:a16="http://schemas.microsoft.com/office/drawing/2014/main" id="{0369D199-C30B-47FA-9D1E-3E920D0AE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349" y="2178424"/>
            <a:ext cx="4544780" cy="4320900"/>
          </a:xfrm>
          <a:prstGeom prst="rect">
            <a:avLst/>
          </a:prstGeom>
        </p:spPr>
      </p:pic>
    </p:spTree>
    <p:extLst>
      <p:ext uri="{BB962C8B-B14F-4D97-AF65-F5344CB8AC3E}">
        <p14:creationId xmlns:p14="http://schemas.microsoft.com/office/powerpoint/2010/main" val="2190721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5D85-281C-4C05-AEF2-FB07094C2A71}"/>
              </a:ext>
            </a:extLst>
          </p:cNvPr>
          <p:cNvSpPr>
            <a:spLocks noGrp="1"/>
          </p:cNvSpPr>
          <p:nvPr>
            <p:ph type="title"/>
          </p:nvPr>
        </p:nvSpPr>
        <p:spPr/>
        <p:txBody>
          <a:bodyPr/>
          <a:lstStyle/>
          <a:p>
            <a:pPr algn="ctr"/>
            <a:r>
              <a:rPr lang="en-US" sz="4400" b="1" u="sng" dirty="0">
                <a:solidFill>
                  <a:schemeClr val="tx1"/>
                </a:solidFill>
                <a:latin typeface="Times New Roman" panose="02020603050405020304" pitchFamily="18" charset="0"/>
                <a:cs typeface="Times New Roman" panose="02020603050405020304" pitchFamily="18" charset="0"/>
              </a:rPr>
              <a:t>QUESTIONS</a:t>
            </a:r>
            <a:endParaRPr lang="en-US" dirty="0"/>
          </a:p>
        </p:txBody>
      </p:sp>
      <p:sp>
        <p:nvSpPr>
          <p:cNvPr id="3" name="Content Placeholder 2">
            <a:extLst>
              <a:ext uri="{FF2B5EF4-FFF2-40B4-BE49-F238E27FC236}">
                <a16:creationId xmlns:a16="http://schemas.microsoft.com/office/drawing/2014/main" id="{E83E3E98-E203-4A3D-8F68-2E698E0A3B72}"/>
              </a:ext>
            </a:extLst>
          </p:cNvPr>
          <p:cNvSpPr>
            <a:spLocks noGrp="1"/>
          </p:cNvSpPr>
          <p:nvPr>
            <p:ph idx="1"/>
          </p:nvPr>
        </p:nvSpPr>
        <p:spPr/>
        <p:txBody>
          <a:bodyPr>
            <a:normAutofit fontScale="85000" lnSpcReduction="20000"/>
          </a:bodyPr>
          <a:lstStyle/>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Business Privilege Tax 334-353-7923</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Certificate of Compliance 334 -242-1189</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Corporate Income Tax 334-353-7943</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Individual Income Tax:</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Examination Unit 334-353-0602</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Compliance Unit   334-353-9770</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Pass Through Entity 334-242-1033</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Special Audit and Compliance:</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Non-Filer Group 334-242-1511</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CP 2000 334-242-1940</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Withholding Tax  334-242-1300</a:t>
            </a:r>
          </a:p>
          <a:p>
            <a:endParaRPr lang="en-US" dirty="0"/>
          </a:p>
        </p:txBody>
      </p:sp>
      <p:pic>
        <p:nvPicPr>
          <p:cNvPr id="4" name="Content Placeholder 4">
            <a:extLst>
              <a:ext uri="{FF2B5EF4-FFF2-40B4-BE49-F238E27FC236}">
                <a16:creationId xmlns:a16="http://schemas.microsoft.com/office/drawing/2014/main" id="{02CDAEC7-0159-445C-B112-9E130440B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187" y="2000308"/>
            <a:ext cx="3776260" cy="4176655"/>
          </a:xfrm>
          <a:prstGeom prst="rect">
            <a:avLst/>
          </a:prstGeom>
        </p:spPr>
      </p:pic>
    </p:spTree>
    <p:extLst>
      <p:ext uri="{BB962C8B-B14F-4D97-AF65-F5344CB8AC3E}">
        <p14:creationId xmlns:p14="http://schemas.microsoft.com/office/powerpoint/2010/main" val="3793730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25F0-9E4D-43A5-BAA4-963A52177E3C}"/>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CPE Presentations on the Website</a:t>
            </a:r>
            <a:endParaRPr lang="en-US" dirty="0"/>
          </a:p>
        </p:txBody>
      </p:sp>
      <p:sp>
        <p:nvSpPr>
          <p:cNvPr id="3" name="Content Placeholder 2">
            <a:extLst>
              <a:ext uri="{FF2B5EF4-FFF2-40B4-BE49-F238E27FC236}">
                <a16:creationId xmlns:a16="http://schemas.microsoft.com/office/drawing/2014/main" id="{950B45BE-B535-488C-AD18-3FBB065AC838}"/>
              </a:ext>
            </a:extLst>
          </p:cNvPr>
          <p:cNvSpPr>
            <a:spLocks noGrp="1"/>
          </p:cNvSpPr>
          <p:nvPr>
            <p:ph idx="1"/>
          </p:nvPr>
        </p:nvSpPr>
        <p:spPr>
          <a:xfrm>
            <a:off x="295835" y="2357718"/>
            <a:ext cx="11510683" cy="4294093"/>
          </a:xfrm>
        </p:spPr>
        <p:txBody>
          <a:bodyPr/>
          <a:lstStyle/>
          <a:p>
            <a:r>
              <a:rPr lang="en-US" b="1" dirty="0"/>
              <a:t>If looking for this CPE Presentation or prior year presentations, please visit the Department’s website at </a:t>
            </a:r>
            <a:r>
              <a:rPr lang="en-US" b="1" dirty="0">
                <a:hlinkClick r:id="rId2"/>
              </a:rPr>
              <a:t>www.revenue.alabama.gov</a:t>
            </a:r>
            <a:r>
              <a:rPr lang="en-US" b="1" dirty="0"/>
              <a:t> and follow these steps.</a:t>
            </a:r>
          </a:p>
          <a:p>
            <a:pPr marL="461963" indent="-407988">
              <a:buFont typeface="Wingdings" panose="05000000000000000000" pitchFamily="2" charset="2"/>
              <a:buChar char="Ø"/>
            </a:pPr>
            <a:r>
              <a:rPr lang="en-US" b="1" dirty="0"/>
              <a:t>Click on the Services link in the upper right-hand corner of the homepage.</a:t>
            </a:r>
          </a:p>
          <a:p>
            <a:pPr marL="461963" indent="-407988">
              <a:buFont typeface="Wingdings" panose="05000000000000000000" pitchFamily="2" charset="2"/>
              <a:buChar char="Ø"/>
            </a:pPr>
            <a:r>
              <a:rPr lang="en-US" b="1" dirty="0"/>
              <a:t>Click on the Income Tax link from the drop-down menu.</a:t>
            </a:r>
          </a:p>
          <a:p>
            <a:pPr marL="461963" indent="-407988">
              <a:buFont typeface="Wingdings" panose="05000000000000000000" pitchFamily="2" charset="2"/>
              <a:buChar char="Ø"/>
            </a:pPr>
            <a:r>
              <a:rPr lang="en-US" b="1" dirty="0"/>
              <a:t>Click on the Professionals link.</a:t>
            </a:r>
          </a:p>
          <a:p>
            <a:pPr marL="461963" indent="-407988">
              <a:buFont typeface="Wingdings" panose="05000000000000000000" pitchFamily="2" charset="2"/>
              <a:buChar char="Ø"/>
            </a:pPr>
            <a:r>
              <a:rPr lang="en-US" b="1" dirty="0"/>
              <a:t>Click on CPE Presentations in the drop-down box.</a:t>
            </a:r>
          </a:p>
          <a:p>
            <a:pPr marL="461963" indent="-407988">
              <a:buFont typeface="Wingdings" panose="05000000000000000000" pitchFamily="2" charset="2"/>
              <a:buChar char="Ø"/>
            </a:pPr>
            <a:r>
              <a:rPr lang="en-US" b="1" dirty="0"/>
              <a:t>Click on the CPE Presentation of your choice.</a:t>
            </a:r>
          </a:p>
        </p:txBody>
      </p:sp>
    </p:spTree>
    <p:extLst>
      <p:ext uri="{BB962C8B-B14F-4D97-AF65-F5344CB8AC3E}">
        <p14:creationId xmlns:p14="http://schemas.microsoft.com/office/powerpoint/2010/main" val="107322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2C71-1A4F-4991-82F2-02C470BA903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2025 Regular Session of the Alabama Legislature?</a:t>
            </a:r>
            <a:endParaRPr lang="en-US" dirty="0"/>
          </a:p>
        </p:txBody>
      </p:sp>
      <p:sp>
        <p:nvSpPr>
          <p:cNvPr id="5" name="TextBox 4">
            <a:extLst>
              <a:ext uri="{FF2B5EF4-FFF2-40B4-BE49-F238E27FC236}">
                <a16:creationId xmlns:a16="http://schemas.microsoft.com/office/drawing/2014/main" id="{7AED3009-F923-4DBD-BC08-86E76DC75C95}"/>
              </a:ext>
            </a:extLst>
          </p:cNvPr>
          <p:cNvSpPr txBox="1"/>
          <p:nvPr/>
        </p:nvSpPr>
        <p:spPr>
          <a:xfrm>
            <a:off x="2093259" y="3872317"/>
            <a:ext cx="6732494"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 </a:t>
            </a:r>
            <a:endParaRPr lang="en-US" dirty="0"/>
          </a:p>
        </p:txBody>
      </p:sp>
      <p:pic>
        <p:nvPicPr>
          <p:cNvPr id="6" name="Content Placeholder 3">
            <a:extLst>
              <a:ext uri="{FF2B5EF4-FFF2-40B4-BE49-F238E27FC236}">
                <a16:creationId xmlns:a16="http://schemas.microsoft.com/office/drawing/2014/main" id="{6A893D21-0D77-4B2B-9E52-F6DBB9714D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550" y="2389663"/>
            <a:ext cx="10903250" cy="3872439"/>
          </a:xfrm>
        </p:spPr>
      </p:pic>
    </p:spTree>
    <p:extLst>
      <p:ext uri="{BB962C8B-B14F-4D97-AF65-F5344CB8AC3E}">
        <p14:creationId xmlns:p14="http://schemas.microsoft.com/office/powerpoint/2010/main" val="67219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8AA0-18B0-4370-927E-05F2AA9ACE5C}"/>
              </a:ext>
            </a:extLst>
          </p:cNvPr>
          <p:cNvSpPr>
            <a:spLocks noGrp="1"/>
          </p:cNvSpPr>
          <p:nvPr>
            <p:ph type="title"/>
          </p:nvPr>
        </p:nvSpPr>
        <p:spPr>
          <a:xfrm>
            <a:off x="838200" y="-128450"/>
            <a:ext cx="10515600" cy="1924050"/>
          </a:xfrm>
        </p:spPr>
        <p:txBody>
          <a:bodyPr/>
          <a:lstStyle/>
          <a:p>
            <a:pPr algn="ctr"/>
            <a:r>
              <a:rPr lang="en-US" sz="4400" b="1" dirty="0">
                <a:latin typeface="Times New Roman" panose="02020603050405020304" pitchFamily="18" charset="0"/>
                <a:cs typeface="Times New Roman" panose="02020603050405020304" pitchFamily="18" charset="0"/>
              </a:rPr>
              <a:t>CPE Presentations on the Website</a:t>
            </a:r>
            <a:endParaRPr lang="en-US" dirty="0"/>
          </a:p>
        </p:txBody>
      </p:sp>
      <p:sp>
        <p:nvSpPr>
          <p:cNvPr id="3" name="Content Placeholder 2">
            <a:extLst>
              <a:ext uri="{FF2B5EF4-FFF2-40B4-BE49-F238E27FC236}">
                <a16:creationId xmlns:a16="http://schemas.microsoft.com/office/drawing/2014/main" id="{F9D726F4-1323-49AC-B1F5-DFD09B1560DC}"/>
              </a:ext>
            </a:extLst>
          </p:cNvPr>
          <p:cNvSpPr>
            <a:spLocks noGrp="1"/>
          </p:cNvSpPr>
          <p:nvPr>
            <p:ph idx="1"/>
          </p:nvPr>
        </p:nvSpPr>
        <p:spPr/>
        <p:txBody>
          <a:bodyPr/>
          <a:lstStyle/>
          <a:p>
            <a:pPr marL="0" indent="0">
              <a:buNone/>
            </a:pPr>
            <a:r>
              <a:rPr lang="en-US" dirty="0"/>
              <a:t>        </a:t>
            </a:r>
          </a:p>
        </p:txBody>
      </p:sp>
      <p:pic>
        <p:nvPicPr>
          <p:cNvPr id="6" name="Picture 5">
            <a:extLst>
              <a:ext uri="{FF2B5EF4-FFF2-40B4-BE49-F238E27FC236}">
                <a16:creationId xmlns:a16="http://schemas.microsoft.com/office/drawing/2014/main" id="{1B94F96E-33E3-9D1D-B7CF-340879BFBFD4}"/>
              </a:ext>
            </a:extLst>
          </p:cNvPr>
          <p:cNvPicPr>
            <a:picLocks noChangeAspect="1"/>
          </p:cNvPicPr>
          <p:nvPr/>
        </p:nvPicPr>
        <p:blipFill>
          <a:blip r:embed="rId2"/>
          <a:stretch>
            <a:fillRect/>
          </a:stretch>
        </p:blipFill>
        <p:spPr>
          <a:xfrm>
            <a:off x="573740" y="1690688"/>
            <a:ext cx="3558989" cy="1924050"/>
          </a:xfrm>
          <a:prstGeom prst="rect">
            <a:avLst/>
          </a:prstGeom>
        </p:spPr>
      </p:pic>
      <p:pic>
        <p:nvPicPr>
          <p:cNvPr id="8" name="Picture 7">
            <a:extLst>
              <a:ext uri="{FF2B5EF4-FFF2-40B4-BE49-F238E27FC236}">
                <a16:creationId xmlns:a16="http://schemas.microsoft.com/office/drawing/2014/main" id="{0ACEC75E-6FE1-44C2-EF95-D26C1E8D072D}"/>
              </a:ext>
            </a:extLst>
          </p:cNvPr>
          <p:cNvPicPr>
            <a:picLocks noChangeAspect="1"/>
          </p:cNvPicPr>
          <p:nvPr/>
        </p:nvPicPr>
        <p:blipFill>
          <a:blip r:embed="rId3"/>
          <a:stretch>
            <a:fillRect/>
          </a:stretch>
        </p:blipFill>
        <p:spPr>
          <a:xfrm>
            <a:off x="4467224" y="1711326"/>
            <a:ext cx="2714625" cy="4057650"/>
          </a:xfrm>
          <a:prstGeom prst="rect">
            <a:avLst/>
          </a:prstGeom>
        </p:spPr>
      </p:pic>
      <p:pic>
        <p:nvPicPr>
          <p:cNvPr id="12" name="Picture 11">
            <a:extLst>
              <a:ext uri="{FF2B5EF4-FFF2-40B4-BE49-F238E27FC236}">
                <a16:creationId xmlns:a16="http://schemas.microsoft.com/office/drawing/2014/main" id="{5FE59EBB-F27E-8699-6B33-394728B3B849}"/>
              </a:ext>
            </a:extLst>
          </p:cNvPr>
          <p:cNvPicPr>
            <a:picLocks noChangeAspect="1"/>
          </p:cNvPicPr>
          <p:nvPr/>
        </p:nvPicPr>
        <p:blipFill>
          <a:blip r:embed="rId4"/>
          <a:stretch>
            <a:fillRect/>
          </a:stretch>
        </p:blipFill>
        <p:spPr>
          <a:xfrm>
            <a:off x="7357220" y="1804987"/>
            <a:ext cx="4705350" cy="3248025"/>
          </a:xfrm>
          <a:prstGeom prst="rect">
            <a:avLst/>
          </a:prstGeom>
        </p:spPr>
      </p:pic>
      <p:pic>
        <p:nvPicPr>
          <p:cNvPr id="14" name="Picture 13">
            <a:extLst>
              <a:ext uri="{FF2B5EF4-FFF2-40B4-BE49-F238E27FC236}">
                <a16:creationId xmlns:a16="http://schemas.microsoft.com/office/drawing/2014/main" id="{1FC4FDF4-C7A4-1305-2560-9305C186DBB9}"/>
              </a:ext>
            </a:extLst>
          </p:cNvPr>
          <p:cNvPicPr>
            <a:picLocks noChangeAspect="1"/>
          </p:cNvPicPr>
          <p:nvPr/>
        </p:nvPicPr>
        <p:blipFill>
          <a:blip r:embed="rId5"/>
          <a:stretch>
            <a:fillRect/>
          </a:stretch>
        </p:blipFill>
        <p:spPr>
          <a:xfrm>
            <a:off x="9001125" y="4518213"/>
            <a:ext cx="2352675" cy="2268070"/>
          </a:xfrm>
          <a:prstGeom prst="rect">
            <a:avLst/>
          </a:prstGeom>
        </p:spPr>
      </p:pic>
    </p:spTree>
    <p:extLst>
      <p:ext uri="{BB962C8B-B14F-4D97-AF65-F5344CB8AC3E}">
        <p14:creationId xmlns:p14="http://schemas.microsoft.com/office/powerpoint/2010/main" val="12881386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7A63-DB40-47B1-9E92-7E2FC2755C74}"/>
              </a:ext>
            </a:extLst>
          </p:cNvPr>
          <p:cNvSpPr>
            <a:spLocks noGrp="1"/>
          </p:cNvSpPr>
          <p:nvPr>
            <p:ph type="title"/>
          </p:nvPr>
        </p:nvSpPr>
        <p:spPr/>
        <p:txBody>
          <a:bodyPr/>
          <a:lstStyle/>
          <a:p>
            <a:pPr algn="ctr"/>
            <a:r>
              <a:rPr lang="en-US" altLang="en-US" sz="4400" b="1" u="sng" dirty="0">
                <a:latin typeface="Times New Roman" panose="02020603050405020304" pitchFamily="18" charset="0"/>
                <a:cs typeface="Times New Roman" panose="02020603050405020304" pitchFamily="18" charset="0"/>
              </a:rPr>
              <a:t>Comments?</a:t>
            </a:r>
            <a:endParaRPr lang="en-US" dirty="0"/>
          </a:p>
        </p:txBody>
      </p:sp>
      <p:sp>
        <p:nvSpPr>
          <p:cNvPr id="3" name="Content Placeholder 2">
            <a:extLst>
              <a:ext uri="{FF2B5EF4-FFF2-40B4-BE49-F238E27FC236}">
                <a16:creationId xmlns:a16="http://schemas.microsoft.com/office/drawing/2014/main" id="{F4EF8E58-06F4-4C5B-9B7D-77EEE6D83813}"/>
              </a:ext>
            </a:extLst>
          </p:cNvPr>
          <p:cNvSpPr>
            <a:spLocks noGrp="1"/>
          </p:cNvSpPr>
          <p:nvPr>
            <p:ph idx="1"/>
          </p:nvPr>
        </p:nvSpPr>
        <p:spPr>
          <a:xfrm>
            <a:off x="228600" y="2485244"/>
            <a:ext cx="10515600" cy="4351338"/>
          </a:xfrm>
        </p:spPr>
        <p:txBody>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Lynn Schoener</a:t>
            </a:r>
          </a:p>
          <a:p>
            <a:pPr>
              <a:defRPr/>
            </a:pPr>
            <a:r>
              <a:rPr lang="en-US" sz="2400" b="1" u="sng" dirty="0">
                <a:solidFill>
                  <a:schemeClr val="tx1"/>
                </a:solidFill>
                <a:latin typeface="Times New Roman" panose="02020603050405020304" pitchFamily="18" charset="0"/>
                <a:cs typeface="Times New Roman" panose="02020603050405020304" pitchFamily="18" charset="0"/>
              </a:rPr>
              <a:t>lynn.schoener@revenue.alabama.gov</a:t>
            </a:r>
          </a:p>
          <a:p>
            <a:pPr>
              <a:defRPr/>
            </a:pPr>
            <a:r>
              <a:rPr lang="en-US" sz="2400" b="1" dirty="0">
                <a:solidFill>
                  <a:schemeClr val="tx1"/>
                </a:solidFill>
                <a:latin typeface="Times New Roman" panose="02020603050405020304" pitchFamily="18" charset="0"/>
                <a:cs typeface="Times New Roman" panose="02020603050405020304" pitchFamily="18" charset="0"/>
              </a:rPr>
              <a:t>(334) 353-8045</a:t>
            </a:r>
          </a:p>
          <a:p>
            <a:pPr marL="0" indent="0" eaLnBrk="1" hangingPunct="1">
              <a:buNone/>
              <a:defRPr/>
            </a:pPr>
            <a:endParaRPr lang="en-US" sz="24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2400" b="1" dirty="0">
                <a:solidFill>
                  <a:schemeClr val="tx1"/>
                </a:solidFill>
                <a:latin typeface="Times New Roman" panose="02020603050405020304" pitchFamily="18" charset="0"/>
                <a:cs typeface="Times New Roman" panose="02020603050405020304" pitchFamily="18" charset="0"/>
              </a:rPr>
              <a:t>Andrea Wyatt</a:t>
            </a:r>
          </a:p>
          <a:p>
            <a:pPr>
              <a:defRPr/>
            </a:pPr>
            <a:r>
              <a:rPr lang="en-US" sz="2400" b="1" u="sng" dirty="0">
                <a:solidFill>
                  <a:schemeClr val="tx1"/>
                </a:solidFill>
                <a:latin typeface="Times New Roman" panose="02020603050405020304" pitchFamily="18" charset="0"/>
                <a:cs typeface="Times New Roman" panose="02020603050405020304" pitchFamily="18" charset="0"/>
              </a:rPr>
              <a:t>andrea.wyatt@revenue.alabama.gov</a:t>
            </a:r>
          </a:p>
          <a:p>
            <a:pPr eaLnBrk="1" hangingPunct="1">
              <a:defRPr/>
            </a:pPr>
            <a:r>
              <a:rPr lang="en-US" sz="2400" b="1" dirty="0">
                <a:solidFill>
                  <a:schemeClr val="tx1"/>
                </a:solidFill>
                <a:latin typeface="Times New Roman" panose="02020603050405020304" pitchFamily="18" charset="0"/>
                <a:cs typeface="Times New Roman" panose="02020603050405020304" pitchFamily="18" charset="0"/>
              </a:rPr>
              <a:t>(334) 353-9447</a:t>
            </a:r>
          </a:p>
          <a:p>
            <a:endParaRPr lang="en-US" dirty="0"/>
          </a:p>
        </p:txBody>
      </p:sp>
      <p:pic>
        <p:nvPicPr>
          <p:cNvPr id="4" name="Content Placeholder 2">
            <a:extLst>
              <a:ext uri="{FF2B5EF4-FFF2-40B4-BE49-F238E27FC236}">
                <a16:creationId xmlns:a16="http://schemas.microsoft.com/office/drawing/2014/main" id="{EDF9E36E-A934-4C5D-89CC-D2E1F9957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2883" y="2321860"/>
            <a:ext cx="5689598" cy="3496234"/>
          </a:xfrm>
          <a:prstGeom prst="rect">
            <a:avLst/>
          </a:prstGeom>
        </p:spPr>
      </p:pic>
    </p:spTree>
    <p:extLst>
      <p:ext uri="{BB962C8B-B14F-4D97-AF65-F5344CB8AC3E}">
        <p14:creationId xmlns:p14="http://schemas.microsoft.com/office/powerpoint/2010/main" val="207826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F8AA-9259-4630-AA65-3D7919A0C869}"/>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Alabama’s Legislature</a:t>
            </a:r>
            <a:endParaRPr lang="en-US" dirty="0"/>
          </a:p>
        </p:txBody>
      </p:sp>
      <p:sp>
        <p:nvSpPr>
          <p:cNvPr id="3" name="Content Placeholder 2">
            <a:extLst>
              <a:ext uri="{FF2B5EF4-FFF2-40B4-BE49-F238E27FC236}">
                <a16:creationId xmlns:a16="http://schemas.microsoft.com/office/drawing/2014/main" id="{CD00E574-A94C-475E-B2A4-A9267AE9DA9E}"/>
              </a:ext>
            </a:extLst>
          </p:cNvPr>
          <p:cNvSpPr>
            <a:spLocks noGrp="1"/>
          </p:cNvSpPr>
          <p:nvPr>
            <p:ph idx="1"/>
          </p:nvPr>
        </p:nvSpPr>
        <p:spPr>
          <a:xfrm>
            <a:off x="394447" y="1825625"/>
            <a:ext cx="11367247"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Legislators are concerned how their constituents feel on certain issues. Without contacting them to voice your support or disapproval concerning legislation they won’t know. </a:t>
            </a:r>
          </a:p>
          <a:p>
            <a:r>
              <a:rPr lang="en-US" dirty="0">
                <a:latin typeface="Times New Roman" panose="02020603050405020304" pitchFamily="18" charset="0"/>
                <a:cs typeface="Times New Roman" panose="02020603050405020304" pitchFamily="18" charset="0"/>
              </a:rPr>
              <a:t>Below is the mailing address and phone numbers for your legislators:</a:t>
            </a:r>
          </a:p>
          <a:p>
            <a:r>
              <a:rPr lang="en-US" dirty="0">
                <a:latin typeface="Times New Roman" panose="02020603050405020304" pitchFamily="18" charset="0"/>
                <a:cs typeface="Times New Roman" panose="02020603050405020304" pitchFamily="18" charset="0"/>
              </a:rPr>
              <a:t>Mailing Address for your legislator: [Name of your Legislator], Alabama State House, Montgomery, AL 36130</a:t>
            </a:r>
          </a:p>
          <a:p>
            <a:r>
              <a:rPr lang="en-US" dirty="0">
                <a:latin typeface="Times New Roman" panose="02020603050405020304" pitchFamily="18" charset="0"/>
                <a:cs typeface="Times New Roman" panose="02020603050405020304" pitchFamily="18" charset="0"/>
              </a:rPr>
              <a:t>Phone number for the House: (334) 242-7600 / Phone number for the Senate: (334) 242-7800</a:t>
            </a:r>
          </a:p>
          <a:p>
            <a:r>
              <a:rPr lang="en-US" dirty="0">
                <a:latin typeface="Times New Roman" panose="02020603050405020304" pitchFamily="18" charset="0"/>
                <a:cs typeface="Times New Roman" panose="02020603050405020304" pitchFamily="18" charset="0"/>
              </a:rPr>
              <a:t>Legislative website: </a:t>
            </a:r>
            <a:r>
              <a:rPr lang="en-US" u="sng" dirty="0">
                <a:latin typeface="Times New Roman" panose="02020603050405020304" pitchFamily="18" charset="0"/>
                <a:cs typeface="Times New Roman" panose="02020603050405020304" pitchFamily="18" charset="0"/>
                <a:hlinkClick r:id="rId2"/>
              </a:rPr>
              <a:t>http://www.legislature.state.al.us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Look-up your legislator: </a:t>
            </a:r>
            <a:r>
              <a:rPr lang="en-US" dirty="0">
                <a:latin typeface="Times New Roman" panose="02020603050405020304" pitchFamily="18" charset="0"/>
                <a:cs typeface="Times New Roman" panose="02020603050405020304" pitchFamily="18" charset="0"/>
                <a:hlinkClick r:id="rId3"/>
              </a:rPr>
              <a:t>https://www.sos.alabama.gov/alabama-votes/elected-official-map</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3126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1C1F-3D5D-2814-3D8C-C43CAE5561CB}"/>
              </a:ext>
            </a:extLst>
          </p:cNvPr>
          <p:cNvSpPr>
            <a:spLocks noGrp="1"/>
          </p:cNvSpPr>
          <p:nvPr>
            <p:ph type="title"/>
          </p:nvPr>
        </p:nvSpPr>
        <p:spPr/>
        <p:txBody>
          <a:bodyPr/>
          <a:lstStyle/>
          <a:p>
            <a:pPr algn="ctr"/>
            <a:r>
              <a:rPr lang="en-US" dirty="0"/>
              <a:t>Prior year legislation effective for the 2025 return. </a:t>
            </a:r>
          </a:p>
        </p:txBody>
      </p:sp>
      <p:sp>
        <p:nvSpPr>
          <p:cNvPr id="3" name="Content Placeholder 2">
            <a:extLst>
              <a:ext uri="{FF2B5EF4-FFF2-40B4-BE49-F238E27FC236}">
                <a16:creationId xmlns:a16="http://schemas.microsoft.com/office/drawing/2014/main" id="{0D3E10AB-0CC9-C647-BF18-188F455671B0}"/>
              </a:ext>
            </a:extLst>
          </p:cNvPr>
          <p:cNvSpPr>
            <a:spLocks noGrp="1"/>
          </p:cNvSpPr>
          <p:nvPr>
            <p:ph idx="1"/>
          </p:nvPr>
        </p:nvSpPr>
        <p:spPr/>
        <p:txBody>
          <a:bodyPr/>
          <a:lstStyle/>
          <a:p>
            <a:endParaRPr lang="en-US" b="1" dirty="0">
              <a:latin typeface="+mn-lt"/>
              <a:cs typeface="Times New Roman" panose="02020603050405020304" pitchFamily="18" charset="0"/>
            </a:endParaRPr>
          </a:p>
          <a:p>
            <a:endParaRPr lang="en-US" b="1" dirty="0">
              <a:latin typeface="+mn-lt"/>
              <a:cs typeface="Times New Roman" panose="02020603050405020304" pitchFamily="18" charset="0"/>
            </a:endParaRPr>
          </a:p>
          <a:p>
            <a:r>
              <a:rPr lang="en-US" b="1" dirty="0">
                <a:latin typeface="+mn-lt"/>
                <a:cs typeface="Times New Roman" panose="02020603050405020304" pitchFamily="18" charset="0"/>
              </a:rPr>
              <a:t>Act 2024-113 - </a:t>
            </a:r>
            <a:r>
              <a:rPr lang="en-US" dirty="0">
                <a:solidFill>
                  <a:srgbClr val="000000"/>
                </a:solidFill>
                <a:latin typeface="+mn-lt"/>
                <a:cs typeface="Times New Roman" panose="02020603050405020304" pitchFamily="18" charset="0"/>
              </a:rPr>
              <a:t>PTE Due Date Extension</a:t>
            </a:r>
            <a:endParaRPr lang="en-US" dirty="0">
              <a:latin typeface="+mn-lt"/>
            </a:endParaRPr>
          </a:p>
          <a:p>
            <a:r>
              <a:rPr lang="en-US" b="1" dirty="0">
                <a:latin typeface="+mn-lt"/>
                <a:cs typeface="Times New Roman" panose="02020603050405020304" pitchFamily="18" charset="0"/>
              </a:rPr>
              <a:t>Act 2024-170 -</a:t>
            </a:r>
            <a:r>
              <a:rPr lang="en-US" dirty="0">
                <a:latin typeface="+mn-lt"/>
                <a:cs typeface="Times New Roman" panose="02020603050405020304" pitchFamily="18" charset="0"/>
              </a:rPr>
              <a:t> Military Income Exemption</a:t>
            </a:r>
            <a:endParaRPr lang="en-US" dirty="0">
              <a:highlight>
                <a:srgbClr val="FFFF00"/>
              </a:highlight>
              <a:latin typeface="+mn-lt"/>
              <a:cs typeface="Times New Roman" panose="02020603050405020304" pitchFamily="18" charset="0"/>
            </a:endParaRPr>
          </a:p>
          <a:p>
            <a:r>
              <a:rPr lang="en-US" b="1" dirty="0">
                <a:latin typeface="+mn-lt"/>
              </a:rPr>
              <a:t>Act 2024-297 -</a:t>
            </a:r>
            <a:r>
              <a:rPr lang="en-US" dirty="0">
                <a:latin typeface="+mn-lt"/>
              </a:rPr>
              <a:t> </a:t>
            </a:r>
            <a:r>
              <a:rPr lang="en-US" sz="2800" i="0" u="none" strike="noStrike" dirty="0">
                <a:solidFill>
                  <a:srgbClr val="000000"/>
                </a:solidFill>
                <a:effectLst/>
                <a:latin typeface="+mn-lt"/>
                <a:cs typeface="Times New Roman" panose="02020603050405020304" pitchFamily="18" charset="0"/>
              </a:rPr>
              <a:t>Sound Money Tax Neutrality Act</a:t>
            </a:r>
            <a:endParaRPr lang="en-US" dirty="0">
              <a:highlight>
                <a:srgbClr val="FFFF00"/>
              </a:highlight>
              <a:latin typeface="+mn-lt"/>
              <a:cs typeface="Times New Roman" panose="02020603050405020304" pitchFamily="18" charset="0"/>
            </a:endParaRPr>
          </a:p>
          <a:p>
            <a:r>
              <a:rPr lang="en-US" b="1" dirty="0">
                <a:latin typeface="+mn-lt"/>
              </a:rPr>
              <a:t>Act 2024-302 -</a:t>
            </a:r>
            <a:r>
              <a:rPr lang="en-US" dirty="0">
                <a:latin typeface="+mn-lt"/>
              </a:rPr>
              <a:t> </a:t>
            </a:r>
            <a:r>
              <a:rPr lang="en-US" sz="2800" i="0" u="none" strike="noStrike" baseline="0" dirty="0">
                <a:latin typeface="+mn-lt"/>
                <a:cs typeface="Times New Roman" panose="02020603050405020304" pitchFamily="18" charset="0"/>
              </a:rPr>
              <a:t>Alabama Workforce Housing Tax Credit Act</a:t>
            </a:r>
          </a:p>
          <a:p>
            <a:r>
              <a:rPr lang="en-US" b="1" dirty="0">
                <a:latin typeface="+mn-lt"/>
                <a:cs typeface="Times New Roman" panose="02020603050405020304" pitchFamily="18" charset="0"/>
              </a:rPr>
              <a:t>Act 2024-303 -</a:t>
            </a:r>
            <a:r>
              <a:rPr lang="en-US" dirty="0">
                <a:latin typeface="+mn-lt"/>
                <a:cs typeface="Times New Roman" panose="02020603050405020304" pitchFamily="18" charset="0"/>
              </a:rPr>
              <a:t> </a:t>
            </a:r>
            <a:r>
              <a:rPr lang="en-US" i="0" u="none" strike="noStrike" dirty="0">
                <a:solidFill>
                  <a:srgbClr val="000000"/>
                </a:solidFill>
                <a:effectLst/>
                <a:latin typeface="+mn-lt"/>
                <a:cs typeface="Times New Roman" panose="02020603050405020304" pitchFamily="18" charset="0"/>
              </a:rPr>
              <a:t>Employer and Facility Childcare Tax Credits</a:t>
            </a:r>
          </a:p>
        </p:txBody>
      </p:sp>
    </p:spTree>
    <p:extLst>
      <p:ext uri="{BB962C8B-B14F-4D97-AF65-F5344CB8AC3E}">
        <p14:creationId xmlns:p14="http://schemas.microsoft.com/office/powerpoint/2010/main" val="7946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F5F2-5633-41EF-992B-2DB9611DDC80}"/>
              </a:ext>
            </a:extLst>
          </p:cNvPr>
          <p:cNvSpPr>
            <a:spLocks noGrp="1"/>
          </p:cNvSpPr>
          <p:nvPr>
            <p:ph type="title"/>
          </p:nvPr>
        </p:nvSpPr>
        <p:spPr>
          <a:xfrm>
            <a:off x="838200" y="206189"/>
            <a:ext cx="10515600" cy="1909482"/>
          </a:xfrm>
        </p:spPr>
        <p:txBody>
          <a:bodyPr>
            <a:normAutofit/>
          </a:bodyPr>
          <a:lstStyle/>
          <a:p>
            <a:pPr algn="ctr"/>
            <a:r>
              <a:rPr lang="en-US" b="1" dirty="0">
                <a:latin typeface="Times New Roman" panose="02020603050405020304" pitchFamily="18" charset="0"/>
                <a:cs typeface="Times New Roman" panose="02020603050405020304" pitchFamily="18" charset="0"/>
              </a:rPr>
              <a:t>Act 2024-113 (HB 187)</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PTE Due Date Extension</a:t>
            </a:r>
            <a:br>
              <a:rPr lang="en-US" b="1" dirty="0"/>
            </a:br>
            <a:endParaRPr lang="en-US" dirty="0"/>
          </a:p>
        </p:txBody>
      </p:sp>
      <p:sp>
        <p:nvSpPr>
          <p:cNvPr id="3" name="Content Placeholder 2">
            <a:extLst>
              <a:ext uri="{FF2B5EF4-FFF2-40B4-BE49-F238E27FC236}">
                <a16:creationId xmlns:a16="http://schemas.microsoft.com/office/drawing/2014/main" id="{42520740-6013-429F-A437-1AF3D3AF3B11}"/>
              </a:ext>
            </a:extLst>
          </p:cNvPr>
          <p:cNvSpPr>
            <a:spLocks noGrp="1"/>
          </p:cNvSpPr>
          <p:nvPr>
            <p:ph idx="1"/>
          </p:nvPr>
        </p:nvSpPr>
        <p:spPr>
          <a:xfrm>
            <a:off x="277906" y="1958009"/>
            <a:ext cx="11539720" cy="5135249"/>
          </a:xfrm>
        </p:spPr>
        <p:txBody>
          <a:bodyPr>
            <a:normAutofit/>
          </a:bodyPr>
          <a:lstStyle/>
          <a:p>
            <a:r>
              <a:rPr lang="en-US" sz="2100" b="0" i="0" u="none" strike="noStrike" dirty="0">
                <a:solidFill>
                  <a:srgbClr val="000000"/>
                </a:solidFill>
                <a:effectLst/>
                <a:latin typeface="Times New Roman" panose="02020603050405020304" pitchFamily="18" charset="0"/>
                <a:cs typeface="Times New Roman" panose="02020603050405020304" pitchFamily="18" charset="0"/>
              </a:rPr>
              <a:t>Act 2024-113 amends the Alabama Electing Pass-Through Entity Act passed under Act 2021-1. </a:t>
            </a:r>
          </a:p>
          <a:p>
            <a:r>
              <a:rPr lang="en-US" sz="2100" b="0" i="0" u="none" strike="noStrike" dirty="0">
                <a:solidFill>
                  <a:srgbClr val="000000"/>
                </a:solidFill>
                <a:effectLst/>
                <a:latin typeface="Times New Roman" panose="02020603050405020304" pitchFamily="18" charset="0"/>
                <a:cs typeface="Times New Roman" panose="02020603050405020304" pitchFamily="18" charset="0"/>
              </a:rPr>
              <a:t>The Alabama Electing Pass-Through Entity Tax Act provides that for tax years beginning on or after January 1, 2021, any Alabama S-Corporation or Subchapter K entity may elect to be taxed as an Electing Pass-Through Entity. Act 2024-113 makes the following changes to the original Act.</a:t>
            </a:r>
          </a:p>
          <a:p>
            <a:pPr algn="l"/>
            <a:r>
              <a:rPr lang="en-US" sz="2100" b="0" i="0" u="none" strike="noStrike" baseline="0" dirty="0">
                <a:latin typeface="Times New Roman" panose="02020603050405020304" pitchFamily="18" charset="0"/>
                <a:cs typeface="Times New Roman" panose="02020603050405020304" pitchFamily="18" charset="0"/>
              </a:rPr>
              <a:t>For tax years beginning on or after January 1, 2021, through December 31, 2023, an electing pass-through entity shall submit the appropriate form to the Department of Revenue at any time during the tax year or on or before the fifteenth day of the third month following the close of that tax year for which the entity elects to be taxed as an electing pass-through entity. </a:t>
            </a:r>
            <a:endParaRPr lang="en-US" sz="21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p>
            <a:pPr algn="l"/>
            <a:r>
              <a:rPr lang="en-US" sz="2100" b="0" i="0" u="none" strike="noStrike" baseline="0" dirty="0">
                <a:latin typeface="Times New Roman" panose="02020603050405020304" pitchFamily="18" charset="0"/>
                <a:cs typeface="Times New Roman" panose="02020603050405020304" pitchFamily="18" charset="0"/>
              </a:rPr>
              <a:t>For tax years beginning on or after January 1, 2024, an electing pass-through entity shall submit </a:t>
            </a:r>
            <a:r>
              <a:rPr lang="en-US" sz="2100" dirty="0">
                <a:latin typeface="Times New Roman" panose="02020603050405020304" pitchFamily="18" charset="0"/>
                <a:cs typeface="Times New Roman" panose="02020603050405020304" pitchFamily="18" charset="0"/>
              </a:rPr>
              <a:t>t</a:t>
            </a:r>
            <a:r>
              <a:rPr lang="en-US" sz="2100" b="0" i="0" u="none" strike="noStrike" baseline="0" dirty="0">
                <a:latin typeface="Times New Roman" panose="02020603050405020304" pitchFamily="18" charset="0"/>
                <a:cs typeface="Times New Roman" panose="02020603050405020304" pitchFamily="18" charset="0"/>
              </a:rPr>
              <a:t>he appropriate form to the Department of Revenue on or  before the due date for filing the applicable income tax return, including any extensions which have been granted following the close of that tax year for which the entity elects to be taxed as an electing pass-through entity</a:t>
            </a:r>
            <a:r>
              <a:rPr lang="en-US" sz="2100" b="0" i="0" u="none" strike="noStrike" dirty="0">
                <a:solidFill>
                  <a:srgbClr val="000000"/>
                </a:solidFill>
                <a:effectLst/>
                <a:latin typeface="Times New Roman" panose="02020603050405020304" pitchFamily="18" charset="0"/>
                <a:cs typeface="Times New Roman" panose="02020603050405020304" pitchFamily="18" charset="0"/>
              </a:rPr>
              <a:t>. </a:t>
            </a:r>
          </a:p>
          <a:p>
            <a:pPr algn="l"/>
            <a:r>
              <a:rPr lang="en-US" sz="2100" b="0" i="0" u="none" strike="noStrike" baseline="0" dirty="0">
                <a:latin typeface="Times New Roman" panose="02020603050405020304" pitchFamily="18" charset="0"/>
                <a:cs typeface="Times New Roman" panose="02020603050405020304" pitchFamily="18" charset="0"/>
              </a:rPr>
              <a:t>For tax years beginning on or after January 1, 2025, the election or revocation shall be made on the timely filed return. including any extensions which have been granted.</a:t>
            </a:r>
            <a:endParaRPr lang="en-US" sz="21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334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A62373216DBE4D907755F8C5227923" ma:contentTypeVersion="9" ma:contentTypeDescription="Create a new document." ma:contentTypeScope="" ma:versionID="70b3339240dbe583622945943078ebd1">
  <xsd:schema xmlns:xsd="http://www.w3.org/2001/XMLSchema" xmlns:xs="http://www.w3.org/2001/XMLSchema" xmlns:p="http://schemas.microsoft.com/office/2006/metadata/properties" xmlns:ns2="ab6b369d-1f19-4e8e-8994-0bc5b4f805be" targetNamespace="http://schemas.microsoft.com/office/2006/metadata/properties" ma:root="true" ma:fieldsID="d0d5abae64676a3f069ac1ad1e0de570" ns2:_="">
    <xsd:import namespace="ab6b369d-1f19-4e8e-8994-0bc5b4f805be"/>
    <xsd:element name="properties">
      <xsd:complexType>
        <xsd:sequence>
          <xsd:element name="documentManagement">
            <xsd:complexType>
              <xsd:all>
                <xsd:element ref="ns2:Category" minOccurs="0"/>
                <xsd:element ref="ns2:Division_x0020_Owner" minOccurs="0"/>
                <xsd:element ref="ns2:Subject_x0020_Matter" minOccurs="0"/>
                <xsd:element ref="ns2:Note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6b369d-1f19-4e8e-8994-0bc5b4f805be"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restriction base="dms:Choice">
          <xsd:enumeration value="Form"/>
          <xsd:enumeration value="Template"/>
          <xsd:enumeration value="Calendar"/>
          <xsd:enumeration value="Procedure"/>
        </xsd:restriction>
      </xsd:simpleType>
    </xsd:element>
    <xsd:element name="Division_x0020_Owner" ma:index="3" nillable="true" ma:displayName="Division Owner" ma:list="{4c45b6ca-aa6c-4fde-affe-43bf9ebed5db}" ma:internalName="Division_x0020_Owner" ma:readOnly="false" ma:showField="Title">
      <xsd:simpleType>
        <xsd:restriction base="dms:Lookup"/>
      </xsd:simpleType>
    </xsd:element>
    <xsd:element name="Subject_x0020_Matter" ma:index="4" nillable="true" ma:displayName="Subject Matter" ma:list="{1d2590f9-153f-4717-b3c7-c93f0aa77f68}" ma:internalName="Subject_x0020_Matter" ma:readOnly="false" ma:showField="Title">
      <xsd:simpleType>
        <xsd:restriction base="dms:Lookup"/>
      </xsd:simpleType>
    </xsd:element>
    <xsd:element name="Notes" ma:index="5" nillable="true" ma:displayName="Notes" ma:format="Dropdown" ma:internalName="Notes" ma:readOnly="false">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ab6b369d-1f19-4e8e-8994-0bc5b4f805be">This is the official PowerPoint template for all department presentations.</Notes>
    <Subject_x0020_Matter xmlns="ab6b369d-1f19-4e8e-8994-0bc5b4f805be">2</Subject_x0020_Matter>
    <Category xmlns="ab6b369d-1f19-4e8e-8994-0bc5b4f805be">Template</Category>
    <Division_x0020_Owner xmlns="ab6b369d-1f19-4e8e-8994-0bc5b4f805be">2</Division_x0020_Owner>
  </documentManagement>
</p:properties>
</file>

<file path=customXml/itemProps1.xml><?xml version="1.0" encoding="utf-8"?>
<ds:datastoreItem xmlns:ds="http://schemas.openxmlformats.org/officeDocument/2006/customXml" ds:itemID="{40A69A7F-05A9-4730-A21C-13E6B1D84747}">
  <ds:schemaRefs>
    <ds:schemaRef ds:uri="http://schemas.microsoft.com/sharepoint/v3/contenttype/forms"/>
  </ds:schemaRefs>
</ds:datastoreItem>
</file>

<file path=customXml/itemProps2.xml><?xml version="1.0" encoding="utf-8"?>
<ds:datastoreItem xmlns:ds="http://schemas.openxmlformats.org/officeDocument/2006/customXml" ds:itemID="{35AC3C6E-5530-450F-8917-AF6DC286A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6b369d-1f19-4e8e-8994-0bc5b4f80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564DB3-9FAC-4823-B118-05A40B077B65}">
  <ds:schemaRefs>
    <ds:schemaRef ds:uri="http://schemas.microsoft.com/office/2006/metadata/properties"/>
    <ds:schemaRef ds:uri="http://schemas.microsoft.com/office/infopath/2007/PartnerControls"/>
    <ds:schemaRef ds:uri="ab6b369d-1f19-4e8e-8994-0bc5b4f805be"/>
  </ds:schemaRefs>
</ds:datastoreItem>
</file>

<file path=docProps/app.xml><?xml version="1.0" encoding="utf-8"?>
<Properties xmlns="http://schemas.openxmlformats.org/officeDocument/2006/extended-properties" xmlns:vt="http://schemas.openxmlformats.org/officeDocument/2006/docPropsVTypes">
  <TotalTime>89621</TotalTime>
  <Words>5762</Words>
  <Application>Microsoft Office PowerPoint</Application>
  <PresentationFormat>Widescreen</PresentationFormat>
  <Paragraphs>485</Paragraphs>
  <Slides>61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Wingdings</vt:lpstr>
      <vt:lpstr>Calibri Light</vt:lpstr>
      <vt:lpstr>Times New Roman</vt:lpstr>
      <vt:lpstr>Arial</vt:lpstr>
      <vt:lpstr>Symbol</vt:lpstr>
      <vt:lpstr>Calibri</vt:lpstr>
      <vt:lpstr>Aptos</vt:lpstr>
      <vt:lpstr>Office Theme</vt:lpstr>
      <vt:lpstr>PowerPoint Presentation</vt:lpstr>
      <vt:lpstr>Alabama Department of Revenue  Income Tax Administration  Division </vt:lpstr>
      <vt:lpstr>What’s New in I.D. Theft Prevention</vt:lpstr>
      <vt:lpstr>ID Confirmation Quiz</vt:lpstr>
      <vt:lpstr>ID Confirmation Quiz</vt:lpstr>
      <vt:lpstr>What’s New from the 2025 Regular Session of the Alabama Legislature?</vt:lpstr>
      <vt:lpstr>Alabama’s Legislature</vt:lpstr>
      <vt:lpstr>Prior year legislation effective for the 2025 return. </vt:lpstr>
      <vt:lpstr>Act 2024-113 (HB 187) PTE Due Date Extension </vt:lpstr>
      <vt:lpstr>Act 2024-170 (SB 209) Military Income Exemption</vt:lpstr>
      <vt:lpstr>Act 2024-447 (SB 297) Sound Money Tax Neutrality Act</vt:lpstr>
      <vt:lpstr>Act 2024-302 (HB 346) Alabama Workforce Housing Tax Credit Act </vt:lpstr>
      <vt:lpstr>Act 2024-302 (HB 346) Alabama Workforce Housing Tax Credit Act </vt:lpstr>
      <vt:lpstr>Act 2024-303 (HB 358) Employer and Facility Childcare Tax Credits</vt:lpstr>
      <vt:lpstr>Act 2024-303 (HB 358) Employer and Facility Childcare Tax Credits</vt:lpstr>
      <vt:lpstr>Act 2024-303 (HB 358) Employer and Facility Childcare Tax Credits</vt:lpstr>
      <vt:lpstr>Act 2024-303 (HB 358) Employer and Facility Childcare Tax Credits</vt:lpstr>
      <vt:lpstr>Act 2024-303 (HB 358) Employer and Facility Childcare Tax Credits</vt:lpstr>
      <vt:lpstr>What’s New from the 2025 Regular Session of the Alabama Legislature?</vt:lpstr>
      <vt:lpstr>What’s New from the 2025 Regular Session of the Alabama Legislature?</vt:lpstr>
      <vt:lpstr>What’s New from the 2025 Regular Session of the Alabama Legislature?</vt:lpstr>
      <vt:lpstr>Act 2025-119 (SB 86) The Portable Benefits Act</vt:lpstr>
      <vt:lpstr>Act 2025-123 (SB 130) The Alabama Legal Tender Act</vt:lpstr>
      <vt:lpstr>Act 2025-334 (HB 379) Nonresident Remote Workers (Withholding Tax) </vt:lpstr>
      <vt:lpstr>Act 2025-343 (HB 505) Taxpayers’ Bill of Rights</vt:lpstr>
      <vt:lpstr>Act 2025-400 (HB 163) Tax Cuts and Jobs Act (TCJA)</vt:lpstr>
      <vt:lpstr>Act 2025-402 (HB 52) Alabama Achieving a Better Life Experience</vt:lpstr>
      <vt:lpstr>Act 2025-404 (HB 86) Rural Hospital Investment Act of 2025</vt:lpstr>
      <vt:lpstr>Act 2025-404 (HB 86) Rural Hospital Investment Act of 2025</vt:lpstr>
      <vt:lpstr>Act 2025-404 (HB 86) Rural Hospital Investment Act of 2025</vt:lpstr>
      <vt:lpstr>One Big Beautiful Bill Act New Vehicle Loan Interest Deduction</vt:lpstr>
      <vt:lpstr>PowerPoint Presentation</vt:lpstr>
      <vt:lpstr>PowerPoint Presentation</vt:lpstr>
      <vt:lpstr>Electronic Filing Information</vt:lpstr>
      <vt:lpstr>My Alabama Taxes</vt:lpstr>
      <vt:lpstr>Electronically Filed Returns</vt:lpstr>
      <vt:lpstr>PowerPoint Presentation</vt:lpstr>
      <vt:lpstr>Modernized Electronic Filing (MeF) Contacts</vt:lpstr>
      <vt:lpstr>Forms</vt:lpstr>
      <vt:lpstr>Mailed Forms</vt:lpstr>
      <vt:lpstr>Unchanged Forms for 2025</vt:lpstr>
      <vt:lpstr>Individual Income Tax  Form Changes for 2025</vt:lpstr>
      <vt:lpstr>Individual Income Tax  Form Changes for 2025</vt:lpstr>
      <vt:lpstr>Corporate Income Tax  Form Changes for 2025</vt:lpstr>
      <vt:lpstr>Corporate Income Tax  Form Changes for 2025</vt:lpstr>
      <vt:lpstr>Corporate Income Tax  Form Changes for 2025</vt:lpstr>
      <vt:lpstr>Corporate Income Tax  Form Changes for 2025</vt:lpstr>
      <vt:lpstr>Fiduciary Tax  Form Changes for 2025</vt:lpstr>
      <vt:lpstr>Fiduciary Tax  Form Changes for 2025</vt:lpstr>
      <vt:lpstr>Financial Institution Excise Tax Form Changes for 2025</vt:lpstr>
      <vt:lpstr>Financial Institution Excise Tax Form Changes for 2025</vt:lpstr>
      <vt:lpstr>Financial Institution Excise Tax Form Changes for 2025</vt:lpstr>
      <vt:lpstr>Financial Institution Excise Tax Form Changes for 2025</vt:lpstr>
      <vt:lpstr>Pass Through Tax  Form Changes for 2025</vt:lpstr>
      <vt:lpstr>Pass Through Tax  Form Changes for 2025</vt:lpstr>
      <vt:lpstr>Pass Through Tax  Form Changes for 2025</vt:lpstr>
      <vt:lpstr>Refund Calls</vt:lpstr>
      <vt:lpstr>QUESTIONS</vt:lpstr>
      <vt:lpstr>CPE Presentations on the Website</vt:lpstr>
      <vt:lpstr>CPE Presentations on the Website</vt:lpstr>
      <vt:lpstr>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Kendall Franklin</dc:creator>
  <cp:lastModifiedBy>Hearn, Neal</cp:lastModifiedBy>
  <cp:revision>895</cp:revision>
  <dcterms:created xsi:type="dcterms:W3CDTF">2020-07-28T19:10:09Z</dcterms:created>
  <dcterms:modified xsi:type="dcterms:W3CDTF">2025-12-08T15:17:30Z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0x01010035A62373216DBE4D907755F8C5227923</vt:lpwstr>
  </property>
</Properties>
</file>